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9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7"/>
  </p:notesMasterIdLst>
  <p:sldIdLst>
    <p:sldId id="318" r:id="rId2"/>
    <p:sldId id="261" r:id="rId3"/>
    <p:sldId id="258" r:id="rId4"/>
    <p:sldId id="280" r:id="rId5"/>
    <p:sldId id="321" r:id="rId6"/>
    <p:sldId id="319" r:id="rId7"/>
    <p:sldId id="304" r:id="rId8"/>
    <p:sldId id="283" r:id="rId9"/>
    <p:sldId id="284" r:id="rId10"/>
    <p:sldId id="285" r:id="rId11"/>
    <p:sldId id="286" r:id="rId12"/>
    <p:sldId id="287" r:id="rId13"/>
    <p:sldId id="305" r:id="rId14"/>
    <p:sldId id="299" r:id="rId15"/>
    <p:sldId id="278" r:id="rId16"/>
    <p:sldId id="306" r:id="rId17"/>
    <p:sldId id="271" r:id="rId18"/>
    <p:sldId id="307" r:id="rId19"/>
    <p:sldId id="317" r:id="rId20"/>
    <p:sldId id="308" r:id="rId21"/>
    <p:sldId id="288" r:id="rId22"/>
    <p:sldId id="289" r:id="rId23"/>
    <p:sldId id="309" r:id="rId24"/>
    <p:sldId id="320" r:id="rId25"/>
    <p:sldId id="291" r:id="rId26"/>
    <p:sldId id="310" r:id="rId27"/>
    <p:sldId id="292" r:id="rId28"/>
    <p:sldId id="311" r:id="rId29"/>
    <p:sldId id="295" r:id="rId30"/>
    <p:sldId id="312" r:id="rId31"/>
    <p:sldId id="296" r:id="rId32"/>
    <p:sldId id="301" r:id="rId33"/>
    <p:sldId id="302" r:id="rId34"/>
    <p:sldId id="303" r:id="rId35"/>
    <p:sldId id="297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A988E"/>
    <a:srgbClr val="DBC9B3"/>
    <a:srgbClr val="C9B6A0"/>
    <a:srgbClr val="AEACA8"/>
    <a:srgbClr val="E5E2DB"/>
    <a:srgbClr val="D7C2AA"/>
    <a:srgbClr val="D9D7D2"/>
    <a:srgbClr val="E7D1CF"/>
    <a:srgbClr val="7F7F7F"/>
    <a:srgbClr val="9A3D3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44092"/>
    <p:restoredTop sz="94624"/>
  </p:normalViewPr>
  <p:slideViewPr>
    <p:cSldViewPr snapToGrid="0" snapToObjects="1">
      <p:cViewPr varScale="1">
        <p:scale>
          <a:sx n="49" d="100"/>
          <a:sy n="49" d="100"/>
        </p:scale>
        <p:origin x="67" y="78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microsoft.com/office/2015/10/relationships/revisionInfo" Target="revisionInfo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0" vertOverflow="ellipsis" vert="horz" wrap="square" anchor="ctr" anchorCtr="1"/>
          <a:lstStyle/>
          <a:p>
            <a:pPr>
              <a:defRPr lang="zh-CN" sz="1400" b="1" i="0" u="none" strike="noStrike" kern="1200" spc="0" baseline="0">
                <a:solidFill>
                  <a:schemeClr val="tx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微软雅黑" panose="020B0503020204020204" pitchFamily="18" charset="-122"/>
              </a:defRPr>
            </a:pPr>
            <a:r>
              <a:rPr lang="en-US" altLang="zh-HK" b="1" dirty="0"/>
              <a:t>Median salary for Support Desk </a:t>
            </a:r>
          </a:p>
          <a:p>
            <a:pPr>
              <a:defRPr b="1">
                <a:solidFill>
                  <a:schemeClr val="tx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微软雅黑" panose="020B0503020204020204" pitchFamily="18" charset="-122"/>
              </a:defRPr>
            </a:pPr>
            <a:r>
              <a:rPr lang="en-US" altLang="zh-HK" b="1" dirty="0"/>
              <a:t>in HK, Thailand and India (annual in HKD)</a:t>
            </a:r>
            <a:endParaRPr lang="zh-HK" altLang="en-US" b="1" dirty="0"/>
          </a:p>
        </c:rich>
      </c:tx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1400" b="1" i="0" u="none" strike="noStrike" kern="1200" spc="0" baseline="0">
              <a:solidFill>
                <a:schemeClr val="tx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  <a:sym typeface="微软雅黑" panose="020B0503020204020204" pitchFamily="18" charset="-122"/>
            </a:defRPr>
          </a:pPr>
          <a:endParaRPr lang="zh-HK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Hong Kong</c:v>
                </c:pt>
              </c:strCache>
            </c:strRef>
          </c:tx>
          <c:spPr>
            <a:solidFill>
              <a:schemeClr val="tx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Technical Support</c:v>
                </c:pt>
                <c:pt idx="1">
                  <c:v>Business analyst, IT</c:v>
                </c:pt>
              </c:strCache>
            </c:strRef>
          </c:cat>
          <c:val>
            <c:numRef>
              <c:f>Sheet1!$B$2:$B$3</c:f>
              <c:numCache>
                <c:formatCode>General</c:formatCode>
                <c:ptCount val="2"/>
                <c:pt idx="0">
                  <c:v>390000</c:v>
                </c:pt>
                <c:pt idx="1">
                  <c:v>357774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E2F1-435B-ABC0-8B2082A2CF11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Thailand</c:v>
                </c:pt>
              </c:strCache>
            </c:strRef>
          </c:tx>
          <c:spPr>
            <a:solidFill>
              <a:schemeClr val="tx1">
                <a:lumMod val="65000"/>
                <a:lumOff val="3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Technical Support</c:v>
                </c:pt>
                <c:pt idx="1">
                  <c:v>Business analyst, IT</c:v>
                </c:pt>
              </c:strCache>
            </c:strRef>
          </c:cat>
          <c:val>
            <c:numRef>
              <c:f>Sheet1!$C$2:$C$3</c:f>
              <c:numCache>
                <c:formatCode>General</c:formatCode>
                <c:ptCount val="2"/>
                <c:pt idx="0">
                  <c:v>310200</c:v>
                </c:pt>
                <c:pt idx="1">
                  <c:v>138552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E2F1-435B-ABC0-8B2082A2CF11}"/>
            </c:ext>
          </c:extLst>
        </c:ser>
        <c:ser>
          <c:idx val="2"/>
          <c:order val="2"/>
          <c:tx>
            <c:strRef>
              <c:f>Sheet1!$D$1</c:f>
              <c:strCache>
                <c:ptCount val="1"/>
                <c:pt idx="0">
                  <c:v>India</c:v>
                </c:pt>
              </c:strCache>
            </c:strRef>
          </c:tx>
          <c:spPr>
            <a:solidFill>
              <a:schemeClr val="bg1"/>
            </a:solidFill>
            <a:ln>
              <a:noFill/>
            </a:ln>
            <a:effectLst/>
          </c:spPr>
          <c:invertIfNegative val="0"/>
          <c:cat>
            <c:strRef>
              <c:f>Sheet1!$A$2:$A$3</c:f>
              <c:strCache>
                <c:ptCount val="2"/>
                <c:pt idx="0">
                  <c:v>Technical Support</c:v>
                </c:pt>
                <c:pt idx="1">
                  <c:v>Business analyst, IT</c:v>
                </c:pt>
              </c:strCache>
            </c:strRef>
          </c:cat>
          <c:val>
            <c:numRef>
              <c:f>Sheet1!$D$2:$D$3</c:f>
              <c:numCache>
                <c:formatCode>General</c:formatCode>
                <c:ptCount val="2"/>
                <c:pt idx="0">
                  <c:v>51925</c:v>
                </c:pt>
                <c:pt idx="1">
                  <c:v>72010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2-E2F1-435B-ABC0-8B2082A2CF11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81187776"/>
        <c:axId val="1581113328"/>
      </c:barChart>
      <c:catAx>
        <c:axId val="1581187776"/>
        <c:scaling>
          <c:orientation val="minMax"/>
        </c:scaling>
        <c:delete val="0"/>
        <c:axPos val="b"/>
        <c:numFmt formatCode="General" sourceLinked="0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75000"/>
                <a:lumOff val="25000"/>
              </a:schemeClr>
            </a:solidFill>
            <a:round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微软雅黑" panose="020B0503020204020204" pitchFamily="18" charset="-122"/>
              </a:defRPr>
            </a:pPr>
            <a:endParaRPr lang="zh-HK"/>
          </a:p>
        </c:txPr>
        <c:crossAx val="1581113328"/>
        <c:crosses val="autoZero"/>
        <c:auto val="1"/>
        <c:lblAlgn val="ctr"/>
        <c:lblOffset val="100"/>
        <c:noMultiLvlLbl val="0"/>
      </c:catAx>
      <c:valAx>
        <c:axId val="1581113328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75000"/>
                  <a:lumOff val="2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微软雅黑" panose="020B0503020204020204" pitchFamily="18" charset="-122"/>
              </a:defRPr>
            </a:pPr>
            <a:endParaRPr lang="zh-HK"/>
          </a:p>
        </c:txPr>
        <c:crossAx val="1581187776"/>
        <c:crosses val="autoZero"/>
        <c:crossBetween val="between"/>
      </c:valAx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微软雅黑" panose="020B0503020204020204" pitchFamily="18" charset="-122"/>
              </a:defRPr>
            </a:pPr>
            <a:endParaRPr lang="zh-HK"/>
          </a:p>
        </c:txPr>
      </c:legendEntry>
      <c:legendEntry>
        <c:idx val="1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微软雅黑" panose="020B0503020204020204" pitchFamily="18" charset="-122"/>
              </a:defRPr>
            </a:pPr>
            <a:endParaRPr lang="zh-HK"/>
          </a:p>
        </c:txPr>
      </c:legendEntry>
      <c:legendEntry>
        <c:idx val="2"/>
        <c:txPr>
          <a:bodyPr rot="0" spcFirstLastPara="0" vertOverflow="ellipsis" vert="horz" wrap="square" anchor="ctr" anchorCtr="1"/>
          <a:lstStyle/>
          <a:p>
            <a:pPr>
              <a:defRPr lang="zh-CN" sz="900" b="0" i="0" u="none" strike="noStrike" kern="1200" baseline="0">
                <a:solidFill>
                  <a:schemeClr val="tx1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微软雅黑" panose="020B0503020204020204" pitchFamily="18" charset="-122"/>
                <a:sym typeface="微软雅黑" panose="020B0503020204020204" pitchFamily="18" charset="-122"/>
              </a:defRPr>
            </a:pPr>
            <a:endParaRPr lang="zh-HK"/>
          </a:p>
        </c:txPr>
      </c:legendEntry>
      <c:overlay val="0"/>
      <c:spPr>
        <a:noFill/>
        <a:ln>
          <a:noFill/>
        </a:ln>
        <a:effectLst/>
      </c:spPr>
      <c:txPr>
        <a:bodyPr rot="0" spcFirstLastPara="0" vertOverflow="ellipsis" vert="horz" wrap="square" anchor="ctr" anchorCtr="1"/>
        <a:lstStyle/>
        <a:p>
          <a:pPr>
            <a:defRPr lang="zh-CN" sz="900" b="0" i="0" u="none" strike="noStrike" kern="1200" baseline="0">
              <a:solidFill>
                <a:schemeClr val="tx1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微软雅黑" panose="020B0503020204020204" pitchFamily="18" charset="-122"/>
              <a:sym typeface="微软雅黑" panose="020B0503020204020204" pitchFamily="18" charset="-122"/>
            </a:defRPr>
          </a:pPr>
          <a:endParaRPr lang="zh-HK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 lang="zh-CN"/>
      </a:pPr>
      <a:endParaRPr lang="zh-HK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6E11610E-3261-0E48-A072-FD70A0C2AD75}" type="doc">
      <dgm:prSet loTypeId="urn:microsoft.com/office/officeart/2005/8/layout/process5" loCatId="" qsTypeId="urn:microsoft.com/office/officeart/2005/8/quickstyle/simple4" qsCatId="simple" csTypeId="urn:microsoft.com/office/officeart/2005/8/colors/colorful3" csCatId="colorful" phldr="1"/>
      <dgm:spPr/>
      <dgm:t>
        <a:bodyPr/>
        <a:lstStyle/>
        <a:p>
          <a:endParaRPr lang="en-US"/>
        </a:p>
      </dgm:t>
    </dgm:pt>
    <dgm:pt modelId="{F2999578-411E-7548-A956-DF59BF3ECA9B}">
      <dgm:prSet phldrT="[Text]"/>
      <dgm:spPr/>
      <dgm:t>
        <a:bodyPr/>
        <a:lstStyle/>
        <a:p>
          <a:r>
            <a:rPr lang="en-US" dirty="0" err="1"/>
            <a:t>DataVeri</a:t>
          </a:r>
          <a:r>
            <a:rPr lang="en-US" dirty="0"/>
            <a:t> validates quotes and static data</a:t>
          </a:r>
        </a:p>
      </dgm:t>
    </dgm:pt>
    <dgm:pt modelId="{10F62767-7412-5441-88DE-0E5879B9B090}" type="parTrans" cxnId="{5C37F217-C9E1-AE46-BDFF-123EEDE66714}">
      <dgm:prSet/>
      <dgm:spPr/>
      <dgm:t>
        <a:bodyPr/>
        <a:lstStyle/>
        <a:p>
          <a:endParaRPr lang="en-US"/>
        </a:p>
      </dgm:t>
    </dgm:pt>
    <dgm:pt modelId="{7297E7FD-6EFF-D34A-BAC0-73F953BA36F3}" type="sibTrans" cxnId="{5C37F217-C9E1-AE46-BDFF-123EEDE66714}">
      <dgm:prSet/>
      <dgm:spPr/>
      <dgm:t>
        <a:bodyPr/>
        <a:lstStyle/>
        <a:p>
          <a:endParaRPr lang="en-US"/>
        </a:p>
      </dgm:t>
    </dgm:pt>
    <dgm:pt modelId="{FB124C76-2913-E941-AF7D-7ACEEB07A789}">
      <dgm:prSet phldrT="[Text]"/>
      <dgm:spPr/>
      <dgm:t>
        <a:bodyPr/>
        <a:lstStyle/>
        <a:p>
          <a:r>
            <a:rPr lang="en-US" dirty="0" err="1"/>
            <a:t>DataVeri</a:t>
          </a:r>
          <a:r>
            <a:rPr lang="en-US" dirty="0"/>
            <a:t> generates P&amp;L report row by row</a:t>
          </a:r>
        </a:p>
      </dgm:t>
    </dgm:pt>
    <dgm:pt modelId="{CF3C67C9-6DF3-C042-95EB-AAFF8499AA8C}" type="parTrans" cxnId="{9E9211A8-5493-864B-9888-EED31D5F2C70}">
      <dgm:prSet/>
      <dgm:spPr/>
      <dgm:t>
        <a:bodyPr/>
        <a:lstStyle/>
        <a:p>
          <a:endParaRPr lang="en-US"/>
        </a:p>
      </dgm:t>
    </dgm:pt>
    <dgm:pt modelId="{BF7189CA-F62A-BE4E-A55B-36F6DC8F77AA}" type="sibTrans" cxnId="{9E9211A8-5493-864B-9888-EED31D5F2C70}">
      <dgm:prSet/>
      <dgm:spPr/>
      <dgm:t>
        <a:bodyPr/>
        <a:lstStyle/>
        <a:p>
          <a:endParaRPr lang="en-US"/>
        </a:p>
      </dgm:t>
    </dgm:pt>
    <dgm:pt modelId="{F9A7D5B7-F1DE-534C-A399-0EFE386A63C5}">
      <dgm:prSet phldrT="[Text]"/>
      <dgm:spPr/>
      <dgm:t>
        <a:bodyPr/>
        <a:lstStyle/>
        <a:p>
          <a:r>
            <a:rPr lang="en-US" dirty="0"/>
            <a:t>Traders check each row of reports online and submit reconciliation if needed</a:t>
          </a:r>
        </a:p>
      </dgm:t>
    </dgm:pt>
    <dgm:pt modelId="{B0B6AF03-7C6C-6640-AD69-096D387EDAFB}" type="parTrans" cxnId="{C184E0EF-EC05-A148-BC48-B9FABA453BD9}">
      <dgm:prSet/>
      <dgm:spPr/>
      <dgm:t>
        <a:bodyPr/>
        <a:lstStyle/>
        <a:p>
          <a:endParaRPr lang="en-US"/>
        </a:p>
      </dgm:t>
    </dgm:pt>
    <dgm:pt modelId="{0746C259-7169-1B49-BD78-1995E60FD5B7}" type="sibTrans" cxnId="{C184E0EF-EC05-A148-BC48-B9FABA453BD9}">
      <dgm:prSet/>
      <dgm:spPr/>
      <dgm:t>
        <a:bodyPr/>
        <a:lstStyle/>
        <a:p>
          <a:endParaRPr lang="en-US"/>
        </a:p>
      </dgm:t>
    </dgm:pt>
    <dgm:pt modelId="{37D5861E-BFE2-5E4C-B36D-6DEE638CF029}">
      <dgm:prSet phldrT="[Text]"/>
      <dgm:spPr/>
      <dgm:t>
        <a:bodyPr/>
        <a:lstStyle/>
        <a:p>
          <a:r>
            <a:rPr lang="en-US" dirty="0"/>
            <a:t>Email sent to trader and related teams upon submission of reconciliations</a:t>
          </a:r>
        </a:p>
      </dgm:t>
    </dgm:pt>
    <dgm:pt modelId="{87DC3C66-A843-4949-BFC7-507C5D183274}" type="parTrans" cxnId="{905C7A8A-D636-7E47-AE36-C802E95E9D56}">
      <dgm:prSet/>
      <dgm:spPr/>
      <dgm:t>
        <a:bodyPr/>
        <a:lstStyle/>
        <a:p>
          <a:endParaRPr lang="en-US"/>
        </a:p>
      </dgm:t>
    </dgm:pt>
    <dgm:pt modelId="{B321DDC8-06A1-FF49-AB86-AFC221F8F61D}" type="sibTrans" cxnId="{905C7A8A-D636-7E47-AE36-C802E95E9D56}">
      <dgm:prSet/>
      <dgm:spPr/>
      <dgm:t>
        <a:bodyPr/>
        <a:lstStyle/>
        <a:p>
          <a:endParaRPr lang="en-US"/>
        </a:p>
      </dgm:t>
    </dgm:pt>
    <dgm:pt modelId="{B86CD8BC-D6B4-D54B-99E4-FD9522C210DE}">
      <dgm:prSet phldrT="[Text]"/>
      <dgm:spPr/>
      <dgm:t>
        <a:bodyPr/>
        <a:lstStyle/>
        <a:p>
          <a:r>
            <a:rPr lang="en-US" dirty="0"/>
            <a:t>Related team check and approve reconciliations</a:t>
          </a:r>
        </a:p>
      </dgm:t>
    </dgm:pt>
    <dgm:pt modelId="{98FAB711-8E7E-3A4E-85AA-03EC9B483765}" type="parTrans" cxnId="{008090F5-28D9-1246-B560-337D13AC29C1}">
      <dgm:prSet/>
      <dgm:spPr/>
      <dgm:t>
        <a:bodyPr/>
        <a:lstStyle/>
        <a:p>
          <a:endParaRPr lang="en-US"/>
        </a:p>
      </dgm:t>
    </dgm:pt>
    <dgm:pt modelId="{AC6CCFDC-DA09-294B-A880-B8A8A8111A1E}" type="sibTrans" cxnId="{008090F5-28D9-1246-B560-337D13AC29C1}">
      <dgm:prSet/>
      <dgm:spPr/>
      <dgm:t>
        <a:bodyPr/>
        <a:lstStyle/>
        <a:p>
          <a:endParaRPr lang="en-US"/>
        </a:p>
      </dgm:t>
    </dgm:pt>
    <dgm:pt modelId="{E8972DDE-2180-2948-83CB-5E7148F62C47}">
      <dgm:prSet phldrT="[Text]"/>
      <dgm:spPr/>
      <dgm:t>
        <a:bodyPr/>
        <a:lstStyle/>
        <a:p>
          <a:r>
            <a:rPr lang="en-US" dirty="0"/>
            <a:t>P&amp;L report sent to </a:t>
          </a:r>
          <a:r>
            <a:rPr lang="en-US" dirty="0" err="1"/>
            <a:t>MoneyClip</a:t>
          </a:r>
          <a:r>
            <a:rPr lang="en-US" dirty="0"/>
            <a:t> for report production</a:t>
          </a:r>
        </a:p>
      </dgm:t>
    </dgm:pt>
    <dgm:pt modelId="{B2BD90FB-7E7B-F947-A0F5-3B22B60DFBD6}" type="parTrans" cxnId="{71FABCAC-EB68-1D47-81F9-ECCA6D83B125}">
      <dgm:prSet/>
      <dgm:spPr/>
      <dgm:t>
        <a:bodyPr/>
        <a:lstStyle/>
        <a:p>
          <a:endParaRPr lang="en-US"/>
        </a:p>
      </dgm:t>
    </dgm:pt>
    <dgm:pt modelId="{E54E4433-CAD4-5040-99B8-D9CDEA2DA589}" type="sibTrans" cxnId="{71FABCAC-EB68-1D47-81F9-ECCA6D83B125}">
      <dgm:prSet/>
      <dgm:spPr/>
      <dgm:t>
        <a:bodyPr/>
        <a:lstStyle/>
        <a:p>
          <a:endParaRPr lang="en-US"/>
        </a:p>
      </dgm:t>
    </dgm:pt>
    <dgm:pt modelId="{41ACA318-DE48-5A40-AA53-607BAED19FD2}" type="pres">
      <dgm:prSet presAssocID="{6E11610E-3261-0E48-A072-FD70A0C2AD75}" presName="diagram" presStyleCnt="0">
        <dgm:presLayoutVars>
          <dgm:dir/>
          <dgm:resizeHandles val="exact"/>
        </dgm:presLayoutVars>
      </dgm:prSet>
      <dgm:spPr/>
    </dgm:pt>
    <dgm:pt modelId="{3F0AD17B-C8BD-2A42-B7DD-49233C33DC55}" type="pres">
      <dgm:prSet presAssocID="{F2999578-411E-7548-A956-DF59BF3ECA9B}" presName="node" presStyleLbl="node1" presStyleIdx="0" presStyleCnt="6">
        <dgm:presLayoutVars>
          <dgm:bulletEnabled val="1"/>
        </dgm:presLayoutVars>
      </dgm:prSet>
      <dgm:spPr/>
    </dgm:pt>
    <dgm:pt modelId="{DF08D595-D8A6-5E4B-84AF-AA834D7F634E}" type="pres">
      <dgm:prSet presAssocID="{7297E7FD-6EFF-D34A-BAC0-73F953BA36F3}" presName="sibTrans" presStyleLbl="sibTrans2D1" presStyleIdx="0" presStyleCnt="5"/>
      <dgm:spPr/>
    </dgm:pt>
    <dgm:pt modelId="{74CDBB2A-2762-2B46-9284-67FAE7FA763B}" type="pres">
      <dgm:prSet presAssocID="{7297E7FD-6EFF-D34A-BAC0-73F953BA36F3}" presName="connectorText" presStyleLbl="sibTrans2D1" presStyleIdx="0" presStyleCnt="5"/>
      <dgm:spPr/>
    </dgm:pt>
    <dgm:pt modelId="{7D838599-C7FF-4E47-8059-0BFF5118B93D}" type="pres">
      <dgm:prSet presAssocID="{FB124C76-2913-E941-AF7D-7ACEEB07A789}" presName="node" presStyleLbl="node1" presStyleIdx="1" presStyleCnt="6">
        <dgm:presLayoutVars>
          <dgm:bulletEnabled val="1"/>
        </dgm:presLayoutVars>
      </dgm:prSet>
      <dgm:spPr/>
    </dgm:pt>
    <dgm:pt modelId="{D36AC0F5-44AC-2F4D-99A3-CE1AE5BB0607}" type="pres">
      <dgm:prSet presAssocID="{BF7189CA-F62A-BE4E-A55B-36F6DC8F77AA}" presName="sibTrans" presStyleLbl="sibTrans2D1" presStyleIdx="1" presStyleCnt="5"/>
      <dgm:spPr/>
    </dgm:pt>
    <dgm:pt modelId="{C9A7C650-B98B-6B48-84D0-8FAF7D15E5E8}" type="pres">
      <dgm:prSet presAssocID="{BF7189CA-F62A-BE4E-A55B-36F6DC8F77AA}" presName="connectorText" presStyleLbl="sibTrans2D1" presStyleIdx="1" presStyleCnt="5"/>
      <dgm:spPr/>
    </dgm:pt>
    <dgm:pt modelId="{03CA5783-47C7-F64B-BB94-8416480042A6}" type="pres">
      <dgm:prSet presAssocID="{F9A7D5B7-F1DE-534C-A399-0EFE386A63C5}" presName="node" presStyleLbl="node1" presStyleIdx="2" presStyleCnt="6">
        <dgm:presLayoutVars>
          <dgm:bulletEnabled val="1"/>
        </dgm:presLayoutVars>
      </dgm:prSet>
      <dgm:spPr/>
    </dgm:pt>
    <dgm:pt modelId="{FB6BE6F1-2985-BC48-B67D-3F2FFF7C4861}" type="pres">
      <dgm:prSet presAssocID="{0746C259-7169-1B49-BD78-1995E60FD5B7}" presName="sibTrans" presStyleLbl="sibTrans2D1" presStyleIdx="2" presStyleCnt="5"/>
      <dgm:spPr/>
    </dgm:pt>
    <dgm:pt modelId="{C4D8A211-FB0B-F143-8350-FBAD790B5C1C}" type="pres">
      <dgm:prSet presAssocID="{0746C259-7169-1B49-BD78-1995E60FD5B7}" presName="connectorText" presStyleLbl="sibTrans2D1" presStyleIdx="2" presStyleCnt="5"/>
      <dgm:spPr/>
    </dgm:pt>
    <dgm:pt modelId="{B8F413EC-65C1-3044-9174-F22505DC1EC2}" type="pres">
      <dgm:prSet presAssocID="{37D5861E-BFE2-5E4C-B36D-6DEE638CF029}" presName="node" presStyleLbl="node1" presStyleIdx="3" presStyleCnt="6">
        <dgm:presLayoutVars>
          <dgm:bulletEnabled val="1"/>
        </dgm:presLayoutVars>
      </dgm:prSet>
      <dgm:spPr/>
    </dgm:pt>
    <dgm:pt modelId="{B34E9366-BC9A-A847-AFA3-1DE822B673F8}" type="pres">
      <dgm:prSet presAssocID="{B321DDC8-06A1-FF49-AB86-AFC221F8F61D}" presName="sibTrans" presStyleLbl="sibTrans2D1" presStyleIdx="3" presStyleCnt="5"/>
      <dgm:spPr/>
    </dgm:pt>
    <dgm:pt modelId="{9C5FFD27-5D9C-F241-BA36-D3E08471221B}" type="pres">
      <dgm:prSet presAssocID="{B321DDC8-06A1-FF49-AB86-AFC221F8F61D}" presName="connectorText" presStyleLbl="sibTrans2D1" presStyleIdx="3" presStyleCnt="5"/>
      <dgm:spPr/>
    </dgm:pt>
    <dgm:pt modelId="{F04D316B-DA67-C643-BCAD-92DCD93EC017}" type="pres">
      <dgm:prSet presAssocID="{B86CD8BC-D6B4-D54B-99E4-FD9522C210DE}" presName="node" presStyleLbl="node1" presStyleIdx="4" presStyleCnt="6">
        <dgm:presLayoutVars>
          <dgm:bulletEnabled val="1"/>
        </dgm:presLayoutVars>
      </dgm:prSet>
      <dgm:spPr/>
    </dgm:pt>
    <dgm:pt modelId="{9D768C00-3C45-DC4E-8B9A-1A867EC2A373}" type="pres">
      <dgm:prSet presAssocID="{AC6CCFDC-DA09-294B-A880-B8A8A8111A1E}" presName="sibTrans" presStyleLbl="sibTrans2D1" presStyleIdx="4" presStyleCnt="5"/>
      <dgm:spPr/>
    </dgm:pt>
    <dgm:pt modelId="{71229B5C-8D57-FE4A-AE62-219DC6204C57}" type="pres">
      <dgm:prSet presAssocID="{AC6CCFDC-DA09-294B-A880-B8A8A8111A1E}" presName="connectorText" presStyleLbl="sibTrans2D1" presStyleIdx="4" presStyleCnt="5"/>
      <dgm:spPr/>
    </dgm:pt>
    <dgm:pt modelId="{54FCAC12-8522-8D45-B292-DC5F91049A02}" type="pres">
      <dgm:prSet presAssocID="{E8972DDE-2180-2948-83CB-5E7148F62C47}" presName="node" presStyleLbl="node1" presStyleIdx="5" presStyleCnt="6">
        <dgm:presLayoutVars>
          <dgm:bulletEnabled val="1"/>
        </dgm:presLayoutVars>
      </dgm:prSet>
      <dgm:spPr/>
    </dgm:pt>
  </dgm:ptLst>
  <dgm:cxnLst>
    <dgm:cxn modelId="{C0B89010-46D7-7748-8EA4-160655D2ACAA}" type="presOf" srcId="{BF7189CA-F62A-BE4E-A55B-36F6DC8F77AA}" destId="{C9A7C650-B98B-6B48-84D0-8FAF7D15E5E8}" srcOrd="1" destOrd="0" presId="urn:microsoft.com/office/officeart/2005/8/layout/process5"/>
    <dgm:cxn modelId="{5C37F217-C9E1-AE46-BDFF-123EEDE66714}" srcId="{6E11610E-3261-0E48-A072-FD70A0C2AD75}" destId="{F2999578-411E-7548-A956-DF59BF3ECA9B}" srcOrd="0" destOrd="0" parTransId="{10F62767-7412-5441-88DE-0E5879B9B090}" sibTransId="{7297E7FD-6EFF-D34A-BAC0-73F953BA36F3}"/>
    <dgm:cxn modelId="{2A969C1D-994A-EB48-A1C4-43547065B6C1}" type="presOf" srcId="{B321DDC8-06A1-FF49-AB86-AFC221F8F61D}" destId="{B34E9366-BC9A-A847-AFA3-1DE822B673F8}" srcOrd="0" destOrd="0" presId="urn:microsoft.com/office/officeart/2005/8/layout/process5"/>
    <dgm:cxn modelId="{FB07351E-2F2A-6B4B-9C13-AF533378CFD3}" type="presOf" srcId="{7297E7FD-6EFF-D34A-BAC0-73F953BA36F3}" destId="{74CDBB2A-2762-2B46-9284-67FAE7FA763B}" srcOrd="1" destOrd="0" presId="urn:microsoft.com/office/officeart/2005/8/layout/process5"/>
    <dgm:cxn modelId="{6CB78228-6B00-E944-B3CA-2E1DE681DD0B}" type="presOf" srcId="{37D5861E-BFE2-5E4C-B36D-6DEE638CF029}" destId="{B8F413EC-65C1-3044-9174-F22505DC1EC2}" srcOrd="0" destOrd="0" presId="urn:microsoft.com/office/officeart/2005/8/layout/process5"/>
    <dgm:cxn modelId="{162FBE2B-0D8E-754C-A3EF-B84A13F723E2}" type="presOf" srcId="{B321DDC8-06A1-FF49-AB86-AFC221F8F61D}" destId="{9C5FFD27-5D9C-F241-BA36-D3E08471221B}" srcOrd="1" destOrd="0" presId="urn:microsoft.com/office/officeart/2005/8/layout/process5"/>
    <dgm:cxn modelId="{5205DA38-D2B7-7541-81D0-1B574A4A3178}" type="presOf" srcId="{7297E7FD-6EFF-D34A-BAC0-73F953BA36F3}" destId="{DF08D595-D8A6-5E4B-84AF-AA834D7F634E}" srcOrd="0" destOrd="0" presId="urn:microsoft.com/office/officeart/2005/8/layout/process5"/>
    <dgm:cxn modelId="{9057DE65-6AAA-6447-9C1E-A5701D8A1743}" type="presOf" srcId="{B86CD8BC-D6B4-D54B-99E4-FD9522C210DE}" destId="{F04D316B-DA67-C643-BCAD-92DCD93EC017}" srcOrd="0" destOrd="0" presId="urn:microsoft.com/office/officeart/2005/8/layout/process5"/>
    <dgm:cxn modelId="{8228066C-583F-9E46-ABD9-EBDF37C63F29}" type="presOf" srcId="{F2999578-411E-7548-A956-DF59BF3ECA9B}" destId="{3F0AD17B-C8BD-2A42-B7DD-49233C33DC55}" srcOrd="0" destOrd="0" presId="urn:microsoft.com/office/officeart/2005/8/layout/process5"/>
    <dgm:cxn modelId="{AB787D6E-B6CA-7F47-B29E-C62248F24FBE}" type="presOf" srcId="{F9A7D5B7-F1DE-534C-A399-0EFE386A63C5}" destId="{03CA5783-47C7-F64B-BB94-8416480042A6}" srcOrd="0" destOrd="0" presId="urn:microsoft.com/office/officeart/2005/8/layout/process5"/>
    <dgm:cxn modelId="{12B2F754-5F19-0C4C-8BCB-207294FA1DC3}" type="presOf" srcId="{0746C259-7169-1B49-BD78-1995E60FD5B7}" destId="{FB6BE6F1-2985-BC48-B67D-3F2FFF7C4861}" srcOrd="0" destOrd="0" presId="urn:microsoft.com/office/officeart/2005/8/layout/process5"/>
    <dgm:cxn modelId="{28280486-24C0-DA42-A314-8BECFC81F5D1}" type="presOf" srcId="{BF7189CA-F62A-BE4E-A55B-36F6DC8F77AA}" destId="{D36AC0F5-44AC-2F4D-99A3-CE1AE5BB0607}" srcOrd="0" destOrd="0" presId="urn:microsoft.com/office/officeart/2005/8/layout/process5"/>
    <dgm:cxn modelId="{905C7A8A-D636-7E47-AE36-C802E95E9D56}" srcId="{6E11610E-3261-0E48-A072-FD70A0C2AD75}" destId="{37D5861E-BFE2-5E4C-B36D-6DEE638CF029}" srcOrd="3" destOrd="0" parTransId="{87DC3C66-A843-4949-BFC7-507C5D183274}" sibTransId="{B321DDC8-06A1-FF49-AB86-AFC221F8F61D}"/>
    <dgm:cxn modelId="{FF06A0A3-8D79-BD4A-9E9C-646E13235455}" type="presOf" srcId="{AC6CCFDC-DA09-294B-A880-B8A8A8111A1E}" destId="{71229B5C-8D57-FE4A-AE62-219DC6204C57}" srcOrd="1" destOrd="0" presId="urn:microsoft.com/office/officeart/2005/8/layout/process5"/>
    <dgm:cxn modelId="{40494EA4-BED3-F344-9AD0-B4D815F9AC02}" type="presOf" srcId="{6E11610E-3261-0E48-A072-FD70A0C2AD75}" destId="{41ACA318-DE48-5A40-AA53-607BAED19FD2}" srcOrd="0" destOrd="0" presId="urn:microsoft.com/office/officeart/2005/8/layout/process5"/>
    <dgm:cxn modelId="{D003AFA6-87F5-244E-BB6B-F7A8FFB51418}" type="presOf" srcId="{FB124C76-2913-E941-AF7D-7ACEEB07A789}" destId="{7D838599-C7FF-4E47-8059-0BFF5118B93D}" srcOrd="0" destOrd="0" presId="urn:microsoft.com/office/officeart/2005/8/layout/process5"/>
    <dgm:cxn modelId="{9E9211A8-5493-864B-9888-EED31D5F2C70}" srcId="{6E11610E-3261-0E48-A072-FD70A0C2AD75}" destId="{FB124C76-2913-E941-AF7D-7ACEEB07A789}" srcOrd="1" destOrd="0" parTransId="{CF3C67C9-6DF3-C042-95EB-AAFF8499AA8C}" sibTransId="{BF7189CA-F62A-BE4E-A55B-36F6DC8F77AA}"/>
    <dgm:cxn modelId="{71FABCAC-EB68-1D47-81F9-ECCA6D83B125}" srcId="{6E11610E-3261-0E48-A072-FD70A0C2AD75}" destId="{E8972DDE-2180-2948-83CB-5E7148F62C47}" srcOrd="5" destOrd="0" parTransId="{B2BD90FB-7E7B-F947-A0F5-3B22B60DFBD6}" sibTransId="{E54E4433-CAD4-5040-99B8-D9CDEA2DA589}"/>
    <dgm:cxn modelId="{D461A8CC-1E8C-7746-A4D7-F42D2D6185D5}" type="presOf" srcId="{0746C259-7169-1B49-BD78-1995E60FD5B7}" destId="{C4D8A211-FB0B-F143-8350-FBAD790B5C1C}" srcOrd="1" destOrd="0" presId="urn:microsoft.com/office/officeart/2005/8/layout/process5"/>
    <dgm:cxn modelId="{87B67CE1-2327-2347-AAE3-EAB83D4FC009}" type="presOf" srcId="{AC6CCFDC-DA09-294B-A880-B8A8A8111A1E}" destId="{9D768C00-3C45-DC4E-8B9A-1A867EC2A373}" srcOrd="0" destOrd="0" presId="urn:microsoft.com/office/officeart/2005/8/layout/process5"/>
    <dgm:cxn modelId="{C184E0EF-EC05-A148-BC48-B9FABA453BD9}" srcId="{6E11610E-3261-0E48-A072-FD70A0C2AD75}" destId="{F9A7D5B7-F1DE-534C-A399-0EFE386A63C5}" srcOrd="2" destOrd="0" parTransId="{B0B6AF03-7C6C-6640-AD69-096D387EDAFB}" sibTransId="{0746C259-7169-1B49-BD78-1995E60FD5B7}"/>
    <dgm:cxn modelId="{008090F5-28D9-1246-B560-337D13AC29C1}" srcId="{6E11610E-3261-0E48-A072-FD70A0C2AD75}" destId="{B86CD8BC-D6B4-D54B-99E4-FD9522C210DE}" srcOrd="4" destOrd="0" parTransId="{98FAB711-8E7E-3A4E-85AA-03EC9B483765}" sibTransId="{AC6CCFDC-DA09-294B-A880-B8A8A8111A1E}"/>
    <dgm:cxn modelId="{E074EBF7-9BAE-FE46-9989-33B53B9D53C2}" type="presOf" srcId="{E8972DDE-2180-2948-83CB-5E7148F62C47}" destId="{54FCAC12-8522-8D45-B292-DC5F91049A02}" srcOrd="0" destOrd="0" presId="urn:microsoft.com/office/officeart/2005/8/layout/process5"/>
    <dgm:cxn modelId="{62468B30-97C3-2749-B380-3E3CC9A67DEF}" type="presParOf" srcId="{41ACA318-DE48-5A40-AA53-607BAED19FD2}" destId="{3F0AD17B-C8BD-2A42-B7DD-49233C33DC55}" srcOrd="0" destOrd="0" presId="urn:microsoft.com/office/officeart/2005/8/layout/process5"/>
    <dgm:cxn modelId="{4596AD1E-98E4-4F46-9077-A64A34E1934E}" type="presParOf" srcId="{41ACA318-DE48-5A40-AA53-607BAED19FD2}" destId="{DF08D595-D8A6-5E4B-84AF-AA834D7F634E}" srcOrd="1" destOrd="0" presId="urn:microsoft.com/office/officeart/2005/8/layout/process5"/>
    <dgm:cxn modelId="{5AC92371-40FE-0B44-87D0-4B628AC5DCCE}" type="presParOf" srcId="{DF08D595-D8A6-5E4B-84AF-AA834D7F634E}" destId="{74CDBB2A-2762-2B46-9284-67FAE7FA763B}" srcOrd="0" destOrd="0" presId="urn:microsoft.com/office/officeart/2005/8/layout/process5"/>
    <dgm:cxn modelId="{1C17D167-4E26-DA49-9567-386DF5F993E4}" type="presParOf" srcId="{41ACA318-DE48-5A40-AA53-607BAED19FD2}" destId="{7D838599-C7FF-4E47-8059-0BFF5118B93D}" srcOrd="2" destOrd="0" presId="urn:microsoft.com/office/officeart/2005/8/layout/process5"/>
    <dgm:cxn modelId="{F91F48C3-8DC3-2842-8EF2-E15B5DB315D1}" type="presParOf" srcId="{41ACA318-DE48-5A40-AA53-607BAED19FD2}" destId="{D36AC0F5-44AC-2F4D-99A3-CE1AE5BB0607}" srcOrd="3" destOrd="0" presId="urn:microsoft.com/office/officeart/2005/8/layout/process5"/>
    <dgm:cxn modelId="{ABE9E6E7-0A03-7D47-9C25-083082436F97}" type="presParOf" srcId="{D36AC0F5-44AC-2F4D-99A3-CE1AE5BB0607}" destId="{C9A7C650-B98B-6B48-84D0-8FAF7D15E5E8}" srcOrd="0" destOrd="0" presId="urn:microsoft.com/office/officeart/2005/8/layout/process5"/>
    <dgm:cxn modelId="{2E8841D9-5D77-7448-806F-E3B067201D87}" type="presParOf" srcId="{41ACA318-DE48-5A40-AA53-607BAED19FD2}" destId="{03CA5783-47C7-F64B-BB94-8416480042A6}" srcOrd="4" destOrd="0" presId="urn:microsoft.com/office/officeart/2005/8/layout/process5"/>
    <dgm:cxn modelId="{9374C43A-7E4B-2B4C-9103-14A388EB5E81}" type="presParOf" srcId="{41ACA318-DE48-5A40-AA53-607BAED19FD2}" destId="{FB6BE6F1-2985-BC48-B67D-3F2FFF7C4861}" srcOrd="5" destOrd="0" presId="urn:microsoft.com/office/officeart/2005/8/layout/process5"/>
    <dgm:cxn modelId="{A1892DCE-8CD4-CA45-8DCA-281D614691C2}" type="presParOf" srcId="{FB6BE6F1-2985-BC48-B67D-3F2FFF7C4861}" destId="{C4D8A211-FB0B-F143-8350-FBAD790B5C1C}" srcOrd="0" destOrd="0" presId="urn:microsoft.com/office/officeart/2005/8/layout/process5"/>
    <dgm:cxn modelId="{3FE85FF5-E9C7-5A4C-882A-DEE38D86C1CE}" type="presParOf" srcId="{41ACA318-DE48-5A40-AA53-607BAED19FD2}" destId="{B8F413EC-65C1-3044-9174-F22505DC1EC2}" srcOrd="6" destOrd="0" presId="urn:microsoft.com/office/officeart/2005/8/layout/process5"/>
    <dgm:cxn modelId="{1706A9D8-8EAA-3843-BCCA-390EE16CC451}" type="presParOf" srcId="{41ACA318-DE48-5A40-AA53-607BAED19FD2}" destId="{B34E9366-BC9A-A847-AFA3-1DE822B673F8}" srcOrd="7" destOrd="0" presId="urn:microsoft.com/office/officeart/2005/8/layout/process5"/>
    <dgm:cxn modelId="{AAF36E2F-D41A-3543-990C-FACB1C0EDF28}" type="presParOf" srcId="{B34E9366-BC9A-A847-AFA3-1DE822B673F8}" destId="{9C5FFD27-5D9C-F241-BA36-D3E08471221B}" srcOrd="0" destOrd="0" presId="urn:microsoft.com/office/officeart/2005/8/layout/process5"/>
    <dgm:cxn modelId="{CD4D36DE-FAE3-7F44-B140-448893D806C4}" type="presParOf" srcId="{41ACA318-DE48-5A40-AA53-607BAED19FD2}" destId="{F04D316B-DA67-C643-BCAD-92DCD93EC017}" srcOrd="8" destOrd="0" presId="urn:microsoft.com/office/officeart/2005/8/layout/process5"/>
    <dgm:cxn modelId="{674A4B1C-8F5F-8F42-BCB5-E2B1AAB0F8B8}" type="presParOf" srcId="{41ACA318-DE48-5A40-AA53-607BAED19FD2}" destId="{9D768C00-3C45-DC4E-8B9A-1A867EC2A373}" srcOrd="9" destOrd="0" presId="urn:microsoft.com/office/officeart/2005/8/layout/process5"/>
    <dgm:cxn modelId="{EE4DCCD4-2F41-F648-A4F6-23849139E292}" type="presParOf" srcId="{9D768C00-3C45-DC4E-8B9A-1A867EC2A373}" destId="{71229B5C-8D57-FE4A-AE62-219DC6204C57}" srcOrd="0" destOrd="0" presId="urn:microsoft.com/office/officeart/2005/8/layout/process5"/>
    <dgm:cxn modelId="{457144F5-9EAB-FA4C-83DA-21BE9AE07034}" type="presParOf" srcId="{41ACA318-DE48-5A40-AA53-607BAED19FD2}" destId="{54FCAC12-8522-8D45-B292-DC5F91049A02}" srcOrd="10" destOrd="0" presId="urn:microsoft.com/office/officeart/2005/8/layout/process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F0AD17B-C8BD-2A42-B7DD-49233C33DC55}">
      <dsp:nvSpPr>
        <dsp:cNvPr id="0" name=""/>
        <dsp:cNvSpPr/>
      </dsp:nvSpPr>
      <dsp:spPr>
        <a:xfrm>
          <a:off x="97043" y="2718"/>
          <a:ext cx="2716187" cy="1629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DataVeri</a:t>
          </a:r>
          <a:r>
            <a:rPr lang="en-US" sz="2000" kern="1200" dirty="0"/>
            <a:t> validates quotes and static data</a:t>
          </a:r>
        </a:p>
      </dsp:txBody>
      <dsp:txXfrm>
        <a:off x="144776" y="50451"/>
        <a:ext cx="2620721" cy="1534246"/>
      </dsp:txXfrm>
    </dsp:sp>
    <dsp:sp modelId="{DF08D595-D8A6-5E4B-84AF-AA834D7F634E}">
      <dsp:nvSpPr>
        <dsp:cNvPr id="0" name=""/>
        <dsp:cNvSpPr/>
      </dsp:nvSpPr>
      <dsp:spPr>
        <a:xfrm>
          <a:off x="3052255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3052255" y="615490"/>
        <a:ext cx="403082" cy="404168"/>
      </dsp:txXfrm>
    </dsp:sp>
    <dsp:sp modelId="{7D838599-C7FF-4E47-8059-0BFF5118B93D}">
      <dsp:nvSpPr>
        <dsp:cNvPr id="0" name=""/>
        <dsp:cNvSpPr/>
      </dsp:nvSpPr>
      <dsp:spPr>
        <a:xfrm>
          <a:off x="3899706" y="2718"/>
          <a:ext cx="2716187" cy="1629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542120"/>
                <a:satOff val="20000"/>
                <a:lumOff val="-2941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542120"/>
                <a:satOff val="20000"/>
                <a:lumOff val="-2941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542120"/>
                <a:satOff val="20000"/>
                <a:lumOff val="-2941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 err="1"/>
            <a:t>DataVeri</a:t>
          </a:r>
          <a:r>
            <a:rPr lang="en-US" sz="2000" kern="1200" dirty="0"/>
            <a:t> generates P&amp;L report row by row</a:t>
          </a:r>
        </a:p>
      </dsp:txBody>
      <dsp:txXfrm>
        <a:off x="3947439" y="50451"/>
        <a:ext cx="2620721" cy="1534246"/>
      </dsp:txXfrm>
    </dsp:sp>
    <dsp:sp modelId="{D36AC0F5-44AC-2F4D-99A3-CE1AE5BB0607}">
      <dsp:nvSpPr>
        <dsp:cNvPr id="0" name=""/>
        <dsp:cNvSpPr/>
      </dsp:nvSpPr>
      <dsp:spPr>
        <a:xfrm>
          <a:off x="6854918" y="480767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677650"/>
                <a:satOff val="25000"/>
                <a:lumOff val="-367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677650"/>
                <a:satOff val="25000"/>
                <a:lumOff val="-367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677650"/>
                <a:satOff val="25000"/>
                <a:lumOff val="-367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>
        <a:off x="6854918" y="615490"/>
        <a:ext cx="403082" cy="404168"/>
      </dsp:txXfrm>
    </dsp:sp>
    <dsp:sp modelId="{03CA5783-47C7-F64B-BB94-8416480042A6}">
      <dsp:nvSpPr>
        <dsp:cNvPr id="0" name=""/>
        <dsp:cNvSpPr/>
      </dsp:nvSpPr>
      <dsp:spPr>
        <a:xfrm>
          <a:off x="7702368" y="2718"/>
          <a:ext cx="2716187" cy="1629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084240"/>
                <a:satOff val="40000"/>
                <a:lumOff val="-588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084240"/>
                <a:satOff val="40000"/>
                <a:lumOff val="-588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084240"/>
                <a:satOff val="40000"/>
                <a:lumOff val="-588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Traders check each row of reports online and submit reconciliation if needed</a:t>
          </a:r>
        </a:p>
      </dsp:txBody>
      <dsp:txXfrm>
        <a:off x="7750101" y="50451"/>
        <a:ext cx="2620721" cy="1534246"/>
      </dsp:txXfrm>
    </dsp:sp>
    <dsp:sp modelId="{FB6BE6F1-2985-BC48-B67D-3F2FFF7C4861}">
      <dsp:nvSpPr>
        <dsp:cNvPr id="0" name=""/>
        <dsp:cNvSpPr/>
      </dsp:nvSpPr>
      <dsp:spPr>
        <a:xfrm rot="5400000">
          <a:off x="8772546" y="1822564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1355300"/>
                <a:satOff val="50000"/>
                <a:lumOff val="-735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355300"/>
                <a:satOff val="50000"/>
                <a:lumOff val="-735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355300"/>
                <a:satOff val="50000"/>
                <a:lumOff val="-735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-5400000">
        <a:off x="8858378" y="1871456"/>
        <a:ext cx="404168" cy="403082"/>
      </dsp:txXfrm>
    </dsp:sp>
    <dsp:sp modelId="{B8F413EC-65C1-3044-9174-F22505DC1EC2}">
      <dsp:nvSpPr>
        <dsp:cNvPr id="0" name=""/>
        <dsp:cNvSpPr/>
      </dsp:nvSpPr>
      <dsp:spPr>
        <a:xfrm>
          <a:off x="7702368" y="2718906"/>
          <a:ext cx="2716187" cy="1629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1626359"/>
                <a:satOff val="60000"/>
                <a:lumOff val="-8824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1626359"/>
                <a:satOff val="60000"/>
                <a:lumOff val="-8824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1626359"/>
                <a:satOff val="60000"/>
                <a:lumOff val="-8824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Email sent to trader and related teams upon submission of reconciliations</a:t>
          </a:r>
        </a:p>
      </dsp:txBody>
      <dsp:txXfrm>
        <a:off x="7750101" y="2766639"/>
        <a:ext cx="2620721" cy="1534246"/>
      </dsp:txXfrm>
    </dsp:sp>
    <dsp:sp modelId="{B34E9366-BC9A-A847-AFA3-1DE822B673F8}">
      <dsp:nvSpPr>
        <dsp:cNvPr id="0" name=""/>
        <dsp:cNvSpPr/>
      </dsp:nvSpPr>
      <dsp:spPr>
        <a:xfrm rot="10800000">
          <a:off x="6887512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032949"/>
                <a:satOff val="75000"/>
                <a:lumOff val="-11029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032949"/>
                <a:satOff val="75000"/>
                <a:lumOff val="-11029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032949"/>
                <a:satOff val="75000"/>
                <a:lumOff val="-11029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7060261" y="3331678"/>
        <a:ext cx="403082" cy="404168"/>
      </dsp:txXfrm>
    </dsp:sp>
    <dsp:sp modelId="{F04D316B-DA67-C643-BCAD-92DCD93EC017}">
      <dsp:nvSpPr>
        <dsp:cNvPr id="0" name=""/>
        <dsp:cNvSpPr/>
      </dsp:nvSpPr>
      <dsp:spPr>
        <a:xfrm>
          <a:off x="3899706" y="2718906"/>
          <a:ext cx="2716187" cy="1629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168479"/>
                <a:satOff val="80000"/>
                <a:lumOff val="-11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168479"/>
                <a:satOff val="80000"/>
                <a:lumOff val="-11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168479"/>
                <a:satOff val="80000"/>
                <a:lumOff val="-11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Related team check and approve reconciliations</a:t>
          </a:r>
        </a:p>
      </dsp:txBody>
      <dsp:txXfrm>
        <a:off x="3947439" y="2766639"/>
        <a:ext cx="2620721" cy="1534246"/>
      </dsp:txXfrm>
    </dsp:sp>
    <dsp:sp modelId="{9D768C00-3C45-DC4E-8B9A-1A867EC2A373}">
      <dsp:nvSpPr>
        <dsp:cNvPr id="0" name=""/>
        <dsp:cNvSpPr/>
      </dsp:nvSpPr>
      <dsp:spPr>
        <a:xfrm rot="10800000">
          <a:off x="3084849" y="3196955"/>
          <a:ext cx="575831" cy="673614"/>
        </a:xfrm>
        <a:prstGeom prst="rightArrow">
          <a:avLst>
            <a:gd name="adj1" fmla="val 60000"/>
            <a:gd name="adj2" fmla="val 5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600" kern="1200"/>
        </a:p>
      </dsp:txBody>
      <dsp:txXfrm rot="10800000">
        <a:off x="3257598" y="3331678"/>
        <a:ext cx="403082" cy="404168"/>
      </dsp:txXfrm>
    </dsp:sp>
    <dsp:sp modelId="{54FCAC12-8522-8D45-B292-DC5F91049A02}">
      <dsp:nvSpPr>
        <dsp:cNvPr id="0" name=""/>
        <dsp:cNvSpPr/>
      </dsp:nvSpPr>
      <dsp:spPr>
        <a:xfrm>
          <a:off x="97043" y="2718906"/>
          <a:ext cx="2716187" cy="162971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accent3">
                <a:hueOff val="2710599"/>
                <a:satOff val="100000"/>
                <a:lumOff val="-1470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3">
                <a:hueOff val="2710599"/>
                <a:satOff val="100000"/>
                <a:lumOff val="-1470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3">
                <a:hueOff val="2710599"/>
                <a:satOff val="100000"/>
                <a:lumOff val="-1470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/>
            <a:t>P&amp;L report sent to </a:t>
          </a:r>
          <a:r>
            <a:rPr lang="en-US" sz="2000" kern="1200" dirty="0" err="1"/>
            <a:t>MoneyClip</a:t>
          </a:r>
          <a:r>
            <a:rPr lang="en-US" sz="2000" kern="1200" dirty="0"/>
            <a:t> for report production</a:t>
          </a:r>
        </a:p>
      </dsp:txBody>
      <dsp:txXfrm>
        <a:off x="144776" y="2766639"/>
        <a:ext cx="2620721" cy="15342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5">
  <dgm:title val=""/>
  <dgm:desc val=""/>
  <dgm:catLst>
    <dgm:cat type="process" pri="17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revDir"/>
          <dgm:param type="bkpt" val="endCnv"/>
        </dgm:alg>
      </dgm:if>
      <dgm:else name="Name2">
        <dgm:alg type="snake">
          <dgm:param type="grDir" val="tR"/>
          <dgm:param type="flowDir" val="row"/>
          <dgm:param type="contDir" val="revDir"/>
          <dgm:param type="bkpt" val="endCnv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w" for="ch" forName="sibTrans" refType="w" refFor="ch" refPtType="node" op="equ" fact="0.4"/>
      <dgm:constr type="sp" refType="w" refFor="ch" refForName="sibTrans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3191AA8-0F1C-124A-91C6-0F795DC0B461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FE0D3C5-1224-094F-A313-C41236AFC01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767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16505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50597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939924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144338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0228908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988420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232283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5996500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104369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0108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FE0D3C5-1224-094F-A313-C41236AFC01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07878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1302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393609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855676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45861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2312950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6837353-30EB-4A48-80EB-173D804AEFBD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6476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5226110"/>
      </p:ext>
    </p:extLst>
  </p:cSld>
  <p:clrMapOvr>
    <a:masterClrMapping/>
  </p:clrMapOvr>
  <p:transition spd="slow" advClick="0" advTm="2000">
    <p:push dir="u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603395"/>
      </p:ext>
    </p:extLst>
  </p:cSld>
  <p:clrMapOvr>
    <a:masterClrMapping/>
  </p:clrMapOvr>
  <p:transition spd="slow" advClick="0" advTm="2000">
    <p:push dir="u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3873997"/>
      </p:ext>
    </p:extLst>
  </p:cSld>
  <p:clrMapOvr>
    <a:masterClrMapping/>
  </p:clrMapOvr>
  <p:transition spd="slow" advClick="0" advTm="2000">
    <p:push dir="u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64488"/>
      </p:ext>
    </p:extLst>
  </p:cSld>
  <p:clrMapOvr>
    <a:masterClrMapping/>
  </p:clrMapOvr>
  <p:transition spd="slow" advClick="0" advTm="2000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24353"/>
      </p:ext>
    </p:extLst>
  </p:cSld>
  <p:clrMapOvr>
    <a:masterClrMapping/>
  </p:clrMapOvr>
  <p:transition spd="slow" advClick="0" advTm="2000">
    <p:push dir="u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11347"/>
      </p:ext>
    </p:extLst>
  </p:cSld>
  <p:clrMapOvr>
    <a:masterClrMapping/>
  </p:clrMapOvr>
  <p:transition spd="slow" advClick="0" advTm="2000">
    <p:push dir="u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31559"/>
      </p:ext>
    </p:extLst>
  </p:cSld>
  <p:clrMapOvr>
    <a:masterClrMapping/>
  </p:clrMapOvr>
  <p:transition spd="slow" advClick="0" advTm="2000">
    <p:push dir="u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87946928"/>
      </p:ext>
    </p:extLst>
  </p:cSld>
  <p:clrMapOvr>
    <a:masterClrMapping/>
  </p:clrMapOvr>
  <p:transition spd="slow" advClick="0" advTm="2000">
    <p:push dir="u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3134471"/>
      </p:ext>
    </p:extLst>
  </p:cSld>
  <p:clrMapOvr>
    <a:masterClrMapping/>
  </p:clrMapOvr>
  <p:transition spd="slow" advClick="0" advTm="2000">
    <p:push dir="u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29211"/>
      </p:ext>
    </p:extLst>
  </p:cSld>
  <p:clrMapOvr>
    <a:masterClrMapping/>
  </p:clrMapOvr>
  <p:transition spd="slow" advClick="0" advTm="2000">
    <p:push dir="u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7851082"/>
      </p:ext>
    </p:extLst>
  </p:cSld>
  <p:clrMapOvr>
    <a:masterClrMapping/>
  </p:clrMapOvr>
  <p:transition spd="slow" advClick="0" advTm="2000">
    <p:push dir="u"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97CAA-C558-FD43-87EE-5549615C53D5}" type="datetimeFigureOut">
              <a:rPr lang="en-US" smtClean="0"/>
              <a:t>8/7/2017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9223F12-4212-E147-A978-C3DA8BDD85A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80180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 spd="slow" advClick="0" advTm="2000">
    <p:push dir="u"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9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payscale.com/research/HK/Job=Technical_Support_Specialist/Salary" TargetMode="External"/><Relationship Id="rId3" Type="http://schemas.openxmlformats.org/officeDocument/2006/relationships/hyperlink" Target="https://www.glassdoor.com/Salaries/hong-kong-management-consultant-salary-SRCH_IL.0,9_IC2308631_KO10,31.htm" TargetMode="External"/><Relationship Id="rId7" Type="http://schemas.openxmlformats.org/officeDocument/2006/relationships/hyperlink" Target="http://www.payscale.com/research/IN/Job=Technical_Support_Specialist/Salary" TargetMode="External"/><Relationship Id="rId12" Type="http://schemas.openxmlformats.org/officeDocument/2006/relationships/hyperlink" Target="http://www.payscale.com/research/TH/Job=Business_Analyst,_IT/Salary" TargetMode="External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://news.efinancialcareers.com/au-en/241788/banking-it-pay-in-hong-kong" TargetMode="External"/><Relationship Id="rId11" Type="http://schemas.openxmlformats.org/officeDocument/2006/relationships/hyperlink" Target="http://www.payscale.com/research/HK/Job=Business_Analyst,_IT/Salary" TargetMode="External"/><Relationship Id="rId5" Type="http://schemas.openxmlformats.org/officeDocument/2006/relationships/hyperlink" Target="https://www.morganmckinley.com.hk/article/banking-financial-services-2016-salary-survey-guide" TargetMode="External"/><Relationship Id="rId10" Type="http://schemas.openxmlformats.org/officeDocument/2006/relationships/hyperlink" Target="http://www.payscale.com/research/IN/Job=Business_Analyst,_IT/Salary" TargetMode="External"/><Relationship Id="rId4" Type="http://schemas.openxmlformats.org/officeDocument/2006/relationships/hyperlink" Target="http://www.kellyservices.de/uploadedFiles/India_-_Kelly_Services/New_Smart_Content/Business_Resource_Center/Workforce_Trends/IN-salary-guide-2015.pdf" TargetMode="External"/><Relationship Id="rId9" Type="http://schemas.openxmlformats.org/officeDocument/2006/relationships/hyperlink" Target="http://www.payscale.com/research/TH/Job=Information_Technology_(IT)_Manager/Salary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Freeform 3"/>
          <p:cNvSpPr/>
          <p:nvPr/>
        </p:nvSpPr>
        <p:spPr>
          <a:xfrm>
            <a:off x="-1195" y="3169264"/>
            <a:ext cx="12193195" cy="3715045"/>
          </a:xfrm>
          <a:custGeom>
            <a:avLst/>
            <a:gdLst>
              <a:gd name="connsiteX0" fmla="*/ 2087994 w 2087994"/>
              <a:gd name="connsiteY0" fmla="*/ 1393164 h 1393164"/>
              <a:gd name="connsiteX1" fmla="*/ 0 w 2087994"/>
              <a:gd name="connsiteY1" fmla="*/ 1393164 h 1393164"/>
              <a:gd name="connsiteX2" fmla="*/ 0 w 2087994"/>
              <a:gd name="connsiteY2" fmla="*/ 0 h 1393164"/>
              <a:gd name="connsiteX3" fmla="*/ 2087994 w 2087994"/>
              <a:gd name="connsiteY3" fmla="*/ 0 h 1393164"/>
              <a:gd name="connsiteX4" fmla="*/ 2087994 w 2087994"/>
              <a:gd name="connsiteY4" fmla="*/ 1393164 h 1393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7994" h="1393164">
                <a:moveTo>
                  <a:pt x="2087994" y="1393164"/>
                </a:moveTo>
                <a:lnTo>
                  <a:pt x="0" y="1393164"/>
                </a:lnTo>
                <a:lnTo>
                  <a:pt x="0" y="0"/>
                </a:lnTo>
                <a:lnTo>
                  <a:pt x="2087994" y="0"/>
                </a:lnTo>
                <a:lnTo>
                  <a:pt x="2087994" y="1393164"/>
                </a:lnTo>
              </a:path>
            </a:pathLst>
          </a:custGeom>
          <a:solidFill>
            <a:srgbClr val="D9D7D2">
              <a:alpha val="52941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6" name="TextBox 1"/>
          <p:cNvSpPr txBox="1"/>
          <p:nvPr/>
        </p:nvSpPr>
        <p:spPr>
          <a:xfrm>
            <a:off x="4925818" y="4895796"/>
            <a:ext cx="2339167" cy="160967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2540" dirty="0">
                <a:solidFill>
                  <a:srgbClr val="9A3D37"/>
                </a:solidFill>
                <a:latin typeface="+mj-lt"/>
                <a:cs typeface="Calibri" panose="020F0502020204030204" pitchFamily="18" charset="0"/>
              </a:rPr>
              <a:t>LIN Shuya, </a:t>
            </a:r>
            <a:r>
              <a:rPr lang="en-US" altLang="zh-CN" sz="2540" dirty="0" err="1">
                <a:solidFill>
                  <a:srgbClr val="9A3D37"/>
                </a:solidFill>
                <a:latin typeface="+mj-lt"/>
                <a:cs typeface="Calibri" panose="020F0502020204030204" pitchFamily="18" charset="0"/>
              </a:rPr>
              <a:t>Lencia</a:t>
            </a:r>
            <a:endParaRPr lang="en-US" altLang="zh-CN" sz="2540" dirty="0">
              <a:solidFill>
                <a:srgbClr val="9A3D37"/>
              </a:solidFill>
              <a:latin typeface="+mj-lt"/>
              <a:cs typeface="Calibri" panose="020F0502020204030204" pitchFamily="18" charset="0"/>
            </a:endParaRPr>
          </a:p>
          <a:p>
            <a:pPr algn="ctr" defTabSz="-672"/>
            <a:r>
              <a:rPr lang="en-US" altLang="zh-CN" sz="2540" dirty="0">
                <a:solidFill>
                  <a:srgbClr val="9A3D37"/>
                </a:solidFill>
                <a:latin typeface="+mj-lt"/>
                <a:cs typeface="Calibri" panose="020F0502020204030204" pitchFamily="18" charset="0"/>
              </a:rPr>
              <a:t>LU Wenxin, Violet</a:t>
            </a:r>
          </a:p>
          <a:p>
            <a:pPr algn="ctr" defTabSz="-672"/>
            <a:r>
              <a:rPr lang="en-US" altLang="zh-CN" sz="2540" dirty="0">
                <a:solidFill>
                  <a:srgbClr val="9A3D37"/>
                </a:solidFill>
                <a:latin typeface="+mj-lt"/>
                <a:cs typeface="Calibri" panose="020F0502020204030204" pitchFamily="18" charset="0"/>
              </a:rPr>
              <a:t>YAO Xinjie, Abby</a:t>
            </a:r>
          </a:p>
          <a:p>
            <a:pPr algn="ctr" defTabSz="-672"/>
            <a:r>
              <a:rPr lang="en-US" altLang="zh-CN" sz="2540" dirty="0">
                <a:solidFill>
                  <a:srgbClr val="9A3D37"/>
                </a:solidFill>
                <a:latin typeface="+mj-lt"/>
                <a:cs typeface="Calibri" panose="020F0502020204030204" pitchFamily="18" charset="0"/>
              </a:rPr>
              <a:t>09/08/2017</a:t>
            </a:r>
          </a:p>
        </p:txBody>
      </p:sp>
      <p:grpSp>
        <p:nvGrpSpPr>
          <p:cNvPr id="11" name="组合 10"/>
          <p:cNvGrpSpPr/>
          <p:nvPr/>
        </p:nvGrpSpPr>
        <p:grpSpPr>
          <a:xfrm>
            <a:off x="5733444" y="1"/>
            <a:ext cx="725785" cy="196903"/>
            <a:chOff x="6936" y="1"/>
            <a:chExt cx="11206" cy="10203"/>
          </a:xfrm>
        </p:grpSpPr>
        <p:sp>
          <p:nvSpPr>
            <p:cNvPr id="20" name="Freeform 3"/>
            <p:cNvSpPr/>
            <p:nvPr/>
          </p:nvSpPr>
          <p:spPr>
            <a:xfrm rot="16200000">
              <a:off x="3705" y="3232"/>
              <a:ext cx="10203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1" name="Freeform 3"/>
            <p:cNvSpPr/>
            <p:nvPr/>
          </p:nvSpPr>
          <p:spPr>
            <a:xfrm rot="16200000">
              <a:off x="7439" y="3233"/>
              <a:ext cx="10203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6" name="Freeform 3"/>
            <p:cNvSpPr/>
            <p:nvPr/>
          </p:nvSpPr>
          <p:spPr>
            <a:xfrm rot="16200000">
              <a:off x="11171" y="3233"/>
              <a:ext cx="10203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5733444" y="6660913"/>
            <a:ext cx="725785" cy="196903"/>
            <a:chOff x="6936" y="1"/>
            <a:chExt cx="11206" cy="10203"/>
          </a:xfrm>
        </p:grpSpPr>
        <p:sp>
          <p:nvSpPr>
            <p:cNvPr id="22" name="Freeform 3"/>
            <p:cNvSpPr/>
            <p:nvPr/>
          </p:nvSpPr>
          <p:spPr>
            <a:xfrm rot="16200000">
              <a:off x="3705" y="3232"/>
              <a:ext cx="10203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3" name="Freeform 3"/>
            <p:cNvSpPr/>
            <p:nvPr/>
          </p:nvSpPr>
          <p:spPr>
            <a:xfrm rot="16200000">
              <a:off x="7439" y="3233"/>
              <a:ext cx="10203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4" name="Freeform 3"/>
            <p:cNvSpPr/>
            <p:nvPr/>
          </p:nvSpPr>
          <p:spPr>
            <a:xfrm rot="16200000">
              <a:off x="11171" y="3233"/>
              <a:ext cx="10203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sp>
        <p:nvSpPr>
          <p:cNvPr id="27" name="椭圆 26"/>
          <p:cNvSpPr>
            <a:spLocks noChangeAspect="1"/>
          </p:cNvSpPr>
          <p:nvPr/>
        </p:nvSpPr>
        <p:spPr>
          <a:xfrm>
            <a:off x="4324735" y="1161500"/>
            <a:ext cx="3543204" cy="3543204"/>
          </a:xfrm>
          <a:prstGeom prst="ellipse">
            <a:avLst/>
          </a:prstGeom>
          <a:solidFill>
            <a:srgbClr val="9A3D37">
              <a:alpha val="9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28" name="椭圆 27"/>
          <p:cNvSpPr>
            <a:spLocks noChangeAspect="1"/>
          </p:cNvSpPr>
          <p:nvPr/>
        </p:nvSpPr>
        <p:spPr>
          <a:xfrm>
            <a:off x="4134238" y="971434"/>
            <a:ext cx="3924194" cy="3924194"/>
          </a:xfrm>
          <a:prstGeom prst="ellipse">
            <a:avLst/>
          </a:prstGeom>
          <a:noFill/>
          <a:ln>
            <a:solidFill>
              <a:srgbClr val="9A3D37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DAB96E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7" name="TextBox 1"/>
          <p:cNvSpPr txBox="1"/>
          <p:nvPr/>
        </p:nvSpPr>
        <p:spPr>
          <a:xfrm>
            <a:off x="4489937" y="1932924"/>
            <a:ext cx="3210928" cy="2000356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-672"/>
            <a:r>
              <a:rPr lang="en-US" altLang="zh-CN" sz="4233" b="1" dirty="0">
                <a:solidFill>
                  <a:schemeClr val="bg1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Case Challenge Proposal</a:t>
            </a:r>
          </a:p>
        </p:txBody>
      </p:sp>
      <p:sp>
        <p:nvSpPr>
          <p:cNvPr id="8" name="TextBox 1"/>
          <p:cNvSpPr txBox="1"/>
          <p:nvPr/>
        </p:nvSpPr>
        <p:spPr>
          <a:xfrm>
            <a:off x="4023230" y="463294"/>
            <a:ext cx="4144341" cy="53860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3200" dirty="0">
                <a:solidFill>
                  <a:srgbClr val="9A3D37"/>
                </a:solidFill>
                <a:latin typeface="+mj-lt"/>
                <a:cs typeface="微软雅黑" panose="020B0503020204020204" pitchFamily="18" charset="-122"/>
              </a:rPr>
              <a:t>Technology &amp; Operations</a:t>
            </a:r>
          </a:p>
        </p:txBody>
      </p:sp>
      <p:sp>
        <p:nvSpPr>
          <p:cNvPr id="65" name="等腰三角形 64"/>
          <p:cNvSpPr/>
          <p:nvPr/>
        </p:nvSpPr>
        <p:spPr>
          <a:xfrm rot="18780000">
            <a:off x="8595928" y="3812390"/>
            <a:ext cx="760059" cy="767451"/>
          </a:xfrm>
          <a:prstGeom prst="triangl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66" name="等腰三角形 65"/>
          <p:cNvSpPr/>
          <p:nvPr/>
        </p:nvSpPr>
        <p:spPr>
          <a:xfrm rot="18360000">
            <a:off x="11431195" y="4423259"/>
            <a:ext cx="480497" cy="485201"/>
          </a:xfrm>
          <a:prstGeom prst="triangl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67" name="等腰三角形 66"/>
          <p:cNvSpPr/>
          <p:nvPr/>
        </p:nvSpPr>
        <p:spPr>
          <a:xfrm rot="18720000">
            <a:off x="9101290" y="5112756"/>
            <a:ext cx="536947" cy="542323"/>
          </a:xfrm>
          <a:prstGeom prst="triangl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68" name="等腰三角形 67"/>
          <p:cNvSpPr/>
          <p:nvPr/>
        </p:nvSpPr>
        <p:spPr>
          <a:xfrm rot="18900000">
            <a:off x="9843204" y="4061711"/>
            <a:ext cx="1172681" cy="1183433"/>
          </a:xfrm>
          <a:prstGeom prst="triangl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69" name="等腰三角形 68"/>
          <p:cNvSpPr/>
          <p:nvPr/>
        </p:nvSpPr>
        <p:spPr>
          <a:xfrm rot="18600000">
            <a:off x="10834438" y="5967570"/>
            <a:ext cx="520818" cy="526194"/>
          </a:xfrm>
          <a:prstGeom prst="triangl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70" name="等腰三角形 69"/>
          <p:cNvSpPr/>
          <p:nvPr/>
        </p:nvSpPr>
        <p:spPr>
          <a:xfrm rot="7140000">
            <a:off x="995342" y="512082"/>
            <a:ext cx="864222" cy="872287"/>
          </a:xfrm>
          <a:prstGeom prst="triangl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71" name="等腰三角形 70"/>
          <p:cNvSpPr/>
          <p:nvPr/>
        </p:nvSpPr>
        <p:spPr>
          <a:xfrm rot="7260000">
            <a:off x="1683493" y="1891747"/>
            <a:ext cx="559124" cy="564500"/>
          </a:xfrm>
          <a:prstGeom prst="triangl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72" name="等腰三角形 71"/>
          <p:cNvSpPr/>
          <p:nvPr/>
        </p:nvSpPr>
        <p:spPr>
          <a:xfrm rot="7620000">
            <a:off x="2840046" y="1573208"/>
            <a:ext cx="596757" cy="690168"/>
          </a:xfrm>
          <a:prstGeom prst="triangl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</p:spTree>
    <p:extLst>
      <p:ext uri="{BB962C8B-B14F-4D97-AF65-F5344CB8AC3E}">
        <p14:creationId xmlns:p14="http://schemas.microsoft.com/office/powerpoint/2010/main" val="73838724"/>
      </p:ext>
    </p:extLst>
  </p:cSld>
  <p:clrMapOvr>
    <a:masterClrMapping/>
  </p:clrMapOvr>
  <p:transition spd="slow" advClick="0" advTm="2000">
    <p:push dir="u"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椭圆 31">
            <a:extLst>
              <a:ext uri="{FF2B5EF4-FFF2-40B4-BE49-F238E27FC236}">
                <a16:creationId xmlns:a16="http://schemas.microsoft.com/office/drawing/2014/main" id="{A1068AC5-43AD-48A4-B858-250BCF3AD4C7}"/>
              </a:ext>
            </a:extLst>
          </p:cNvPr>
          <p:cNvSpPr/>
          <p:nvPr/>
        </p:nvSpPr>
        <p:spPr>
          <a:xfrm>
            <a:off x="4828373" y="2136334"/>
            <a:ext cx="2583858" cy="2583858"/>
          </a:xfrm>
          <a:prstGeom prst="ellips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 dirty="0"/>
          </a:p>
        </p:txBody>
      </p:sp>
      <p:sp>
        <p:nvSpPr>
          <p:cNvPr id="35" name="椭圆 34">
            <a:extLst>
              <a:ext uri="{FF2B5EF4-FFF2-40B4-BE49-F238E27FC236}">
                <a16:creationId xmlns:a16="http://schemas.microsoft.com/office/drawing/2014/main" id="{6D38EB19-C235-4E60-A97D-F6CC741DC16A}"/>
              </a:ext>
            </a:extLst>
          </p:cNvPr>
          <p:cNvSpPr/>
          <p:nvPr/>
        </p:nvSpPr>
        <p:spPr>
          <a:xfrm flipV="1">
            <a:off x="4596112" y="1904073"/>
            <a:ext cx="3048380" cy="3048380"/>
          </a:xfrm>
          <a:prstGeom prst="ellipse">
            <a:avLst/>
          </a:prstGeom>
          <a:noFill/>
          <a:ln w="28575">
            <a:solidFill>
              <a:srgbClr val="9A3D37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1CD6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88594691-20BC-4AF4-9602-7E5974AC81EC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alphaModFix/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5093" y="2611694"/>
            <a:ext cx="1143000" cy="1143000"/>
          </a:xfrm>
          <a:prstGeom prst="rect">
            <a:avLst/>
          </a:prstGeom>
          <a:noFill/>
          <a:ln>
            <a:noFill/>
          </a:ln>
        </p:spPr>
      </p:pic>
      <p:sp>
        <p:nvSpPr>
          <p:cNvPr id="36" name="TextBox 1074">
            <a:extLst>
              <a:ext uri="{FF2B5EF4-FFF2-40B4-BE49-F238E27FC236}">
                <a16:creationId xmlns:a16="http://schemas.microsoft.com/office/drawing/2014/main" id="{0CB01DF0-6F23-4ADE-A7C8-B257FE5953FF}"/>
              </a:ext>
            </a:extLst>
          </p:cNvPr>
          <p:cNvSpPr txBox="1"/>
          <p:nvPr/>
        </p:nvSpPr>
        <p:spPr>
          <a:xfrm>
            <a:off x="5367967" y="3782404"/>
            <a:ext cx="1504667" cy="548292"/>
          </a:xfrm>
          <a:prstGeom prst="rect">
            <a:avLst/>
          </a:prstGeom>
          <a:solidFill>
            <a:srgbClr val="9A3D37"/>
          </a:solidFill>
          <a:ln w="9525">
            <a:noFill/>
          </a:ln>
        </p:spPr>
        <p:txBody>
          <a:bodyPr wrap="square">
            <a:spAutoFit/>
          </a:bodyPr>
          <a:lstStyle/>
          <a:p>
            <a:r>
              <a:rPr lang="fr-FR" altLang="zh-HK" sz="2963" dirty="0">
                <a:solidFill>
                  <a:schemeClr val="bg1"/>
                </a:solidFill>
              </a:rPr>
              <a:t>DataVeri </a:t>
            </a:r>
            <a:endParaRPr lang="en-US" altLang="zh-CN" sz="2117" dirty="0">
              <a:solidFill>
                <a:schemeClr val="bg1"/>
              </a:solidFill>
              <a:latin typeface="Calibri Light" panose="020F0302020204030204" charset="0"/>
              <a:ea typeface="Roboto Condensed Light" pitchFamily="2" charset="0"/>
              <a:cs typeface="Calibri" panose="020F0502020204030204" pitchFamily="18" charset="0"/>
              <a:sym typeface="+mn-ea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98E13E7C-063D-419F-8309-CC614ECE225E}"/>
              </a:ext>
            </a:extLst>
          </p:cNvPr>
          <p:cNvSpPr txBox="1"/>
          <p:nvPr/>
        </p:nvSpPr>
        <p:spPr>
          <a:xfrm>
            <a:off x="2973993" y="5184714"/>
            <a:ext cx="629261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HK" sz="2400" b="1" dirty="0">
                <a:solidFill>
                  <a:srgbClr val="9A3D37"/>
                </a:solidFill>
                <a:latin typeface="+mj-lt"/>
              </a:rPr>
              <a:t>a web-based </a:t>
            </a:r>
            <a:r>
              <a:rPr lang="en-US" altLang="zh-HK" sz="2400" b="1">
                <a:solidFill>
                  <a:srgbClr val="9A3D37"/>
                </a:solidFill>
                <a:latin typeface="+mj-lt"/>
              </a:rPr>
              <a:t>long-hour </a:t>
            </a:r>
          </a:p>
          <a:p>
            <a:pPr algn="ctr"/>
            <a:r>
              <a:rPr lang="en-US" altLang="zh-HK" sz="2400" b="1" dirty="0">
                <a:solidFill>
                  <a:srgbClr val="9A3D37"/>
                </a:solidFill>
                <a:latin typeface="+mj-lt"/>
              </a:rPr>
              <a:t>operating and monitoring system </a:t>
            </a:r>
            <a:endParaRPr lang="zh-HK" altLang="en-US" sz="2400" b="1" dirty="0">
              <a:solidFill>
                <a:srgbClr val="9A3D37"/>
              </a:solidFill>
              <a:latin typeface="+mj-lt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17217" y="489231"/>
            <a:ext cx="5832046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III. Introduction of </a:t>
            </a:r>
            <a:r>
              <a:rPr lang="en-US" altLang="zh-CN" sz="4000" b="1" dirty="0" err="1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DataVeri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10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1" name="文本框 21"/>
          <p:cNvSpPr txBox="1"/>
          <p:nvPr/>
        </p:nvSpPr>
        <p:spPr>
          <a:xfrm>
            <a:off x="838200" y="991060"/>
            <a:ext cx="2092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1334948905"/>
      </p:ext>
    </p:extLst>
  </p:cSld>
  <p:clrMapOvr>
    <a:masterClrMapping/>
  </p:clrMapOvr>
  <p:transition spd="slow" advClick="0" advTm="2000">
    <p:push dir="u"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B54A9D5-82E6-475A-B9FD-63CA8964E056}"/>
              </a:ext>
            </a:extLst>
          </p:cNvPr>
          <p:cNvGrpSpPr/>
          <p:nvPr/>
        </p:nvGrpSpPr>
        <p:grpSpPr>
          <a:xfrm>
            <a:off x="1162102" y="3713863"/>
            <a:ext cx="4152987" cy="2126061"/>
            <a:chOff x="1462" y="2639"/>
            <a:chExt cx="10788" cy="5522"/>
          </a:xfrm>
          <a:solidFill>
            <a:srgbClr val="AA988D"/>
          </a:solidFill>
        </p:grpSpPr>
        <p:sp>
          <p:nvSpPr>
            <p:cNvPr id="20" name="Freeform 250">
              <a:extLst>
                <a:ext uri="{FF2B5EF4-FFF2-40B4-BE49-F238E27FC236}">
                  <a16:creationId xmlns:a16="http://schemas.microsoft.com/office/drawing/2014/main" id="{B762B8A3-9C0F-410A-BE80-31EDDFA0817A}"/>
                </a:ext>
              </a:extLst>
            </p:cNvPr>
            <p:cNvSpPr/>
            <p:nvPr/>
          </p:nvSpPr>
          <p:spPr bwMode="auto">
            <a:xfrm>
              <a:off x="10661" y="5615"/>
              <a:ext cx="42" cy="13"/>
            </a:xfrm>
            <a:custGeom>
              <a:avLst/>
              <a:gdLst>
                <a:gd name="T0" fmla="*/ 0 w 54"/>
                <a:gd name="T1" fmla="*/ 0 h 19"/>
                <a:gd name="T2" fmla="*/ 0 w 54"/>
                <a:gd name="T3" fmla="*/ 0 h 19"/>
                <a:gd name="T4" fmla="*/ 1 w 54"/>
                <a:gd name="T5" fmla="*/ 0 h 19"/>
                <a:gd name="T6" fmla="*/ 0 w 54"/>
                <a:gd name="T7" fmla="*/ 0 h 1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4"/>
                <a:gd name="T13" fmla="*/ 0 h 19"/>
                <a:gd name="T14" fmla="*/ 54 w 54"/>
                <a:gd name="T15" fmla="*/ 19 h 1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4" h="19">
                  <a:moveTo>
                    <a:pt x="0" y="0"/>
                  </a:moveTo>
                  <a:lnTo>
                    <a:pt x="3" y="19"/>
                  </a:lnTo>
                  <a:lnTo>
                    <a:pt x="54" y="1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1" name="Freeform 251">
              <a:extLst>
                <a:ext uri="{FF2B5EF4-FFF2-40B4-BE49-F238E27FC236}">
                  <a16:creationId xmlns:a16="http://schemas.microsoft.com/office/drawing/2014/main" id="{85BDA9C5-7D2A-452A-A0C9-5655A83518C3}"/>
                </a:ext>
              </a:extLst>
            </p:cNvPr>
            <p:cNvSpPr/>
            <p:nvPr/>
          </p:nvSpPr>
          <p:spPr bwMode="auto">
            <a:xfrm>
              <a:off x="10483" y="6898"/>
              <a:ext cx="568" cy="1118"/>
            </a:xfrm>
            <a:custGeom>
              <a:avLst/>
              <a:gdLst>
                <a:gd name="T0" fmla="*/ 0 w 750"/>
                <a:gd name="T1" fmla="*/ 33 h 1564"/>
                <a:gd name="T2" fmla="*/ 0 w 750"/>
                <a:gd name="T3" fmla="*/ 34 h 1564"/>
                <a:gd name="T4" fmla="*/ 1 w 750"/>
                <a:gd name="T5" fmla="*/ 34 h 1564"/>
                <a:gd name="T6" fmla="*/ 1 w 750"/>
                <a:gd name="T7" fmla="*/ 36 h 1564"/>
                <a:gd name="T8" fmla="*/ 4 w 750"/>
                <a:gd name="T9" fmla="*/ 36 h 1564"/>
                <a:gd name="T10" fmla="*/ 3 w 750"/>
                <a:gd name="T11" fmla="*/ 35 h 1564"/>
                <a:gd name="T12" fmla="*/ 4 w 750"/>
                <a:gd name="T13" fmla="*/ 33 h 1564"/>
                <a:gd name="T14" fmla="*/ 5 w 750"/>
                <a:gd name="T15" fmla="*/ 33 h 1564"/>
                <a:gd name="T16" fmla="*/ 7 w 750"/>
                <a:gd name="T17" fmla="*/ 30 h 1564"/>
                <a:gd name="T18" fmla="*/ 5 w 750"/>
                <a:gd name="T19" fmla="*/ 28 h 1564"/>
                <a:gd name="T20" fmla="*/ 7 w 750"/>
                <a:gd name="T21" fmla="*/ 27 h 1564"/>
                <a:gd name="T22" fmla="*/ 7 w 750"/>
                <a:gd name="T23" fmla="*/ 25 h 1564"/>
                <a:gd name="T24" fmla="*/ 8 w 750"/>
                <a:gd name="T25" fmla="*/ 24 h 1564"/>
                <a:gd name="T26" fmla="*/ 7 w 750"/>
                <a:gd name="T27" fmla="*/ 24 h 1564"/>
                <a:gd name="T28" fmla="*/ 9 w 750"/>
                <a:gd name="T29" fmla="*/ 24 h 1564"/>
                <a:gd name="T30" fmla="*/ 9 w 750"/>
                <a:gd name="T31" fmla="*/ 23 h 1564"/>
                <a:gd name="T32" fmla="*/ 8 w 750"/>
                <a:gd name="T33" fmla="*/ 24 h 1564"/>
                <a:gd name="T34" fmla="*/ 7 w 750"/>
                <a:gd name="T35" fmla="*/ 23 h 1564"/>
                <a:gd name="T36" fmla="*/ 7 w 750"/>
                <a:gd name="T37" fmla="*/ 22 h 1564"/>
                <a:gd name="T38" fmla="*/ 10 w 750"/>
                <a:gd name="T39" fmla="*/ 22 h 1564"/>
                <a:gd name="T40" fmla="*/ 10 w 750"/>
                <a:gd name="T41" fmla="*/ 19 h 1564"/>
                <a:gd name="T42" fmla="*/ 14 w 750"/>
                <a:gd name="T43" fmla="*/ 19 h 1564"/>
                <a:gd name="T44" fmla="*/ 15 w 750"/>
                <a:gd name="T45" fmla="*/ 17 h 1564"/>
                <a:gd name="T46" fmla="*/ 13 w 750"/>
                <a:gd name="T47" fmla="*/ 13 h 1564"/>
                <a:gd name="T48" fmla="*/ 14 w 750"/>
                <a:gd name="T49" fmla="*/ 9 h 1564"/>
                <a:gd name="T50" fmla="*/ 17 w 750"/>
                <a:gd name="T51" fmla="*/ 6 h 1564"/>
                <a:gd name="T52" fmla="*/ 17 w 750"/>
                <a:gd name="T53" fmla="*/ 4 h 1564"/>
                <a:gd name="T54" fmla="*/ 17 w 750"/>
                <a:gd name="T55" fmla="*/ 4 h 1564"/>
                <a:gd name="T56" fmla="*/ 16 w 750"/>
                <a:gd name="T57" fmla="*/ 6 h 1564"/>
                <a:gd name="T58" fmla="*/ 13 w 750"/>
                <a:gd name="T59" fmla="*/ 6 h 1564"/>
                <a:gd name="T60" fmla="*/ 14 w 750"/>
                <a:gd name="T61" fmla="*/ 4 h 1564"/>
                <a:gd name="T62" fmla="*/ 10 w 750"/>
                <a:gd name="T63" fmla="*/ 1 h 1564"/>
                <a:gd name="T64" fmla="*/ 8 w 750"/>
                <a:gd name="T65" fmla="*/ 0 h 1564"/>
                <a:gd name="T66" fmla="*/ 8 w 750"/>
                <a:gd name="T67" fmla="*/ 1 h 1564"/>
                <a:gd name="T68" fmla="*/ 7 w 750"/>
                <a:gd name="T69" fmla="*/ 0 h 1564"/>
                <a:gd name="T70" fmla="*/ 5 w 750"/>
                <a:gd name="T71" fmla="*/ 1 h 1564"/>
                <a:gd name="T72" fmla="*/ 5 w 750"/>
                <a:gd name="T73" fmla="*/ 3 h 1564"/>
                <a:gd name="T74" fmla="*/ 4 w 750"/>
                <a:gd name="T75" fmla="*/ 3 h 1564"/>
                <a:gd name="T76" fmla="*/ 4 w 750"/>
                <a:gd name="T77" fmla="*/ 5 h 1564"/>
                <a:gd name="T78" fmla="*/ 3 w 750"/>
                <a:gd name="T79" fmla="*/ 7 h 1564"/>
                <a:gd name="T80" fmla="*/ 3 w 750"/>
                <a:gd name="T81" fmla="*/ 11 h 1564"/>
                <a:gd name="T82" fmla="*/ 3 w 750"/>
                <a:gd name="T83" fmla="*/ 14 h 1564"/>
                <a:gd name="T84" fmla="*/ 2 w 750"/>
                <a:gd name="T85" fmla="*/ 17 h 1564"/>
                <a:gd name="T86" fmla="*/ 1 w 750"/>
                <a:gd name="T87" fmla="*/ 24 h 1564"/>
                <a:gd name="T88" fmla="*/ 2 w 750"/>
                <a:gd name="T89" fmla="*/ 26 h 1564"/>
                <a:gd name="T90" fmla="*/ 1 w 750"/>
                <a:gd name="T91" fmla="*/ 27 h 1564"/>
                <a:gd name="T92" fmla="*/ 1 w 750"/>
                <a:gd name="T93" fmla="*/ 29 h 1564"/>
                <a:gd name="T94" fmla="*/ 0 w 750"/>
                <a:gd name="T95" fmla="*/ 33 h 1564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750"/>
                <a:gd name="T145" fmla="*/ 0 h 1564"/>
                <a:gd name="T146" fmla="*/ 750 w 750"/>
                <a:gd name="T147" fmla="*/ 1564 h 1564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750" h="1564">
                  <a:moveTo>
                    <a:pt x="0" y="1446"/>
                  </a:moveTo>
                  <a:lnTo>
                    <a:pt x="7" y="1480"/>
                  </a:lnTo>
                  <a:lnTo>
                    <a:pt x="38" y="1467"/>
                  </a:lnTo>
                  <a:lnTo>
                    <a:pt x="52" y="1546"/>
                  </a:lnTo>
                  <a:lnTo>
                    <a:pt x="188" y="1564"/>
                  </a:lnTo>
                  <a:lnTo>
                    <a:pt x="152" y="1523"/>
                  </a:lnTo>
                  <a:lnTo>
                    <a:pt x="181" y="1418"/>
                  </a:lnTo>
                  <a:lnTo>
                    <a:pt x="206" y="1438"/>
                  </a:lnTo>
                  <a:lnTo>
                    <a:pt x="290" y="1288"/>
                  </a:lnTo>
                  <a:lnTo>
                    <a:pt x="226" y="1205"/>
                  </a:lnTo>
                  <a:lnTo>
                    <a:pt x="299" y="1154"/>
                  </a:lnTo>
                  <a:lnTo>
                    <a:pt x="311" y="1077"/>
                  </a:lnTo>
                  <a:lnTo>
                    <a:pt x="345" y="1044"/>
                  </a:lnTo>
                  <a:lnTo>
                    <a:pt x="317" y="1030"/>
                  </a:lnTo>
                  <a:lnTo>
                    <a:pt x="374" y="1030"/>
                  </a:lnTo>
                  <a:lnTo>
                    <a:pt x="368" y="992"/>
                  </a:lnTo>
                  <a:lnTo>
                    <a:pt x="341" y="1019"/>
                  </a:lnTo>
                  <a:lnTo>
                    <a:pt x="317" y="990"/>
                  </a:lnTo>
                  <a:lnTo>
                    <a:pt x="313" y="932"/>
                  </a:lnTo>
                  <a:lnTo>
                    <a:pt x="415" y="939"/>
                  </a:lnTo>
                  <a:lnTo>
                    <a:pt x="425" y="824"/>
                  </a:lnTo>
                  <a:lnTo>
                    <a:pt x="587" y="806"/>
                  </a:lnTo>
                  <a:lnTo>
                    <a:pt x="634" y="725"/>
                  </a:lnTo>
                  <a:lnTo>
                    <a:pt x="570" y="582"/>
                  </a:lnTo>
                  <a:lnTo>
                    <a:pt x="601" y="398"/>
                  </a:lnTo>
                  <a:lnTo>
                    <a:pt x="750" y="249"/>
                  </a:lnTo>
                  <a:lnTo>
                    <a:pt x="744" y="181"/>
                  </a:lnTo>
                  <a:lnTo>
                    <a:pt x="718" y="179"/>
                  </a:lnTo>
                  <a:lnTo>
                    <a:pt x="676" y="261"/>
                  </a:lnTo>
                  <a:lnTo>
                    <a:pt x="572" y="255"/>
                  </a:lnTo>
                  <a:lnTo>
                    <a:pt x="593" y="165"/>
                  </a:lnTo>
                  <a:lnTo>
                    <a:pt x="413" y="25"/>
                  </a:lnTo>
                  <a:lnTo>
                    <a:pt x="350" y="14"/>
                  </a:lnTo>
                  <a:lnTo>
                    <a:pt x="344" y="42"/>
                  </a:lnTo>
                  <a:lnTo>
                    <a:pt x="276" y="0"/>
                  </a:lnTo>
                  <a:lnTo>
                    <a:pt x="234" y="52"/>
                  </a:lnTo>
                  <a:lnTo>
                    <a:pt x="229" y="107"/>
                  </a:lnTo>
                  <a:lnTo>
                    <a:pt x="187" y="130"/>
                  </a:lnTo>
                  <a:lnTo>
                    <a:pt x="188" y="238"/>
                  </a:lnTo>
                  <a:lnTo>
                    <a:pt x="143" y="299"/>
                  </a:lnTo>
                  <a:lnTo>
                    <a:pt x="109" y="451"/>
                  </a:lnTo>
                  <a:lnTo>
                    <a:pt x="135" y="594"/>
                  </a:lnTo>
                  <a:lnTo>
                    <a:pt x="85" y="716"/>
                  </a:lnTo>
                  <a:lnTo>
                    <a:pt x="52" y="1021"/>
                  </a:lnTo>
                  <a:lnTo>
                    <a:pt x="79" y="1132"/>
                  </a:lnTo>
                  <a:lnTo>
                    <a:pt x="54" y="1142"/>
                  </a:lnTo>
                  <a:lnTo>
                    <a:pt x="65" y="1241"/>
                  </a:lnTo>
                  <a:lnTo>
                    <a:pt x="0" y="14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2" name="Freeform 252">
              <a:extLst>
                <a:ext uri="{FF2B5EF4-FFF2-40B4-BE49-F238E27FC236}">
                  <a16:creationId xmlns:a16="http://schemas.microsoft.com/office/drawing/2014/main" id="{867F31CA-17D9-4C79-AE75-61C3A61BCB7F}"/>
                </a:ext>
              </a:extLst>
            </p:cNvPr>
            <p:cNvSpPr/>
            <p:nvPr/>
          </p:nvSpPr>
          <p:spPr bwMode="auto">
            <a:xfrm>
              <a:off x="10621" y="8034"/>
              <a:ext cx="98" cy="93"/>
            </a:xfrm>
            <a:custGeom>
              <a:avLst/>
              <a:gdLst>
                <a:gd name="T0" fmla="*/ 0 w 132"/>
                <a:gd name="T1" fmla="*/ 0 h 134"/>
                <a:gd name="T2" fmla="*/ 0 w 132"/>
                <a:gd name="T3" fmla="*/ 3 h 134"/>
                <a:gd name="T4" fmla="*/ 3 w 132"/>
                <a:gd name="T5" fmla="*/ 2 h 134"/>
                <a:gd name="T6" fmla="*/ 1 w 132"/>
                <a:gd name="T7" fmla="*/ 1 h 134"/>
                <a:gd name="T8" fmla="*/ 0 w 132"/>
                <a:gd name="T9" fmla="*/ 0 h 13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2"/>
                <a:gd name="T16" fmla="*/ 0 h 134"/>
                <a:gd name="T17" fmla="*/ 132 w 132"/>
                <a:gd name="T18" fmla="*/ 134 h 13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2" h="134">
                  <a:moveTo>
                    <a:pt x="0" y="0"/>
                  </a:moveTo>
                  <a:lnTo>
                    <a:pt x="2" y="134"/>
                  </a:lnTo>
                  <a:lnTo>
                    <a:pt x="132" y="119"/>
                  </a:lnTo>
                  <a:lnTo>
                    <a:pt x="29" y="6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4" name="Freeform 253">
              <a:extLst>
                <a:ext uri="{FF2B5EF4-FFF2-40B4-BE49-F238E27FC236}">
                  <a16:creationId xmlns:a16="http://schemas.microsoft.com/office/drawing/2014/main" id="{F66C4F01-21F9-418C-A547-52D95F853244}"/>
                </a:ext>
              </a:extLst>
            </p:cNvPr>
            <p:cNvSpPr/>
            <p:nvPr/>
          </p:nvSpPr>
          <p:spPr bwMode="auto">
            <a:xfrm>
              <a:off x="10592" y="6505"/>
              <a:ext cx="342" cy="431"/>
            </a:xfrm>
            <a:custGeom>
              <a:avLst/>
              <a:gdLst>
                <a:gd name="T0" fmla="*/ 0 w 454"/>
                <a:gd name="T1" fmla="*/ 1 h 601"/>
                <a:gd name="T2" fmla="*/ 1 w 454"/>
                <a:gd name="T3" fmla="*/ 3 h 601"/>
                <a:gd name="T4" fmla="*/ 0 w 454"/>
                <a:gd name="T5" fmla="*/ 6 h 601"/>
                <a:gd name="T6" fmla="*/ 1 w 454"/>
                <a:gd name="T7" fmla="*/ 7 h 601"/>
                <a:gd name="T8" fmla="*/ 1 w 454"/>
                <a:gd name="T9" fmla="*/ 7 h 601"/>
                <a:gd name="T10" fmla="*/ 0 w 454"/>
                <a:gd name="T11" fmla="*/ 8 h 601"/>
                <a:gd name="T12" fmla="*/ 1 w 454"/>
                <a:gd name="T13" fmla="*/ 10 h 601"/>
                <a:gd name="T14" fmla="*/ 1 w 454"/>
                <a:gd name="T15" fmla="*/ 14 h 601"/>
                <a:gd name="T16" fmla="*/ 2 w 454"/>
                <a:gd name="T17" fmla="*/ 14 h 601"/>
                <a:gd name="T18" fmla="*/ 3 w 454"/>
                <a:gd name="T19" fmla="*/ 13 h 601"/>
                <a:gd name="T20" fmla="*/ 5 w 454"/>
                <a:gd name="T21" fmla="*/ 14 h 601"/>
                <a:gd name="T22" fmla="*/ 5 w 454"/>
                <a:gd name="T23" fmla="*/ 13 h 601"/>
                <a:gd name="T24" fmla="*/ 6 w 454"/>
                <a:gd name="T25" fmla="*/ 13 h 601"/>
                <a:gd name="T26" fmla="*/ 7 w 454"/>
                <a:gd name="T27" fmla="*/ 11 h 601"/>
                <a:gd name="T28" fmla="*/ 9 w 454"/>
                <a:gd name="T29" fmla="*/ 10 h 601"/>
                <a:gd name="T30" fmla="*/ 10 w 454"/>
                <a:gd name="T31" fmla="*/ 11 h 601"/>
                <a:gd name="T32" fmla="*/ 11 w 454"/>
                <a:gd name="T33" fmla="*/ 9 h 601"/>
                <a:gd name="T34" fmla="*/ 10 w 454"/>
                <a:gd name="T35" fmla="*/ 7 h 601"/>
                <a:gd name="T36" fmla="*/ 9 w 454"/>
                <a:gd name="T37" fmla="*/ 7 h 601"/>
                <a:gd name="T38" fmla="*/ 8 w 454"/>
                <a:gd name="T39" fmla="*/ 4 h 601"/>
                <a:gd name="T40" fmla="*/ 4 w 454"/>
                <a:gd name="T41" fmla="*/ 2 h 601"/>
                <a:gd name="T42" fmla="*/ 4 w 454"/>
                <a:gd name="T43" fmla="*/ 0 h 601"/>
                <a:gd name="T44" fmla="*/ 1 w 454"/>
                <a:gd name="T45" fmla="*/ 1 h 601"/>
                <a:gd name="T46" fmla="*/ 0 w 454"/>
                <a:gd name="T47" fmla="*/ 1 h 601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54"/>
                <a:gd name="T73" fmla="*/ 0 h 601"/>
                <a:gd name="T74" fmla="*/ 454 w 454"/>
                <a:gd name="T75" fmla="*/ 601 h 601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54" h="601">
                  <a:moveTo>
                    <a:pt x="0" y="61"/>
                  </a:moveTo>
                  <a:lnTo>
                    <a:pt x="32" y="123"/>
                  </a:lnTo>
                  <a:lnTo>
                    <a:pt x="11" y="262"/>
                  </a:lnTo>
                  <a:lnTo>
                    <a:pt x="32" y="277"/>
                  </a:lnTo>
                  <a:lnTo>
                    <a:pt x="24" y="295"/>
                  </a:lnTo>
                  <a:lnTo>
                    <a:pt x="2" y="352"/>
                  </a:lnTo>
                  <a:lnTo>
                    <a:pt x="42" y="433"/>
                  </a:lnTo>
                  <a:lnTo>
                    <a:pt x="65" y="598"/>
                  </a:lnTo>
                  <a:lnTo>
                    <a:pt x="93" y="601"/>
                  </a:lnTo>
                  <a:lnTo>
                    <a:pt x="135" y="549"/>
                  </a:lnTo>
                  <a:lnTo>
                    <a:pt x="203" y="591"/>
                  </a:lnTo>
                  <a:lnTo>
                    <a:pt x="209" y="563"/>
                  </a:lnTo>
                  <a:lnTo>
                    <a:pt x="272" y="574"/>
                  </a:lnTo>
                  <a:lnTo>
                    <a:pt x="293" y="456"/>
                  </a:lnTo>
                  <a:lnTo>
                    <a:pt x="406" y="433"/>
                  </a:lnTo>
                  <a:lnTo>
                    <a:pt x="441" y="472"/>
                  </a:lnTo>
                  <a:lnTo>
                    <a:pt x="454" y="381"/>
                  </a:lnTo>
                  <a:lnTo>
                    <a:pt x="431" y="302"/>
                  </a:lnTo>
                  <a:lnTo>
                    <a:pt x="366" y="298"/>
                  </a:lnTo>
                  <a:lnTo>
                    <a:pt x="342" y="180"/>
                  </a:lnTo>
                  <a:lnTo>
                    <a:pt x="170" y="100"/>
                  </a:lnTo>
                  <a:lnTo>
                    <a:pt x="159" y="0"/>
                  </a:lnTo>
                  <a:lnTo>
                    <a:pt x="46" y="65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5" name="Freeform 254">
              <a:extLst>
                <a:ext uri="{FF2B5EF4-FFF2-40B4-BE49-F238E27FC236}">
                  <a16:creationId xmlns:a16="http://schemas.microsoft.com/office/drawing/2014/main" id="{2486AAD3-2B1E-4743-ABA7-E989E5358A74}"/>
                </a:ext>
              </a:extLst>
            </p:cNvPr>
            <p:cNvSpPr/>
            <p:nvPr/>
          </p:nvSpPr>
          <p:spPr bwMode="auto">
            <a:xfrm>
              <a:off x="10470" y="6041"/>
              <a:ext cx="1125" cy="1263"/>
            </a:xfrm>
            <a:custGeom>
              <a:avLst/>
              <a:gdLst>
                <a:gd name="T0" fmla="*/ 1 w 1487"/>
                <a:gd name="T1" fmla="*/ 15 h 1768"/>
                <a:gd name="T2" fmla="*/ 3 w 1487"/>
                <a:gd name="T3" fmla="*/ 15 h 1768"/>
                <a:gd name="T4" fmla="*/ 4 w 1487"/>
                <a:gd name="T5" fmla="*/ 17 h 1768"/>
                <a:gd name="T6" fmla="*/ 7 w 1487"/>
                <a:gd name="T7" fmla="*/ 15 h 1768"/>
                <a:gd name="T8" fmla="*/ 11 w 1487"/>
                <a:gd name="T9" fmla="*/ 19 h 1768"/>
                <a:gd name="T10" fmla="*/ 14 w 1487"/>
                <a:gd name="T11" fmla="*/ 22 h 1768"/>
                <a:gd name="T12" fmla="*/ 14 w 1487"/>
                <a:gd name="T13" fmla="*/ 26 h 1768"/>
                <a:gd name="T14" fmla="*/ 16 w 1487"/>
                <a:gd name="T15" fmla="*/ 29 h 1768"/>
                <a:gd name="T16" fmla="*/ 17 w 1487"/>
                <a:gd name="T17" fmla="*/ 30 h 1768"/>
                <a:gd name="T18" fmla="*/ 18 w 1487"/>
                <a:gd name="T19" fmla="*/ 32 h 1768"/>
                <a:gd name="T20" fmla="*/ 14 w 1487"/>
                <a:gd name="T21" fmla="*/ 37 h 1768"/>
                <a:gd name="T22" fmla="*/ 18 w 1487"/>
                <a:gd name="T23" fmla="*/ 39 h 1768"/>
                <a:gd name="T24" fmla="*/ 18 w 1487"/>
                <a:gd name="T25" fmla="*/ 41 h 1768"/>
                <a:gd name="T26" fmla="*/ 23 w 1487"/>
                <a:gd name="T27" fmla="*/ 32 h 1768"/>
                <a:gd name="T28" fmla="*/ 28 w 1487"/>
                <a:gd name="T29" fmla="*/ 29 h 1768"/>
                <a:gd name="T30" fmla="*/ 31 w 1487"/>
                <a:gd name="T31" fmla="*/ 23 h 1768"/>
                <a:gd name="T32" fmla="*/ 34 w 1487"/>
                <a:gd name="T33" fmla="*/ 15 h 1768"/>
                <a:gd name="T34" fmla="*/ 34 w 1487"/>
                <a:gd name="T35" fmla="*/ 11 h 1768"/>
                <a:gd name="T36" fmla="*/ 30 w 1487"/>
                <a:gd name="T37" fmla="*/ 8 h 1768"/>
                <a:gd name="T38" fmla="*/ 26 w 1487"/>
                <a:gd name="T39" fmla="*/ 7 h 1768"/>
                <a:gd name="T40" fmla="*/ 23 w 1487"/>
                <a:gd name="T41" fmla="*/ 6 h 1768"/>
                <a:gd name="T42" fmla="*/ 22 w 1487"/>
                <a:gd name="T43" fmla="*/ 7 h 1768"/>
                <a:gd name="T44" fmla="*/ 21 w 1487"/>
                <a:gd name="T45" fmla="*/ 7 h 1768"/>
                <a:gd name="T46" fmla="*/ 21 w 1487"/>
                <a:gd name="T47" fmla="*/ 4 h 1768"/>
                <a:gd name="T48" fmla="*/ 19 w 1487"/>
                <a:gd name="T49" fmla="*/ 3 h 1768"/>
                <a:gd name="T50" fmla="*/ 15 w 1487"/>
                <a:gd name="T51" fmla="*/ 3 h 1768"/>
                <a:gd name="T52" fmla="*/ 12 w 1487"/>
                <a:gd name="T53" fmla="*/ 3 h 1768"/>
                <a:gd name="T54" fmla="*/ 12 w 1487"/>
                <a:gd name="T55" fmla="*/ 0 h 1768"/>
                <a:gd name="T56" fmla="*/ 8 w 1487"/>
                <a:gd name="T57" fmla="*/ 1 h 1768"/>
                <a:gd name="T58" fmla="*/ 9 w 1487"/>
                <a:gd name="T59" fmla="*/ 3 h 1768"/>
                <a:gd name="T60" fmla="*/ 6 w 1487"/>
                <a:gd name="T61" fmla="*/ 4 h 1768"/>
                <a:gd name="T62" fmla="*/ 4 w 1487"/>
                <a:gd name="T63" fmla="*/ 4 h 1768"/>
                <a:gd name="T64" fmla="*/ 3 w 1487"/>
                <a:gd name="T65" fmla="*/ 5 h 1768"/>
                <a:gd name="T66" fmla="*/ 3 w 1487"/>
                <a:gd name="T67" fmla="*/ 9 h 1768"/>
                <a:gd name="T68" fmla="*/ 0 w 1487"/>
                <a:gd name="T69" fmla="*/ 13 h 1768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1487"/>
                <a:gd name="T106" fmla="*/ 0 h 1768"/>
                <a:gd name="T107" fmla="*/ 1487 w 1487"/>
                <a:gd name="T108" fmla="*/ 1768 h 1768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1487" h="1768">
                  <a:moveTo>
                    <a:pt x="0" y="559"/>
                  </a:moveTo>
                  <a:lnTo>
                    <a:pt x="31" y="642"/>
                  </a:lnTo>
                  <a:lnTo>
                    <a:pt x="82" y="670"/>
                  </a:lnTo>
                  <a:lnTo>
                    <a:pt x="125" y="637"/>
                  </a:lnTo>
                  <a:lnTo>
                    <a:pt x="125" y="712"/>
                  </a:lnTo>
                  <a:lnTo>
                    <a:pt x="157" y="712"/>
                  </a:lnTo>
                  <a:lnTo>
                    <a:pt x="203" y="716"/>
                  </a:lnTo>
                  <a:lnTo>
                    <a:pt x="316" y="651"/>
                  </a:lnTo>
                  <a:lnTo>
                    <a:pt x="327" y="751"/>
                  </a:lnTo>
                  <a:lnTo>
                    <a:pt x="499" y="831"/>
                  </a:lnTo>
                  <a:lnTo>
                    <a:pt x="523" y="949"/>
                  </a:lnTo>
                  <a:lnTo>
                    <a:pt x="588" y="953"/>
                  </a:lnTo>
                  <a:lnTo>
                    <a:pt x="611" y="1032"/>
                  </a:lnTo>
                  <a:lnTo>
                    <a:pt x="598" y="1123"/>
                  </a:lnTo>
                  <a:lnTo>
                    <a:pt x="606" y="1214"/>
                  </a:lnTo>
                  <a:lnTo>
                    <a:pt x="689" y="1227"/>
                  </a:lnTo>
                  <a:lnTo>
                    <a:pt x="699" y="1289"/>
                  </a:lnTo>
                  <a:lnTo>
                    <a:pt x="740" y="1302"/>
                  </a:lnTo>
                  <a:lnTo>
                    <a:pt x="734" y="1379"/>
                  </a:lnTo>
                  <a:lnTo>
                    <a:pt x="760" y="1381"/>
                  </a:lnTo>
                  <a:lnTo>
                    <a:pt x="766" y="1449"/>
                  </a:lnTo>
                  <a:lnTo>
                    <a:pt x="617" y="1598"/>
                  </a:lnTo>
                  <a:lnTo>
                    <a:pt x="648" y="1590"/>
                  </a:lnTo>
                  <a:lnTo>
                    <a:pt x="760" y="1684"/>
                  </a:lnTo>
                  <a:lnTo>
                    <a:pt x="785" y="1721"/>
                  </a:lnTo>
                  <a:lnTo>
                    <a:pt x="775" y="1768"/>
                  </a:lnTo>
                  <a:lnTo>
                    <a:pt x="959" y="1503"/>
                  </a:lnTo>
                  <a:lnTo>
                    <a:pt x="969" y="1372"/>
                  </a:lnTo>
                  <a:lnTo>
                    <a:pt x="1112" y="1252"/>
                  </a:lnTo>
                  <a:lnTo>
                    <a:pt x="1205" y="1252"/>
                  </a:lnTo>
                  <a:lnTo>
                    <a:pt x="1245" y="1210"/>
                  </a:lnTo>
                  <a:lnTo>
                    <a:pt x="1320" y="1009"/>
                  </a:lnTo>
                  <a:lnTo>
                    <a:pt x="1330" y="811"/>
                  </a:lnTo>
                  <a:lnTo>
                    <a:pt x="1473" y="623"/>
                  </a:lnTo>
                  <a:lnTo>
                    <a:pt x="1487" y="541"/>
                  </a:lnTo>
                  <a:lnTo>
                    <a:pt x="1465" y="459"/>
                  </a:lnTo>
                  <a:lnTo>
                    <a:pt x="1406" y="449"/>
                  </a:lnTo>
                  <a:lnTo>
                    <a:pt x="1309" y="363"/>
                  </a:lnTo>
                  <a:lnTo>
                    <a:pt x="1120" y="347"/>
                  </a:lnTo>
                  <a:lnTo>
                    <a:pt x="1105" y="295"/>
                  </a:lnTo>
                  <a:lnTo>
                    <a:pt x="1019" y="256"/>
                  </a:lnTo>
                  <a:lnTo>
                    <a:pt x="983" y="257"/>
                  </a:lnTo>
                  <a:lnTo>
                    <a:pt x="932" y="336"/>
                  </a:lnTo>
                  <a:lnTo>
                    <a:pt x="931" y="309"/>
                  </a:lnTo>
                  <a:lnTo>
                    <a:pt x="852" y="321"/>
                  </a:lnTo>
                  <a:lnTo>
                    <a:pt x="886" y="307"/>
                  </a:lnTo>
                  <a:lnTo>
                    <a:pt x="854" y="245"/>
                  </a:lnTo>
                  <a:lnTo>
                    <a:pt x="914" y="160"/>
                  </a:lnTo>
                  <a:lnTo>
                    <a:pt x="851" y="50"/>
                  </a:lnTo>
                  <a:lnTo>
                    <a:pt x="796" y="137"/>
                  </a:lnTo>
                  <a:lnTo>
                    <a:pt x="744" y="132"/>
                  </a:lnTo>
                  <a:lnTo>
                    <a:pt x="660" y="144"/>
                  </a:lnTo>
                  <a:lnTo>
                    <a:pt x="554" y="161"/>
                  </a:lnTo>
                  <a:lnTo>
                    <a:pt x="531" y="115"/>
                  </a:lnTo>
                  <a:lnTo>
                    <a:pt x="538" y="31"/>
                  </a:lnTo>
                  <a:lnTo>
                    <a:pt x="509" y="0"/>
                  </a:lnTo>
                  <a:lnTo>
                    <a:pt x="409" y="53"/>
                  </a:lnTo>
                  <a:lnTo>
                    <a:pt x="347" y="37"/>
                  </a:lnTo>
                  <a:lnTo>
                    <a:pt x="363" y="122"/>
                  </a:lnTo>
                  <a:lnTo>
                    <a:pt x="401" y="133"/>
                  </a:lnTo>
                  <a:lnTo>
                    <a:pt x="306" y="192"/>
                  </a:lnTo>
                  <a:lnTo>
                    <a:pt x="265" y="171"/>
                  </a:lnTo>
                  <a:lnTo>
                    <a:pt x="243" y="141"/>
                  </a:lnTo>
                  <a:lnTo>
                    <a:pt x="155" y="157"/>
                  </a:lnTo>
                  <a:lnTo>
                    <a:pt x="181" y="202"/>
                  </a:lnTo>
                  <a:lnTo>
                    <a:pt x="144" y="205"/>
                  </a:lnTo>
                  <a:lnTo>
                    <a:pt x="165" y="284"/>
                  </a:lnTo>
                  <a:lnTo>
                    <a:pt x="148" y="410"/>
                  </a:lnTo>
                  <a:lnTo>
                    <a:pt x="51" y="458"/>
                  </a:lnTo>
                  <a:lnTo>
                    <a:pt x="0" y="55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" name="Freeform 255">
              <a:extLst>
                <a:ext uri="{FF2B5EF4-FFF2-40B4-BE49-F238E27FC236}">
                  <a16:creationId xmlns:a16="http://schemas.microsoft.com/office/drawing/2014/main" id="{B3CB2C61-C2B9-40EA-A1F9-C2F41D428174}"/>
                </a:ext>
              </a:extLst>
            </p:cNvPr>
            <p:cNvSpPr/>
            <p:nvPr/>
          </p:nvSpPr>
          <p:spPr bwMode="auto">
            <a:xfrm>
              <a:off x="10029" y="5615"/>
              <a:ext cx="21" cy="83"/>
            </a:xfrm>
            <a:custGeom>
              <a:avLst/>
              <a:gdLst>
                <a:gd name="T0" fmla="*/ 0 w 31"/>
                <a:gd name="T1" fmla="*/ 1 h 115"/>
                <a:gd name="T2" fmla="*/ 0 w 31"/>
                <a:gd name="T3" fmla="*/ 3 h 115"/>
                <a:gd name="T4" fmla="*/ 1 w 31"/>
                <a:gd name="T5" fmla="*/ 0 h 115"/>
                <a:gd name="T6" fmla="*/ 0 w 31"/>
                <a:gd name="T7" fmla="*/ 1 h 11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115"/>
                <a:gd name="T14" fmla="*/ 31 w 31"/>
                <a:gd name="T15" fmla="*/ 115 h 11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115">
                  <a:moveTo>
                    <a:pt x="0" y="25"/>
                  </a:moveTo>
                  <a:lnTo>
                    <a:pt x="11" y="115"/>
                  </a:lnTo>
                  <a:lnTo>
                    <a:pt x="31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" name="Freeform 256">
              <a:extLst>
                <a:ext uri="{FF2B5EF4-FFF2-40B4-BE49-F238E27FC236}">
                  <a16:creationId xmlns:a16="http://schemas.microsoft.com/office/drawing/2014/main" id="{4355AE08-74C0-45A3-86ED-2D4BD6650981}"/>
                </a:ext>
              </a:extLst>
            </p:cNvPr>
            <p:cNvSpPr/>
            <p:nvPr/>
          </p:nvSpPr>
          <p:spPr bwMode="auto">
            <a:xfrm>
              <a:off x="8530" y="3425"/>
              <a:ext cx="2465" cy="1376"/>
            </a:xfrm>
            <a:custGeom>
              <a:avLst/>
              <a:gdLst>
                <a:gd name="T0" fmla="*/ 6 w 3259"/>
                <a:gd name="T1" fmla="*/ 5 h 1930"/>
                <a:gd name="T2" fmla="*/ 9 w 3259"/>
                <a:gd name="T3" fmla="*/ 5 h 1930"/>
                <a:gd name="T4" fmla="*/ 13 w 3259"/>
                <a:gd name="T5" fmla="*/ 5 h 1930"/>
                <a:gd name="T6" fmla="*/ 21 w 3259"/>
                <a:gd name="T7" fmla="*/ 5 h 1930"/>
                <a:gd name="T8" fmla="*/ 23 w 3259"/>
                <a:gd name="T9" fmla="*/ 7 h 1930"/>
                <a:gd name="T10" fmla="*/ 30 w 3259"/>
                <a:gd name="T11" fmla="*/ 9 h 1930"/>
                <a:gd name="T12" fmla="*/ 29 w 3259"/>
                <a:gd name="T13" fmla="*/ 7 h 1930"/>
                <a:gd name="T14" fmla="*/ 34 w 3259"/>
                <a:gd name="T15" fmla="*/ 8 h 1930"/>
                <a:gd name="T16" fmla="*/ 39 w 3259"/>
                <a:gd name="T17" fmla="*/ 7 h 1930"/>
                <a:gd name="T18" fmla="*/ 39 w 3259"/>
                <a:gd name="T19" fmla="*/ 7 h 1930"/>
                <a:gd name="T20" fmla="*/ 40 w 3259"/>
                <a:gd name="T21" fmla="*/ 7 h 1930"/>
                <a:gd name="T22" fmla="*/ 42 w 3259"/>
                <a:gd name="T23" fmla="*/ 5 h 1930"/>
                <a:gd name="T24" fmla="*/ 40 w 3259"/>
                <a:gd name="T25" fmla="*/ 0 h 1930"/>
                <a:gd name="T26" fmla="*/ 43 w 3259"/>
                <a:gd name="T27" fmla="*/ 3 h 1930"/>
                <a:gd name="T28" fmla="*/ 44 w 3259"/>
                <a:gd name="T29" fmla="*/ 5 h 1930"/>
                <a:gd name="T30" fmla="*/ 47 w 3259"/>
                <a:gd name="T31" fmla="*/ 7 h 1930"/>
                <a:gd name="T32" fmla="*/ 49 w 3259"/>
                <a:gd name="T33" fmla="*/ 6 h 1930"/>
                <a:gd name="T34" fmla="*/ 53 w 3259"/>
                <a:gd name="T35" fmla="*/ 5 h 1930"/>
                <a:gd name="T36" fmla="*/ 53 w 3259"/>
                <a:gd name="T37" fmla="*/ 9 h 1930"/>
                <a:gd name="T38" fmla="*/ 48 w 3259"/>
                <a:gd name="T39" fmla="*/ 10 h 1930"/>
                <a:gd name="T40" fmla="*/ 46 w 3259"/>
                <a:gd name="T41" fmla="*/ 12 h 1930"/>
                <a:gd name="T42" fmla="*/ 44 w 3259"/>
                <a:gd name="T43" fmla="*/ 15 h 1930"/>
                <a:gd name="T44" fmla="*/ 43 w 3259"/>
                <a:gd name="T45" fmla="*/ 16 h 1930"/>
                <a:gd name="T46" fmla="*/ 41 w 3259"/>
                <a:gd name="T47" fmla="*/ 18 h 1930"/>
                <a:gd name="T48" fmla="*/ 43 w 3259"/>
                <a:gd name="T49" fmla="*/ 24 h 1930"/>
                <a:gd name="T50" fmla="*/ 49 w 3259"/>
                <a:gd name="T51" fmla="*/ 28 h 1930"/>
                <a:gd name="T52" fmla="*/ 52 w 3259"/>
                <a:gd name="T53" fmla="*/ 31 h 1930"/>
                <a:gd name="T54" fmla="*/ 54 w 3259"/>
                <a:gd name="T55" fmla="*/ 33 h 1930"/>
                <a:gd name="T56" fmla="*/ 57 w 3259"/>
                <a:gd name="T57" fmla="*/ 26 h 1930"/>
                <a:gd name="T58" fmla="*/ 56 w 3259"/>
                <a:gd name="T59" fmla="*/ 21 h 1930"/>
                <a:gd name="T60" fmla="*/ 56 w 3259"/>
                <a:gd name="T61" fmla="*/ 18 h 1930"/>
                <a:gd name="T62" fmla="*/ 59 w 3259"/>
                <a:gd name="T63" fmla="*/ 16 h 1930"/>
                <a:gd name="T64" fmla="*/ 63 w 3259"/>
                <a:gd name="T65" fmla="*/ 20 h 1930"/>
                <a:gd name="T66" fmla="*/ 62 w 3259"/>
                <a:gd name="T67" fmla="*/ 22 h 1930"/>
                <a:gd name="T68" fmla="*/ 65 w 3259"/>
                <a:gd name="T69" fmla="*/ 22 h 1930"/>
                <a:gd name="T70" fmla="*/ 67 w 3259"/>
                <a:gd name="T71" fmla="*/ 21 h 1930"/>
                <a:gd name="T72" fmla="*/ 68 w 3259"/>
                <a:gd name="T73" fmla="*/ 22 h 1930"/>
                <a:gd name="T74" fmla="*/ 69 w 3259"/>
                <a:gd name="T75" fmla="*/ 22 h 1930"/>
                <a:gd name="T76" fmla="*/ 70 w 3259"/>
                <a:gd name="T77" fmla="*/ 24 h 1930"/>
                <a:gd name="T78" fmla="*/ 70 w 3259"/>
                <a:gd name="T79" fmla="*/ 26 h 1930"/>
                <a:gd name="T80" fmla="*/ 74 w 3259"/>
                <a:gd name="T81" fmla="*/ 28 h 1930"/>
                <a:gd name="T82" fmla="*/ 74 w 3259"/>
                <a:gd name="T83" fmla="*/ 30 h 1930"/>
                <a:gd name="T84" fmla="*/ 76 w 3259"/>
                <a:gd name="T85" fmla="*/ 31 h 1930"/>
                <a:gd name="T86" fmla="*/ 62 w 3259"/>
                <a:gd name="T87" fmla="*/ 38 h 1930"/>
                <a:gd name="T88" fmla="*/ 66 w 3259"/>
                <a:gd name="T89" fmla="*/ 37 h 1930"/>
                <a:gd name="T90" fmla="*/ 70 w 3259"/>
                <a:gd name="T91" fmla="*/ 40 h 1930"/>
                <a:gd name="T92" fmla="*/ 71 w 3259"/>
                <a:gd name="T93" fmla="*/ 40 h 1930"/>
                <a:gd name="T94" fmla="*/ 69 w 3259"/>
                <a:gd name="T95" fmla="*/ 40 h 1930"/>
                <a:gd name="T96" fmla="*/ 65 w 3259"/>
                <a:gd name="T97" fmla="*/ 40 h 1930"/>
                <a:gd name="T98" fmla="*/ 58 w 3259"/>
                <a:gd name="T99" fmla="*/ 41 h 1930"/>
                <a:gd name="T100" fmla="*/ 55 w 3259"/>
                <a:gd name="T101" fmla="*/ 43 h 1930"/>
                <a:gd name="T102" fmla="*/ 52 w 3259"/>
                <a:gd name="T103" fmla="*/ 43 h 1930"/>
                <a:gd name="T104" fmla="*/ 54 w 3259"/>
                <a:gd name="T105" fmla="*/ 41 h 1930"/>
                <a:gd name="T106" fmla="*/ 50 w 3259"/>
                <a:gd name="T107" fmla="*/ 37 h 1930"/>
                <a:gd name="T108" fmla="*/ 48 w 3259"/>
                <a:gd name="T109" fmla="*/ 36 h 1930"/>
                <a:gd name="T110" fmla="*/ 41 w 3259"/>
                <a:gd name="T111" fmla="*/ 35 h 1930"/>
                <a:gd name="T112" fmla="*/ 15 w 3259"/>
                <a:gd name="T113" fmla="*/ 34 h 1930"/>
                <a:gd name="T114" fmla="*/ 11 w 3259"/>
                <a:gd name="T115" fmla="*/ 31 h 1930"/>
                <a:gd name="T116" fmla="*/ 10 w 3259"/>
                <a:gd name="T117" fmla="*/ 26 h 1930"/>
                <a:gd name="T118" fmla="*/ 3 w 3259"/>
                <a:gd name="T119" fmla="*/ 21 h 1930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w 3259"/>
                <a:gd name="T181" fmla="*/ 0 h 1930"/>
                <a:gd name="T182" fmla="*/ 3259 w 3259"/>
                <a:gd name="T183" fmla="*/ 1930 h 1930"/>
              </a:gdLst>
              <a:ahLst/>
              <a:cxnLst>
                <a:cxn ang="T120">
                  <a:pos x="T0" y="T1"/>
                </a:cxn>
                <a:cxn ang="T121">
                  <a:pos x="T2" y="T3"/>
                </a:cxn>
                <a:cxn ang="T122">
                  <a:pos x="T4" y="T5"/>
                </a:cxn>
                <a:cxn ang="T123">
                  <a:pos x="T6" y="T7"/>
                </a:cxn>
                <a:cxn ang="T124">
                  <a:pos x="T8" y="T9"/>
                </a:cxn>
                <a:cxn ang="T125">
                  <a:pos x="T10" y="T11"/>
                </a:cxn>
                <a:cxn ang="T126">
                  <a:pos x="T12" y="T13"/>
                </a:cxn>
                <a:cxn ang="T127">
                  <a:pos x="T14" y="T15"/>
                </a:cxn>
                <a:cxn ang="T128">
                  <a:pos x="T16" y="T17"/>
                </a:cxn>
                <a:cxn ang="T129">
                  <a:pos x="T18" y="T19"/>
                </a:cxn>
                <a:cxn ang="T130">
                  <a:pos x="T20" y="T21"/>
                </a:cxn>
                <a:cxn ang="T131">
                  <a:pos x="T22" y="T23"/>
                </a:cxn>
                <a:cxn ang="T132">
                  <a:pos x="T24" y="T25"/>
                </a:cxn>
                <a:cxn ang="T133">
                  <a:pos x="T26" y="T27"/>
                </a:cxn>
                <a:cxn ang="T134">
                  <a:pos x="T28" y="T29"/>
                </a:cxn>
                <a:cxn ang="T135">
                  <a:pos x="T30" y="T31"/>
                </a:cxn>
                <a:cxn ang="T136">
                  <a:pos x="T32" y="T33"/>
                </a:cxn>
                <a:cxn ang="T137">
                  <a:pos x="T34" y="T35"/>
                </a:cxn>
                <a:cxn ang="T138">
                  <a:pos x="T36" y="T37"/>
                </a:cxn>
                <a:cxn ang="T139">
                  <a:pos x="T38" y="T39"/>
                </a:cxn>
                <a:cxn ang="T140">
                  <a:pos x="T40" y="T41"/>
                </a:cxn>
                <a:cxn ang="T141">
                  <a:pos x="T42" y="T43"/>
                </a:cxn>
                <a:cxn ang="T142">
                  <a:pos x="T44" y="T45"/>
                </a:cxn>
                <a:cxn ang="T143">
                  <a:pos x="T46" y="T47"/>
                </a:cxn>
                <a:cxn ang="T144">
                  <a:pos x="T48" y="T49"/>
                </a:cxn>
                <a:cxn ang="T145">
                  <a:pos x="T50" y="T51"/>
                </a:cxn>
                <a:cxn ang="T146">
                  <a:pos x="T52" y="T53"/>
                </a:cxn>
                <a:cxn ang="T147">
                  <a:pos x="T54" y="T55"/>
                </a:cxn>
                <a:cxn ang="T148">
                  <a:pos x="T56" y="T57"/>
                </a:cxn>
                <a:cxn ang="T149">
                  <a:pos x="T58" y="T59"/>
                </a:cxn>
                <a:cxn ang="T150">
                  <a:pos x="T60" y="T61"/>
                </a:cxn>
                <a:cxn ang="T151">
                  <a:pos x="T62" y="T63"/>
                </a:cxn>
                <a:cxn ang="T152">
                  <a:pos x="T64" y="T65"/>
                </a:cxn>
                <a:cxn ang="T153">
                  <a:pos x="T66" y="T67"/>
                </a:cxn>
                <a:cxn ang="T154">
                  <a:pos x="T68" y="T69"/>
                </a:cxn>
                <a:cxn ang="T155">
                  <a:pos x="T70" y="T71"/>
                </a:cxn>
                <a:cxn ang="T156">
                  <a:pos x="T72" y="T73"/>
                </a:cxn>
                <a:cxn ang="T157">
                  <a:pos x="T74" y="T75"/>
                </a:cxn>
                <a:cxn ang="T158">
                  <a:pos x="T76" y="T77"/>
                </a:cxn>
                <a:cxn ang="T159">
                  <a:pos x="T78" y="T79"/>
                </a:cxn>
                <a:cxn ang="T160">
                  <a:pos x="T80" y="T81"/>
                </a:cxn>
                <a:cxn ang="T161">
                  <a:pos x="T82" y="T83"/>
                </a:cxn>
                <a:cxn ang="T162">
                  <a:pos x="T84" y="T85"/>
                </a:cxn>
                <a:cxn ang="T163">
                  <a:pos x="T86" y="T87"/>
                </a:cxn>
                <a:cxn ang="T164">
                  <a:pos x="T88" y="T89"/>
                </a:cxn>
                <a:cxn ang="T165">
                  <a:pos x="T90" y="T91"/>
                </a:cxn>
                <a:cxn ang="T166">
                  <a:pos x="T92" y="T93"/>
                </a:cxn>
                <a:cxn ang="T167">
                  <a:pos x="T94" y="T95"/>
                </a:cxn>
                <a:cxn ang="T168">
                  <a:pos x="T96" y="T97"/>
                </a:cxn>
                <a:cxn ang="T169">
                  <a:pos x="T98" y="T99"/>
                </a:cxn>
                <a:cxn ang="T170">
                  <a:pos x="T100" y="T101"/>
                </a:cxn>
                <a:cxn ang="T171">
                  <a:pos x="T102" y="T103"/>
                </a:cxn>
                <a:cxn ang="T172">
                  <a:pos x="T104" y="T105"/>
                </a:cxn>
                <a:cxn ang="T173">
                  <a:pos x="T106" y="T107"/>
                </a:cxn>
                <a:cxn ang="T174">
                  <a:pos x="T108" y="T109"/>
                </a:cxn>
                <a:cxn ang="T175">
                  <a:pos x="T110" y="T111"/>
                </a:cxn>
                <a:cxn ang="T176">
                  <a:pos x="T112" y="T113"/>
                </a:cxn>
                <a:cxn ang="T177">
                  <a:pos x="T114" y="T115"/>
                </a:cxn>
                <a:cxn ang="T178">
                  <a:pos x="T116" y="T117"/>
                </a:cxn>
                <a:cxn ang="T179">
                  <a:pos x="T118" y="T119"/>
                </a:cxn>
              </a:cxnLst>
              <a:rect l="T180" t="T181" r="T182" b="T183"/>
              <a:pathLst>
                <a:path w="3259" h="1930">
                  <a:moveTo>
                    <a:pt x="0" y="855"/>
                  </a:moveTo>
                  <a:lnTo>
                    <a:pt x="0" y="178"/>
                  </a:lnTo>
                  <a:lnTo>
                    <a:pt x="260" y="266"/>
                  </a:lnTo>
                  <a:lnTo>
                    <a:pt x="243" y="231"/>
                  </a:lnTo>
                  <a:lnTo>
                    <a:pt x="271" y="210"/>
                  </a:lnTo>
                  <a:lnTo>
                    <a:pt x="432" y="135"/>
                  </a:lnTo>
                  <a:lnTo>
                    <a:pt x="308" y="226"/>
                  </a:lnTo>
                  <a:lnTo>
                    <a:pt x="377" y="200"/>
                  </a:lnTo>
                  <a:lnTo>
                    <a:pt x="377" y="218"/>
                  </a:lnTo>
                  <a:lnTo>
                    <a:pt x="511" y="137"/>
                  </a:lnTo>
                  <a:lnTo>
                    <a:pt x="493" y="111"/>
                  </a:lnTo>
                  <a:lnTo>
                    <a:pt x="580" y="207"/>
                  </a:lnTo>
                  <a:lnTo>
                    <a:pt x="636" y="151"/>
                  </a:lnTo>
                  <a:lnTo>
                    <a:pt x="630" y="207"/>
                  </a:lnTo>
                  <a:lnTo>
                    <a:pt x="699" y="168"/>
                  </a:lnTo>
                  <a:lnTo>
                    <a:pt x="891" y="235"/>
                  </a:lnTo>
                  <a:lnTo>
                    <a:pt x="981" y="234"/>
                  </a:lnTo>
                  <a:lnTo>
                    <a:pt x="1029" y="275"/>
                  </a:lnTo>
                  <a:lnTo>
                    <a:pt x="972" y="310"/>
                  </a:lnTo>
                  <a:lnTo>
                    <a:pt x="1006" y="323"/>
                  </a:lnTo>
                  <a:lnTo>
                    <a:pt x="1181" y="306"/>
                  </a:lnTo>
                  <a:lnTo>
                    <a:pt x="1255" y="364"/>
                  </a:lnTo>
                  <a:lnTo>
                    <a:pt x="1268" y="402"/>
                  </a:lnTo>
                  <a:lnTo>
                    <a:pt x="1286" y="376"/>
                  </a:lnTo>
                  <a:lnTo>
                    <a:pt x="1255" y="323"/>
                  </a:lnTo>
                  <a:lnTo>
                    <a:pt x="1339" y="260"/>
                  </a:lnTo>
                  <a:lnTo>
                    <a:pt x="1256" y="300"/>
                  </a:lnTo>
                  <a:lnTo>
                    <a:pt x="1231" y="281"/>
                  </a:lnTo>
                  <a:lnTo>
                    <a:pt x="1330" y="234"/>
                  </a:lnTo>
                  <a:lnTo>
                    <a:pt x="1383" y="302"/>
                  </a:lnTo>
                  <a:lnTo>
                    <a:pt x="1441" y="300"/>
                  </a:lnTo>
                  <a:lnTo>
                    <a:pt x="1474" y="331"/>
                  </a:lnTo>
                  <a:lnTo>
                    <a:pt x="1628" y="323"/>
                  </a:lnTo>
                  <a:lnTo>
                    <a:pt x="1622" y="302"/>
                  </a:lnTo>
                  <a:lnTo>
                    <a:pt x="1668" y="342"/>
                  </a:lnTo>
                  <a:lnTo>
                    <a:pt x="1674" y="310"/>
                  </a:lnTo>
                  <a:lnTo>
                    <a:pt x="1639" y="321"/>
                  </a:lnTo>
                  <a:lnTo>
                    <a:pt x="1614" y="279"/>
                  </a:lnTo>
                  <a:lnTo>
                    <a:pt x="1672" y="275"/>
                  </a:lnTo>
                  <a:lnTo>
                    <a:pt x="1691" y="306"/>
                  </a:lnTo>
                  <a:lnTo>
                    <a:pt x="1714" y="296"/>
                  </a:lnTo>
                  <a:lnTo>
                    <a:pt x="1706" y="345"/>
                  </a:lnTo>
                  <a:lnTo>
                    <a:pt x="1746" y="369"/>
                  </a:lnTo>
                  <a:lnTo>
                    <a:pt x="1734" y="302"/>
                  </a:lnTo>
                  <a:lnTo>
                    <a:pt x="1810" y="262"/>
                  </a:lnTo>
                  <a:lnTo>
                    <a:pt x="1790" y="231"/>
                  </a:lnTo>
                  <a:lnTo>
                    <a:pt x="1768" y="253"/>
                  </a:lnTo>
                  <a:lnTo>
                    <a:pt x="1808" y="196"/>
                  </a:lnTo>
                  <a:lnTo>
                    <a:pt x="1696" y="154"/>
                  </a:lnTo>
                  <a:lnTo>
                    <a:pt x="1707" y="55"/>
                  </a:lnTo>
                  <a:lnTo>
                    <a:pt x="1734" y="57"/>
                  </a:lnTo>
                  <a:lnTo>
                    <a:pt x="1752" y="0"/>
                  </a:lnTo>
                  <a:lnTo>
                    <a:pt x="1832" y="55"/>
                  </a:lnTo>
                  <a:lnTo>
                    <a:pt x="1834" y="92"/>
                  </a:lnTo>
                  <a:lnTo>
                    <a:pt x="1891" y="143"/>
                  </a:lnTo>
                  <a:lnTo>
                    <a:pt x="1853" y="142"/>
                  </a:lnTo>
                  <a:lnTo>
                    <a:pt x="1869" y="160"/>
                  </a:lnTo>
                  <a:lnTo>
                    <a:pt x="1847" y="181"/>
                  </a:lnTo>
                  <a:lnTo>
                    <a:pt x="1913" y="196"/>
                  </a:lnTo>
                  <a:lnTo>
                    <a:pt x="1896" y="207"/>
                  </a:lnTo>
                  <a:lnTo>
                    <a:pt x="1935" y="291"/>
                  </a:lnTo>
                  <a:lnTo>
                    <a:pt x="1971" y="216"/>
                  </a:lnTo>
                  <a:lnTo>
                    <a:pt x="2017" y="243"/>
                  </a:lnTo>
                  <a:lnTo>
                    <a:pt x="2029" y="295"/>
                  </a:lnTo>
                  <a:lnTo>
                    <a:pt x="2007" y="310"/>
                  </a:lnTo>
                  <a:lnTo>
                    <a:pt x="2051" y="369"/>
                  </a:lnTo>
                  <a:lnTo>
                    <a:pt x="2077" y="356"/>
                  </a:lnTo>
                  <a:lnTo>
                    <a:pt x="2112" y="261"/>
                  </a:lnTo>
                  <a:lnTo>
                    <a:pt x="2152" y="252"/>
                  </a:lnTo>
                  <a:lnTo>
                    <a:pt x="2122" y="172"/>
                  </a:lnTo>
                  <a:lnTo>
                    <a:pt x="2229" y="180"/>
                  </a:lnTo>
                  <a:lnTo>
                    <a:pt x="2276" y="226"/>
                  </a:lnTo>
                  <a:lnTo>
                    <a:pt x="2258" y="249"/>
                  </a:lnTo>
                  <a:lnTo>
                    <a:pt x="2280" y="261"/>
                  </a:lnTo>
                  <a:lnTo>
                    <a:pt x="2230" y="276"/>
                  </a:lnTo>
                  <a:lnTo>
                    <a:pt x="2274" y="379"/>
                  </a:lnTo>
                  <a:lnTo>
                    <a:pt x="2203" y="431"/>
                  </a:lnTo>
                  <a:lnTo>
                    <a:pt x="2176" y="408"/>
                  </a:lnTo>
                  <a:lnTo>
                    <a:pt x="2186" y="444"/>
                  </a:lnTo>
                  <a:lnTo>
                    <a:pt x="2078" y="419"/>
                  </a:lnTo>
                  <a:lnTo>
                    <a:pt x="2101" y="453"/>
                  </a:lnTo>
                  <a:lnTo>
                    <a:pt x="2060" y="504"/>
                  </a:lnTo>
                  <a:lnTo>
                    <a:pt x="1945" y="464"/>
                  </a:lnTo>
                  <a:lnTo>
                    <a:pt x="1987" y="507"/>
                  </a:lnTo>
                  <a:lnTo>
                    <a:pt x="2067" y="515"/>
                  </a:lnTo>
                  <a:lnTo>
                    <a:pt x="2012" y="599"/>
                  </a:lnTo>
                  <a:lnTo>
                    <a:pt x="1953" y="595"/>
                  </a:lnTo>
                  <a:lnTo>
                    <a:pt x="1924" y="640"/>
                  </a:lnTo>
                  <a:lnTo>
                    <a:pt x="1818" y="603"/>
                  </a:lnTo>
                  <a:lnTo>
                    <a:pt x="1913" y="640"/>
                  </a:lnTo>
                  <a:lnTo>
                    <a:pt x="1928" y="675"/>
                  </a:lnTo>
                  <a:lnTo>
                    <a:pt x="1853" y="688"/>
                  </a:lnTo>
                  <a:lnTo>
                    <a:pt x="1869" y="698"/>
                  </a:lnTo>
                  <a:lnTo>
                    <a:pt x="1848" y="701"/>
                  </a:lnTo>
                  <a:lnTo>
                    <a:pt x="1848" y="736"/>
                  </a:lnTo>
                  <a:lnTo>
                    <a:pt x="1769" y="783"/>
                  </a:lnTo>
                  <a:lnTo>
                    <a:pt x="1757" y="937"/>
                  </a:lnTo>
                  <a:lnTo>
                    <a:pt x="1785" y="973"/>
                  </a:lnTo>
                  <a:lnTo>
                    <a:pt x="1826" y="952"/>
                  </a:lnTo>
                  <a:lnTo>
                    <a:pt x="1846" y="1070"/>
                  </a:lnTo>
                  <a:lnTo>
                    <a:pt x="1905" y="1047"/>
                  </a:lnTo>
                  <a:lnTo>
                    <a:pt x="1978" y="1079"/>
                  </a:lnTo>
                  <a:lnTo>
                    <a:pt x="2123" y="1166"/>
                  </a:lnTo>
                  <a:lnTo>
                    <a:pt x="2112" y="1200"/>
                  </a:lnTo>
                  <a:lnTo>
                    <a:pt x="2128" y="1175"/>
                  </a:lnTo>
                  <a:lnTo>
                    <a:pt x="2238" y="1184"/>
                  </a:lnTo>
                  <a:lnTo>
                    <a:pt x="2238" y="1311"/>
                  </a:lnTo>
                  <a:lnTo>
                    <a:pt x="2271" y="1355"/>
                  </a:lnTo>
                  <a:lnTo>
                    <a:pt x="2248" y="1365"/>
                  </a:lnTo>
                  <a:lnTo>
                    <a:pt x="2302" y="1388"/>
                  </a:lnTo>
                  <a:lnTo>
                    <a:pt x="2287" y="1428"/>
                  </a:lnTo>
                  <a:lnTo>
                    <a:pt x="2341" y="1426"/>
                  </a:lnTo>
                  <a:lnTo>
                    <a:pt x="2412" y="1358"/>
                  </a:lnTo>
                  <a:lnTo>
                    <a:pt x="2379" y="1342"/>
                  </a:lnTo>
                  <a:lnTo>
                    <a:pt x="2341" y="1219"/>
                  </a:lnTo>
                  <a:lnTo>
                    <a:pt x="2474" y="1112"/>
                  </a:lnTo>
                  <a:lnTo>
                    <a:pt x="2456" y="1112"/>
                  </a:lnTo>
                  <a:lnTo>
                    <a:pt x="2424" y="985"/>
                  </a:lnTo>
                  <a:lnTo>
                    <a:pt x="2375" y="952"/>
                  </a:lnTo>
                  <a:lnTo>
                    <a:pt x="2440" y="899"/>
                  </a:lnTo>
                  <a:lnTo>
                    <a:pt x="2418" y="871"/>
                  </a:lnTo>
                  <a:lnTo>
                    <a:pt x="2426" y="825"/>
                  </a:lnTo>
                  <a:lnTo>
                    <a:pt x="2401" y="818"/>
                  </a:lnTo>
                  <a:lnTo>
                    <a:pt x="2426" y="772"/>
                  </a:lnTo>
                  <a:lnTo>
                    <a:pt x="2397" y="741"/>
                  </a:lnTo>
                  <a:lnTo>
                    <a:pt x="2416" y="702"/>
                  </a:lnTo>
                  <a:lnTo>
                    <a:pt x="2516" y="729"/>
                  </a:lnTo>
                  <a:lnTo>
                    <a:pt x="2563" y="706"/>
                  </a:lnTo>
                  <a:lnTo>
                    <a:pt x="2652" y="772"/>
                  </a:lnTo>
                  <a:lnTo>
                    <a:pt x="2652" y="799"/>
                  </a:lnTo>
                  <a:lnTo>
                    <a:pt x="2726" y="803"/>
                  </a:lnTo>
                  <a:lnTo>
                    <a:pt x="2733" y="867"/>
                  </a:lnTo>
                  <a:lnTo>
                    <a:pt x="2666" y="870"/>
                  </a:lnTo>
                  <a:lnTo>
                    <a:pt x="2724" y="881"/>
                  </a:lnTo>
                  <a:lnTo>
                    <a:pt x="2743" y="918"/>
                  </a:lnTo>
                  <a:lnTo>
                    <a:pt x="2681" y="974"/>
                  </a:lnTo>
                  <a:lnTo>
                    <a:pt x="2770" y="947"/>
                  </a:lnTo>
                  <a:lnTo>
                    <a:pt x="2775" y="994"/>
                  </a:lnTo>
                  <a:lnTo>
                    <a:pt x="2736" y="1013"/>
                  </a:lnTo>
                  <a:lnTo>
                    <a:pt x="2792" y="964"/>
                  </a:lnTo>
                  <a:lnTo>
                    <a:pt x="2797" y="996"/>
                  </a:lnTo>
                  <a:lnTo>
                    <a:pt x="2849" y="950"/>
                  </a:lnTo>
                  <a:lnTo>
                    <a:pt x="2860" y="974"/>
                  </a:lnTo>
                  <a:lnTo>
                    <a:pt x="2894" y="906"/>
                  </a:lnTo>
                  <a:lnTo>
                    <a:pt x="2880" y="893"/>
                  </a:lnTo>
                  <a:lnTo>
                    <a:pt x="2922" y="855"/>
                  </a:lnTo>
                  <a:lnTo>
                    <a:pt x="2969" y="927"/>
                  </a:lnTo>
                  <a:lnTo>
                    <a:pt x="2928" y="943"/>
                  </a:lnTo>
                  <a:lnTo>
                    <a:pt x="2974" y="935"/>
                  </a:lnTo>
                  <a:lnTo>
                    <a:pt x="2989" y="963"/>
                  </a:lnTo>
                  <a:lnTo>
                    <a:pt x="2959" y="973"/>
                  </a:lnTo>
                  <a:lnTo>
                    <a:pt x="2997" y="978"/>
                  </a:lnTo>
                  <a:lnTo>
                    <a:pt x="2974" y="998"/>
                  </a:lnTo>
                  <a:lnTo>
                    <a:pt x="2998" y="994"/>
                  </a:lnTo>
                  <a:lnTo>
                    <a:pt x="3019" y="1024"/>
                  </a:lnTo>
                  <a:lnTo>
                    <a:pt x="3006" y="1040"/>
                  </a:lnTo>
                  <a:lnTo>
                    <a:pt x="3042" y="1066"/>
                  </a:lnTo>
                  <a:lnTo>
                    <a:pt x="2983" y="1092"/>
                  </a:lnTo>
                  <a:lnTo>
                    <a:pt x="3025" y="1092"/>
                  </a:lnTo>
                  <a:lnTo>
                    <a:pt x="3017" y="1116"/>
                  </a:lnTo>
                  <a:lnTo>
                    <a:pt x="3082" y="1140"/>
                  </a:lnTo>
                  <a:lnTo>
                    <a:pt x="3104" y="1198"/>
                  </a:lnTo>
                  <a:lnTo>
                    <a:pt x="3130" y="1177"/>
                  </a:lnTo>
                  <a:lnTo>
                    <a:pt x="3193" y="1216"/>
                  </a:lnTo>
                  <a:lnTo>
                    <a:pt x="3053" y="1267"/>
                  </a:lnTo>
                  <a:lnTo>
                    <a:pt x="3082" y="1296"/>
                  </a:lnTo>
                  <a:lnTo>
                    <a:pt x="3199" y="1238"/>
                  </a:lnTo>
                  <a:lnTo>
                    <a:pt x="3199" y="1286"/>
                  </a:lnTo>
                  <a:lnTo>
                    <a:pt x="3255" y="1278"/>
                  </a:lnTo>
                  <a:lnTo>
                    <a:pt x="3259" y="1301"/>
                  </a:lnTo>
                  <a:lnTo>
                    <a:pt x="3235" y="1301"/>
                  </a:lnTo>
                  <a:lnTo>
                    <a:pt x="3259" y="1361"/>
                  </a:lnTo>
                  <a:lnTo>
                    <a:pt x="3092" y="1473"/>
                  </a:lnTo>
                  <a:lnTo>
                    <a:pt x="2857" y="1473"/>
                  </a:lnTo>
                  <a:lnTo>
                    <a:pt x="2754" y="1551"/>
                  </a:lnTo>
                  <a:lnTo>
                    <a:pt x="2671" y="1665"/>
                  </a:lnTo>
                  <a:lnTo>
                    <a:pt x="2754" y="1577"/>
                  </a:lnTo>
                  <a:lnTo>
                    <a:pt x="2882" y="1528"/>
                  </a:lnTo>
                  <a:lnTo>
                    <a:pt x="2928" y="1566"/>
                  </a:lnTo>
                  <a:lnTo>
                    <a:pt x="2844" y="1599"/>
                  </a:lnTo>
                  <a:lnTo>
                    <a:pt x="2914" y="1614"/>
                  </a:lnTo>
                  <a:lnTo>
                    <a:pt x="2894" y="1649"/>
                  </a:lnTo>
                  <a:lnTo>
                    <a:pt x="2945" y="1714"/>
                  </a:lnTo>
                  <a:lnTo>
                    <a:pt x="3046" y="1737"/>
                  </a:lnTo>
                  <a:lnTo>
                    <a:pt x="3076" y="1656"/>
                  </a:lnTo>
                  <a:lnTo>
                    <a:pt x="3076" y="1707"/>
                  </a:lnTo>
                  <a:lnTo>
                    <a:pt x="3098" y="1700"/>
                  </a:lnTo>
                  <a:lnTo>
                    <a:pt x="3052" y="1750"/>
                  </a:lnTo>
                  <a:lnTo>
                    <a:pt x="2934" y="1785"/>
                  </a:lnTo>
                  <a:lnTo>
                    <a:pt x="2890" y="1848"/>
                  </a:lnTo>
                  <a:lnTo>
                    <a:pt x="2860" y="1794"/>
                  </a:lnTo>
                  <a:lnTo>
                    <a:pt x="2973" y="1746"/>
                  </a:lnTo>
                  <a:lnTo>
                    <a:pt x="2914" y="1749"/>
                  </a:lnTo>
                  <a:lnTo>
                    <a:pt x="2922" y="1714"/>
                  </a:lnTo>
                  <a:lnTo>
                    <a:pt x="2826" y="1753"/>
                  </a:lnTo>
                  <a:lnTo>
                    <a:pt x="2797" y="1729"/>
                  </a:lnTo>
                  <a:lnTo>
                    <a:pt x="2797" y="1656"/>
                  </a:lnTo>
                  <a:lnTo>
                    <a:pt x="2735" y="1634"/>
                  </a:lnTo>
                  <a:lnTo>
                    <a:pt x="2687" y="1750"/>
                  </a:lnTo>
                  <a:lnTo>
                    <a:pt x="2493" y="1794"/>
                  </a:lnTo>
                  <a:lnTo>
                    <a:pt x="2358" y="1838"/>
                  </a:lnTo>
                  <a:lnTo>
                    <a:pt x="2339" y="1860"/>
                  </a:lnTo>
                  <a:lnTo>
                    <a:pt x="2366" y="1865"/>
                  </a:lnTo>
                  <a:lnTo>
                    <a:pt x="2373" y="1883"/>
                  </a:lnTo>
                  <a:lnTo>
                    <a:pt x="2210" y="1930"/>
                  </a:lnTo>
                  <a:lnTo>
                    <a:pt x="2218" y="1907"/>
                  </a:lnTo>
                  <a:lnTo>
                    <a:pt x="2230" y="1892"/>
                  </a:lnTo>
                  <a:lnTo>
                    <a:pt x="2237" y="1871"/>
                  </a:lnTo>
                  <a:lnTo>
                    <a:pt x="2263" y="1853"/>
                  </a:lnTo>
                  <a:lnTo>
                    <a:pt x="2265" y="1750"/>
                  </a:lnTo>
                  <a:lnTo>
                    <a:pt x="2296" y="1785"/>
                  </a:lnTo>
                  <a:lnTo>
                    <a:pt x="2342" y="1772"/>
                  </a:lnTo>
                  <a:lnTo>
                    <a:pt x="2300" y="1714"/>
                  </a:lnTo>
                  <a:lnTo>
                    <a:pt x="2162" y="1684"/>
                  </a:lnTo>
                  <a:lnTo>
                    <a:pt x="2155" y="1684"/>
                  </a:lnTo>
                  <a:lnTo>
                    <a:pt x="2139" y="1602"/>
                  </a:lnTo>
                  <a:lnTo>
                    <a:pt x="2112" y="1607"/>
                  </a:lnTo>
                  <a:lnTo>
                    <a:pt x="2088" y="1560"/>
                  </a:lnTo>
                  <a:lnTo>
                    <a:pt x="2060" y="1557"/>
                  </a:lnTo>
                  <a:lnTo>
                    <a:pt x="2060" y="1584"/>
                  </a:lnTo>
                  <a:lnTo>
                    <a:pt x="2020" y="1545"/>
                  </a:lnTo>
                  <a:lnTo>
                    <a:pt x="1956" y="1602"/>
                  </a:lnTo>
                  <a:lnTo>
                    <a:pt x="1773" y="1560"/>
                  </a:lnTo>
                  <a:lnTo>
                    <a:pt x="1753" y="1520"/>
                  </a:lnTo>
                  <a:lnTo>
                    <a:pt x="1752" y="1546"/>
                  </a:lnTo>
                  <a:lnTo>
                    <a:pt x="698" y="1546"/>
                  </a:lnTo>
                  <a:lnTo>
                    <a:pt x="682" y="1501"/>
                  </a:lnTo>
                  <a:lnTo>
                    <a:pt x="626" y="1488"/>
                  </a:lnTo>
                  <a:lnTo>
                    <a:pt x="629" y="1459"/>
                  </a:lnTo>
                  <a:lnTo>
                    <a:pt x="511" y="1422"/>
                  </a:lnTo>
                  <a:lnTo>
                    <a:pt x="525" y="1400"/>
                  </a:lnTo>
                  <a:lnTo>
                    <a:pt x="496" y="1346"/>
                  </a:lnTo>
                  <a:lnTo>
                    <a:pt x="466" y="1342"/>
                  </a:lnTo>
                  <a:lnTo>
                    <a:pt x="403" y="1225"/>
                  </a:lnTo>
                  <a:lnTo>
                    <a:pt x="415" y="1189"/>
                  </a:lnTo>
                  <a:lnTo>
                    <a:pt x="418" y="1127"/>
                  </a:lnTo>
                  <a:lnTo>
                    <a:pt x="347" y="1092"/>
                  </a:lnTo>
                  <a:lnTo>
                    <a:pt x="210" y="887"/>
                  </a:lnTo>
                  <a:lnTo>
                    <a:pt x="135" y="945"/>
                  </a:lnTo>
                  <a:lnTo>
                    <a:pt x="112" y="917"/>
                  </a:lnTo>
                  <a:lnTo>
                    <a:pt x="107" y="912"/>
                  </a:lnTo>
                  <a:lnTo>
                    <a:pt x="72" y="855"/>
                  </a:lnTo>
                  <a:lnTo>
                    <a:pt x="0" y="8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9" name="Freeform 257">
              <a:extLst>
                <a:ext uri="{FF2B5EF4-FFF2-40B4-BE49-F238E27FC236}">
                  <a16:creationId xmlns:a16="http://schemas.microsoft.com/office/drawing/2014/main" id="{BBC05CF6-CDC0-40DF-8B0C-51D088291F2B}"/>
                </a:ext>
              </a:extLst>
            </p:cNvPr>
            <p:cNvSpPr/>
            <p:nvPr/>
          </p:nvSpPr>
          <p:spPr bwMode="auto">
            <a:xfrm>
              <a:off x="8899" y="4455"/>
              <a:ext cx="143" cy="90"/>
            </a:xfrm>
            <a:custGeom>
              <a:avLst/>
              <a:gdLst>
                <a:gd name="T0" fmla="*/ 0 w 191"/>
                <a:gd name="T1" fmla="*/ 0 h 128"/>
                <a:gd name="T2" fmla="*/ 2 w 191"/>
                <a:gd name="T3" fmla="*/ 1 h 128"/>
                <a:gd name="T4" fmla="*/ 4 w 191"/>
                <a:gd name="T5" fmla="*/ 3 h 128"/>
                <a:gd name="T6" fmla="*/ 3 w 191"/>
                <a:gd name="T7" fmla="*/ 3 h 128"/>
                <a:gd name="T8" fmla="*/ 0 w 191"/>
                <a:gd name="T9" fmla="*/ 0 h 1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91"/>
                <a:gd name="T16" fmla="*/ 0 h 128"/>
                <a:gd name="T17" fmla="*/ 191 w 191"/>
                <a:gd name="T18" fmla="*/ 128 h 1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91" h="128">
                  <a:moveTo>
                    <a:pt x="0" y="0"/>
                  </a:moveTo>
                  <a:lnTo>
                    <a:pt x="103" y="27"/>
                  </a:lnTo>
                  <a:lnTo>
                    <a:pt x="191" y="128"/>
                  </a:lnTo>
                  <a:lnTo>
                    <a:pt x="140" y="10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0" name="Freeform 258">
              <a:extLst>
                <a:ext uri="{FF2B5EF4-FFF2-40B4-BE49-F238E27FC236}">
                  <a16:creationId xmlns:a16="http://schemas.microsoft.com/office/drawing/2014/main" id="{1DF530A6-755B-4B59-ABB2-95252C40C4CF}"/>
                </a:ext>
              </a:extLst>
            </p:cNvPr>
            <p:cNvSpPr/>
            <p:nvPr/>
          </p:nvSpPr>
          <p:spPr bwMode="auto">
            <a:xfrm>
              <a:off x="8965" y="3265"/>
              <a:ext cx="302" cy="208"/>
            </a:xfrm>
            <a:custGeom>
              <a:avLst/>
              <a:gdLst>
                <a:gd name="T0" fmla="*/ 0 w 399"/>
                <a:gd name="T1" fmla="*/ 5 h 289"/>
                <a:gd name="T2" fmla="*/ 0 w 399"/>
                <a:gd name="T3" fmla="*/ 4 h 289"/>
                <a:gd name="T4" fmla="*/ 2 w 399"/>
                <a:gd name="T5" fmla="*/ 1 h 289"/>
                <a:gd name="T6" fmla="*/ 1 w 399"/>
                <a:gd name="T7" fmla="*/ 0 h 289"/>
                <a:gd name="T8" fmla="*/ 4 w 399"/>
                <a:gd name="T9" fmla="*/ 0 h 289"/>
                <a:gd name="T10" fmla="*/ 6 w 399"/>
                <a:gd name="T11" fmla="*/ 1 h 289"/>
                <a:gd name="T12" fmla="*/ 7 w 399"/>
                <a:gd name="T13" fmla="*/ 1 h 289"/>
                <a:gd name="T14" fmla="*/ 9 w 399"/>
                <a:gd name="T15" fmla="*/ 2 h 289"/>
                <a:gd name="T16" fmla="*/ 5 w 399"/>
                <a:gd name="T17" fmla="*/ 5 h 289"/>
                <a:gd name="T18" fmla="*/ 5 w 399"/>
                <a:gd name="T19" fmla="*/ 6 h 289"/>
                <a:gd name="T20" fmla="*/ 3 w 399"/>
                <a:gd name="T21" fmla="*/ 7 h 289"/>
                <a:gd name="T22" fmla="*/ 2 w 399"/>
                <a:gd name="T23" fmla="*/ 6 h 289"/>
                <a:gd name="T24" fmla="*/ 0 w 399"/>
                <a:gd name="T25" fmla="*/ 5 h 289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99"/>
                <a:gd name="T40" fmla="*/ 0 h 289"/>
                <a:gd name="T41" fmla="*/ 399 w 399"/>
                <a:gd name="T42" fmla="*/ 289 h 289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99" h="289">
                  <a:moveTo>
                    <a:pt x="0" y="220"/>
                  </a:moveTo>
                  <a:lnTo>
                    <a:pt x="15" y="182"/>
                  </a:lnTo>
                  <a:lnTo>
                    <a:pt x="76" y="63"/>
                  </a:lnTo>
                  <a:lnTo>
                    <a:pt x="47" y="11"/>
                  </a:lnTo>
                  <a:lnTo>
                    <a:pt x="171" y="0"/>
                  </a:lnTo>
                  <a:lnTo>
                    <a:pt x="257" y="48"/>
                  </a:lnTo>
                  <a:lnTo>
                    <a:pt x="312" y="21"/>
                  </a:lnTo>
                  <a:lnTo>
                    <a:pt x="399" y="88"/>
                  </a:lnTo>
                  <a:lnTo>
                    <a:pt x="217" y="195"/>
                  </a:lnTo>
                  <a:lnTo>
                    <a:pt x="200" y="259"/>
                  </a:lnTo>
                  <a:lnTo>
                    <a:pt x="112" y="289"/>
                  </a:lnTo>
                  <a:lnTo>
                    <a:pt x="70" y="239"/>
                  </a:lnTo>
                  <a:lnTo>
                    <a:pt x="0" y="22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" name="Freeform 259">
              <a:extLst>
                <a:ext uri="{FF2B5EF4-FFF2-40B4-BE49-F238E27FC236}">
                  <a16:creationId xmlns:a16="http://schemas.microsoft.com/office/drawing/2014/main" id="{9B5EF7D1-74B7-4A11-9B40-76451EFAEC1B}"/>
                </a:ext>
              </a:extLst>
            </p:cNvPr>
            <p:cNvSpPr/>
            <p:nvPr/>
          </p:nvSpPr>
          <p:spPr bwMode="auto">
            <a:xfrm>
              <a:off x="9056" y="3075"/>
              <a:ext cx="210" cy="115"/>
            </a:xfrm>
            <a:custGeom>
              <a:avLst/>
              <a:gdLst>
                <a:gd name="T0" fmla="*/ 0 w 279"/>
                <a:gd name="T1" fmla="*/ 3 h 161"/>
                <a:gd name="T2" fmla="*/ 1 w 279"/>
                <a:gd name="T3" fmla="*/ 3 h 161"/>
                <a:gd name="T4" fmla="*/ 2 w 279"/>
                <a:gd name="T5" fmla="*/ 3 h 161"/>
                <a:gd name="T6" fmla="*/ 2 w 279"/>
                <a:gd name="T7" fmla="*/ 4 h 161"/>
                <a:gd name="T8" fmla="*/ 3 w 279"/>
                <a:gd name="T9" fmla="*/ 3 h 161"/>
                <a:gd name="T10" fmla="*/ 3 w 279"/>
                <a:gd name="T11" fmla="*/ 3 h 161"/>
                <a:gd name="T12" fmla="*/ 3 w 279"/>
                <a:gd name="T13" fmla="*/ 3 h 161"/>
                <a:gd name="T14" fmla="*/ 4 w 279"/>
                <a:gd name="T15" fmla="*/ 2 h 161"/>
                <a:gd name="T16" fmla="*/ 4 w 279"/>
                <a:gd name="T17" fmla="*/ 1 h 161"/>
                <a:gd name="T18" fmla="*/ 5 w 279"/>
                <a:gd name="T19" fmla="*/ 3 h 161"/>
                <a:gd name="T20" fmla="*/ 6 w 279"/>
                <a:gd name="T21" fmla="*/ 2 h 161"/>
                <a:gd name="T22" fmla="*/ 5 w 279"/>
                <a:gd name="T23" fmla="*/ 1 h 161"/>
                <a:gd name="T24" fmla="*/ 6 w 279"/>
                <a:gd name="T25" fmla="*/ 1 h 161"/>
                <a:gd name="T26" fmla="*/ 5 w 279"/>
                <a:gd name="T27" fmla="*/ 0 h 161"/>
                <a:gd name="T28" fmla="*/ 3 w 279"/>
                <a:gd name="T29" fmla="*/ 1 h 161"/>
                <a:gd name="T30" fmla="*/ 0 w 279"/>
                <a:gd name="T31" fmla="*/ 3 h 161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79"/>
                <a:gd name="T49" fmla="*/ 0 h 161"/>
                <a:gd name="T50" fmla="*/ 279 w 279"/>
                <a:gd name="T51" fmla="*/ 161 h 161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79" h="161">
                  <a:moveTo>
                    <a:pt x="0" y="125"/>
                  </a:moveTo>
                  <a:lnTo>
                    <a:pt x="62" y="148"/>
                  </a:lnTo>
                  <a:lnTo>
                    <a:pt x="78" y="122"/>
                  </a:lnTo>
                  <a:lnTo>
                    <a:pt x="93" y="161"/>
                  </a:lnTo>
                  <a:lnTo>
                    <a:pt x="122" y="146"/>
                  </a:lnTo>
                  <a:lnTo>
                    <a:pt x="116" y="108"/>
                  </a:lnTo>
                  <a:lnTo>
                    <a:pt x="147" y="130"/>
                  </a:lnTo>
                  <a:lnTo>
                    <a:pt x="164" y="72"/>
                  </a:lnTo>
                  <a:lnTo>
                    <a:pt x="189" y="67"/>
                  </a:lnTo>
                  <a:lnTo>
                    <a:pt x="198" y="121"/>
                  </a:lnTo>
                  <a:lnTo>
                    <a:pt x="258" y="80"/>
                  </a:lnTo>
                  <a:lnTo>
                    <a:pt x="241" y="33"/>
                  </a:lnTo>
                  <a:lnTo>
                    <a:pt x="279" y="23"/>
                  </a:lnTo>
                  <a:lnTo>
                    <a:pt x="240" y="0"/>
                  </a:lnTo>
                  <a:lnTo>
                    <a:pt x="136" y="23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2" name="Freeform 260">
              <a:extLst>
                <a:ext uri="{FF2B5EF4-FFF2-40B4-BE49-F238E27FC236}">
                  <a16:creationId xmlns:a16="http://schemas.microsoft.com/office/drawing/2014/main" id="{936FF83B-F42B-4E03-934A-13080B4F8C72}"/>
                </a:ext>
              </a:extLst>
            </p:cNvPr>
            <p:cNvSpPr/>
            <p:nvPr/>
          </p:nvSpPr>
          <p:spPr bwMode="auto">
            <a:xfrm>
              <a:off x="9167" y="3340"/>
              <a:ext cx="517" cy="281"/>
            </a:xfrm>
            <a:custGeom>
              <a:avLst/>
              <a:gdLst>
                <a:gd name="T0" fmla="*/ 0 w 688"/>
                <a:gd name="T1" fmla="*/ 3 h 394"/>
                <a:gd name="T2" fmla="*/ 1 w 688"/>
                <a:gd name="T3" fmla="*/ 2 h 394"/>
                <a:gd name="T4" fmla="*/ 0 w 688"/>
                <a:gd name="T5" fmla="*/ 2 h 394"/>
                <a:gd name="T6" fmla="*/ 2 w 688"/>
                <a:gd name="T7" fmla="*/ 1 h 394"/>
                <a:gd name="T8" fmla="*/ 4 w 688"/>
                <a:gd name="T9" fmla="*/ 0 h 394"/>
                <a:gd name="T10" fmla="*/ 4 w 688"/>
                <a:gd name="T11" fmla="*/ 1 h 394"/>
                <a:gd name="T12" fmla="*/ 4 w 688"/>
                <a:gd name="T13" fmla="*/ 1 h 394"/>
                <a:gd name="T14" fmla="*/ 5 w 688"/>
                <a:gd name="T15" fmla="*/ 1 h 394"/>
                <a:gd name="T16" fmla="*/ 7 w 688"/>
                <a:gd name="T17" fmla="*/ 1 h 394"/>
                <a:gd name="T18" fmla="*/ 6 w 688"/>
                <a:gd name="T19" fmla="*/ 2 h 394"/>
                <a:gd name="T20" fmla="*/ 8 w 688"/>
                <a:gd name="T21" fmla="*/ 2 h 394"/>
                <a:gd name="T22" fmla="*/ 7 w 688"/>
                <a:gd name="T23" fmla="*/ 1 h 394"/>
                <a:gd name="T24" fmla="*/ 8 w 688"/>
                <a:gd name="T25" fmla="*/ 1 h 394"/>
                <a:gd name="T26" fmla="*/ 9 w 688"/>
                <a:gd name="T27" fmla="*/ 3 h 394"/>
                <a:gd name="T28" fmla="*/ 10 w 688"/>
                <a:gd name="T29" fmla="*/ 3 h 394"/>
                <a:gd name="T30" fmla="*/ 9 w 688"/>
                <a:gd name="T31" fmla="*/ 0 h 394"/>
                <a:gd name="T32" fmla="*/ 10 w 688"/>
                <a:gd name="T33" fmla="*/ 0 h 394"/>
                <a:gd name="T34" fmla="*/ 12 w 688"/>
                <a:gd name="T35" fmla="*/ 1 h 394"/>
                <a:gd name="T36" fmla="*/ 12 w 688"/>
                <a:gd name="T37" fmla="*/ 4 h 394"/>
                <a:gd name="T38" fmla="*/ 16 w 688"/>
                <a:gd name="T39" fmla="*/ 6 h 394"/>
                <a:gd name="T40" fmla="*/ 16 w 688"/>
                <a:gd name="T41" fmla="*/ 7 h 394"/>
                <a:gd name="T42" fmla="*/ 15 w 688"/>
                <a:gd name="T43" fmla="*/ 7 h 394"/>
                <a:gd name="T44" fmla="*/ 14 w 688"/>
                <a:gd name="T45" fmla="*/ 7 h 394"/>
                <a:gd name="T46" fmla="*/ 15 w 688"/>
                <a:gd name="T47" fmla="*/ 8 h 394"/>
                <a:gd name="T48" fmla="*/ 14 w 688"/>
                <a:gd name="T49" fmla="*/ 9 h 394"/>
                <a:gd name="T50" fmla="*/ 12 w 688"/>
                <a:gd name="T51" fmla="*/ 8 h 394"/>
                <a:gd name="T52" fmla="*/ 11 w 688"/>
                <a:gd name="T53" fmla="*/ 7 h 394"/>
                <a:gd name="T54" fmla="*/ 8 w 688"/>
                <a:gd name="T55" fmla="*/ 9 h 394"/>
                <a:gd name="T56" fmla="*/ 5 w 688"/>
                <a:gd name="T57" fmla="*/ 9 h 394"/>
                <a:gd name="T58" fmla="*/ 4 w 688"/>
                <a:gd name="T59" fmla="*/ 8 h 394"/>
                <a:gd name="T60" fmla="*/ 3 w 688"/>
                <a:gd name="T61" fmla="*/ 8 h 394"/>
                <a:gd name="T62" fmla="*/ 1 w 688"/>
                <a:gd name="T63" fmla="*/ 6 h 394"/>
                <a:gd name="T64" fmla="*/ 6 w 688"/>
                <a:gd name="T65" fmla="*/ 6 h 394"/>
                <a:gd name="T66" fmla="*/ 1 w 688"/>
                <a:gd name="T67" fmla="*/ 5 h 394"/>
                <a:gd name="T68" fmla="*/ 1 w 688"/>
                <a:gd name="T69" fmla="*/ 5 h 394"/>
                <a:gd name="T70" fmla="*/ 3 w 688"/>
                <a:gd name="T71" fmla="*/ 4 h 394"/>
                <a:gd name="T72" fmla="*/ 1 w 688"/>
                <a:gd name="T73" fmla="*/ 4 h 394"/>
                <a:gd name="T74" fmla="*/ 1 w 688"/>
                <a:gd name="T75" fmla="*/ 3 h 394"/>
                <a:gd name="T76" fmla="*/ 0 w 688"/>
                <a:gd name="T77" fmla="*/ 3 h 394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w 688"/>
                <a:gd name="T118" fmla="*/ 0 h 394"/>
                <a:gd name="T119" fmla="*/ 688 w 688"/>
                <a:gd name="T120" fmla="*/ 394 h 394"/>
              </a:gdLst>
              <a:ahLst/>
              <a:cxnLst>
                <a:cxn ang="T78">
                  <a:pos x="T0" y="T1"/>
                </a:cxn>
                <a:cxn ang="T79">
                  <a:pos x="T2" y="T3"/>
                </a:cxn>
                <a:cxn ang="T80">
                  <a:pos x="T4" y="T5"/>
                </a:cxn>
                <a:cxn ang="T81">
                  <a:pos x="T6" y="T7"/>
                </a:cxn>
                <a:cxn ang="T82">
                  <a:pos x="T8" y="T9"/>
                </a:cxn>
                <a:cxn ang="T83">
                  <a:pos x="T10" y="T11"/>
                </a:cxn>
                <a:cxn ang="T84">
                  <a:pos x="T12" y="T13"/>
                </a:cxn>
                <a:cxn ang="T85">
                  <a:pos x="T14" y="T15"/>
                </a:cxn>
                <a:cxn ang="T86">
                  <a:pos x="T16" y="T17"/>
                </a:cxn>
                <a:cxn ang="T87">
                  <a:pos x="T18" y="T19"/>
                </a:cxn>
                <a:cxn ang="T88">
                  <a:pos x="T20" y="T21"/>
                </a:cxn>
                <a:cxn ang="T89">
                  <a:pos x="T22" y="T23"/>
                </a:cxn>
                <a:cxn ang="T90">
                  <a:pos x="T24" y="T25"/>
                </a:cxn>
                <a:cxn ang="T91">
                  <a:pos x="T26" y="T27"/>
                </a:cxn>
                <a:cxn ang="T92">
                  <a:pos x="T28" y="T29"/>
                </a:cxn>
                <a:cxn ang="T93">
                  <a:pos x="T30" y="T31"/>
                </a:cxn>
                <a:cxn ang="T94">
                  <a:pos x="T32" y="T33"/>
                </a:cxn>
                <a:cxn ang="T95">
                  <a:pos x="T34" y="T35"/>
                </a:cxn>
                <a:cxn ang="T96">
                  <a:pos x="T36" y="T37"/>
                </a:cxn>
                <a:cxn ang="T97">
                  <a:pos x="T38" y="T39"/>
                </a:cxn>
                <a:cxn ang="T98">
                  <a:pos x="T40" y="T41"/>
                </a:cxn>
                <a:cxn ang="T99">
                  <a:pos x="T42" y="T43"/>
                </a:cxn>
                <a:cxn ang="T100">
                  <a:pos x="T44" y="T45"/>
                </a:cxn>
                <a:cxn ang="T101">
                  <a:pos x="T46" y="T47"/>
                </a:cxn>
                <a:cxn ang="T102">
                  <a:pos x="T48" y="T49"/>
                </a:cxn>
                <a:cxn ang="T103">
                  <a:pos x="T50" y="T51"/>
                </a:cxn>
                <a:cxn ang="T104">
                  <a:pos x="T52" y="T53"/>
                </a:cxn>
                <a:cxn ang="T105">
                  <a:pos x="T54" y="T55"/>
                </a:cxn>
                <a:cxn ang="T106">
                  <a:pos x="T56" y="T57"/>
                </a:cxn>
                <a:cxn ang="T107">
                  <a:pos x="T58" y="T59"/>
                </a:cxn>
                <a:cxn ang="T108">
                  <a:pos x="T60" y="T61"/>
                </a:cxn>
                <a:cxn ang="T109">
                  <a:pos x="T62" y="T63"/>
                </a:cxn>
                <a:cxn ang="T110">
                  <a:pos x="T64" y="T65"/>
                </a:cxn>
                <a:cxn ang="T111">
                  <a:pos x="T66" y="T67"/>
                </a:cxn>
                <a:cxn ang="T112">
                  <a:pos x="T68" y="T69"/>
                </a:cxn>
                <a:cxn ang="T113">
                  <a:pos x="T70" y="T71"/>
                </a:cxn>
                <a:cxn ang="T114">
                  <a:pos x="T72" y="T73"/>
                </a:cxn>
                <a:cxn ang="T115">
                  <a:pos x="T74" y="T75"/>
                </a:cxn>
                <a:cxn ang="T116">
                  <a:pos x="T76" y="T77"/>
                </a:cxn>
              </a:cxnLst>
              <a:rect l="T117" t="T118" r="T119" b="T120"/>
              <a:pathLst>
                <a:path w="688" h="394">
                  <a:moveTo>
                    <a:pt x="0" y="128"/>
                  </a:moveTo>
                  <a:lnTo>
                    <a:pt x="37" y="96"/>
                  </a:lnTo>
                  <a:lnTo>
                    <a:pt x="17" y="80"/>
                  </a:lnTo>
                  <a:lnTo>
                    <a:pt x="101" y="23"/>
                  </a:lnTo>
                  <a:lnTo>
                    <a:pt x="168" y="0"/>
                  </a:lnTo>
                  <a:lnTo>
                    <a:pt x="189" y="40"/>
                  </a:lnTo>
                  <a:lnTo>
                    <a:pt x="166" y="65"/>
                  </a:lnTo>
                  <a:lnTo>
                    <a:pt x="226" y="32"/>
                  </a:lnTo>
                  <a:lnTo>
                    <a:pt x="296" y="59"/>
                  </a:lnTo>
                  <a:lnTo>
                    <a:pt x="268" y="88"/>
                  </a:lnTo>
                  <a:lnTo>
                    <a:pt x="349" y="69"/>
                  </a:lnTo>
                  <a:lnTo>
                    <a:pt x="326" y="35"/>
                  </a:lnTo>
                  <a:lnTo>
                    <a:pt x="356" y="39"/>
                  </a:lnTo>
                  <a:lnTo>
                    <a:pt x="416" y="146"/>
                  </a:lnTo>
                  <a:lnTo>
                    <a:pt x="439" y="120"/>
                  </a:lnTo>
                  <a:lnTo>
                    <a:pt x="414" y="4"/>
                  </a:lnTo>
                  <a:lnTo>
                    <a:pt x="466" y="5"/>
                  </a:lnTo>
                  <a:lnTo>
                    <a:pt x="521" y="47"/>
                  </a:lnTo>
                  <a:lnTo>
                    <a:pt x="552" y="191"/>
                  </a:lnTo>
                  <a:lnTo>
                    <a:pt x="688" y="261"/>
                  </a:lnTo>
                  <a:lnTo>
                    <a:pt x="686" y="299"/>
                  </a:lnTo>
                  <a:lnTo>
                    <a:pt x="651" y="283"/>
                  </a:lnTo>
                  <a:lnTo>
                    <a:pt x="609" y="308"/>
                  </a:lnTo>
                  <a:lnTo>
                    <a:pt x="665" y="341"/>
                  </a:lnTo>
                  <a:lnTo>
                    <a:pt x="612" y="371"/>
                  </a:lnTo>
                  <a:lnTo>
                    <a:pt x="525" y="354"/>
                  </a:lnTo>
                  <a:lnTo>
                    <a:pt x="476" y="315"/>
                  </a:lnTo>
                  <a:lnTo>
                    <a:pt x="359" y="380"/>
                  </a:lnTo>
                  <a:lnTo>
                    <a:pt x="218" y="394"/>
                  </a:lnTo>
                  <a:lnTo>
                    <a:pt x="189" y="333"/>
                  </a:lnTo>
                  <a:lnTo>
                    <a:pt x="111" y="329"/>
                  </a:lnTo>
                  <a:lnTo>
                    <a:pt x="60" y="274"/>
                  </a:lnTo>
                  <a:lnTo>
                    <a:pt x="263" y="242"/>
                  </a:lnTo>
                  <a:lnTo>
                    <a:pt x="53" y="226"/>
                  </a:lnTo>
                  <a:lnTo>
                    <a:pt x="28" y="192"/>
                  </a:lnTo>
                  <a:lnTo>
                    <a:pt x="134" y="157"/>
                  </a:lnTo>
                  <a:lnTo>
                    <a:pt x="37" y="164"/>
                  </a:lnTo>
                  <a:lnTo>
                    <a:pt x="42" y="146"/>
                  </a:lnTo>
                  <a:lnTo>
                    <a:pt x="0" y="12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" name="Freeform 261">
              <a:extLst>
                <a:ext uri="{FF2B5EF4-FFF2-40B4-BE49-F238E27FC236}">
                  <a16:creationId xmlns:a16="http://schemas.microsoft.com/office/drawing/2014/main" id="{06FEBE41-2F08-497B-B0C5-59998A26A465}"/>
                </a:ext>
              </a:extLst>
            </p:cNvPr>
            <p:cNvSpPr/>
            <p:nvPr/>
          </p:nvSpPr>
          <p:spPr bwMode="auto">
            <a:xfrm>
              <a:off x="9202" y="3120"/>
              <a:ext cx="356" cy="155"/>
            </a:xfrm>
            <a:custGeom>
              <a:avLst/>
              <a:gdLst>
                <a:gd name="T0" fmla="*/ 0 w 468"/>
                <a:gd name="T1" fmla="*/ 3 h 217"/>
                <a:gd name="T2" fmla="*/ 0 w 468"/>
                <a:gd name="T3" fmla="*/ 3 h 217"/>
                <a:gd name="T4" fmla="*/ 2 w 468"/>
                <a:gd name="T5" fmla="*/ 3 h 217"/>
                <a:gd name="T6" fmla="*/ 0 w 468"/>
                <a:gd name="T7" fmla="*/ 3 h 217"/>
                <a:gd name="T8" fmla="*/ 3 w 468"/>
                <a:gd name="T9" fmla="*/ 2 h 217"/>
                <a:gd name="T10" fmla="*/ 1 w 468"/>
                <a:gd name="T11" fmla="*/ 2 h 217"/>
                <a:gd name="T12" fmla="*/ 1 w 468"/>
                <a:gd name="T13" fmla="*/ 1 h 217"/>
                <a:gd name="T14" fmla="*/ 3 w 468"/>
                <a:gd name="T15" fmla="*/ 1 h 217"/>
                <a:gd name="T16" fmla="*/ 1 w 468"/>
                <a:gd name="T17" fmla="*/ 1 h 217"/>
                <a:gd name="T18" fmla="*/ 3 w 468"/>
                <a:gd name="T19" fmla="*/ 1 h 217"/>
                <a:gd name="T20" fmla="*/ 5 w 468"/>
                <a:gd name="T21" fmla="*/ 1 h 217"/>
                <a:gd name="T22" fmla="*/ 6 w 468"/>
                <a:gd name="T23" fmla="*/ 3 h 217"/>
                <a:gd name="T24" fmla="*/ 8 w 468"/>
                <a:gd name="T25" fmla="*/ 3 h 217"/>
                <a:gd name="T26" fmla="*/ 7 w 468"/>
                <a:gd name="T27" fmla="*/ 2 h 217"/>
                <a:gd name="T28" fmla="*/ 7 w 468"/>
                <a:gd name="T29" fmla="*/ 1 h 217"/>
                <a:gd name="T30" fmla="*/ 7 w 468"/>
                <a:gd name="T31" fmla="*/ 1 h 217"/>
                <a:gd name="T32" fmla="*/ 8 w 468"/>
                <a:gd name="T33" fmla="*/ 0 h 217"/>
                <a:gd name="T34" fmla="*/ 9 w 468"/>
                <a:gd name="T35" fmla="*/ 1 h 217"/>
                <a:gd name="T36" fmla="*/ 8 w 468"/>
                <a:gd name="T37" fmla="*/ 2 h 217"/>
                <a:gd name="T38" fmla="*/ 9 w 468"/>
                <a:gd name="T39" fmla="*/ 2 h 217"/>
                <a:gd name="T40" fmla="*/ 9 w 468"/>
                <a:gd name="T41" fmla="*/ 2 h 217"/>
                <a:gd name="T42" fmla="*/ 10 w 468"/>
                <a:gd name="T43" fmla="*/ 3 h 217"/>
                <a:gd name="T44" fmla="*/ 10 w 468"/>
                <a:gd name="T45" fmla="*/ 2 h 217"/>
                <a:gd name="T46" fmla="*/ 11 w 468"/>
                <a:gd name="T47" fmla="*/ 3 h 217"/>
                <a:gd name="T48" fmla="*/ 11 w 468"/>
                <a:gd name="T49" fmla="*/ 4 h 217"/>
                <a:gd name="T50" fmla="*/ 8 w 468"/>
                <a:gd name="T51" fmla="*/ 4 h 217"/>
                <a:gd name="T52" fmla="*/ 5 w 468"/>
                <a:gd name="T53" fmla="*/ 5 h 217"/>
                <a:gd name="T54" fmla="*/ 3 w 468"/>
                <a:gd name="T55" fmla="*/ 4 h 217"/>
                <a:gd name="T56" fmla="*/ 6 w 468"/>
                <a:gd name="T57" fmla="*/ 3 h 217"/>
                <a:gd name="T58" fmla="*/ 3 w 468"/>
                <a:gd name="T59" fmla="*/ 4 h 217"/>
                <a:gd name="T60" fmla="*/ 4 w 468"/>
                <a:gd name="T61" fmla="*/ 3 h 217"/>
                <a:gd name="T62" fmla="*/ 3 w 468"/>
                <a:gd name="T63" fmla="*/ 4 h 217"/>
                <a:gd name="T64" fmla="*/ 1 w 468"/>
                <a:gd name="T65" fmla="*/ 4 h 217"/>
                <a:gd name="T66" fmla="*/ 0 w 468"/>
                <a:gd name="T67" fmla="*/ 3 h 217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468"/>
                <a:gd name="T103" fmla="*/ 0 h 217"/>
                <a:gd name="T104" fmla="*/ 468 w 468"/>
                <a:gd name="T105" fmla="*/ 217 h 217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468" h="217">
                  <a:moveTo>
                    <a:pt x="0" y="143"/>
                  </a:moveTo>
                  <a:lnTo>
                    <a:pt x="18" y="125"/>
                  </a:lnTo>
                  <a:lnTo>
                    <a:pt x="100" y="105"/>
                  </a:lnTo>
                  <a:lnTo>
                    <a:pt x="18" y="109"/>
                  </a:lnTo>
                  <a:lnTo>
                    <a:pt x="113" y="88"/>
                  </a:lnTo>
                  <a:lnTo>
                    <a:pt x="36" y="88"/>
                  </a:lnTo>
                  <a:lnTo>
                    <a:pt x="44" y="64"/>
                  </a:lnTo>
                  <a:lnTo>
                    <a:pt x="115" y="63"/>
                  </a:lnTo>
                  <a:lnTo>
                    <a:pt x="64" y="57"/>
                  </a:lnTo>
                  <a:lnTo>
                    <a:pt x="106" y="36"/>
                  </a:lnTo>
                  <a:lnTo>
                    <a:pt x="200" y="63"/>
                  </a:lnTo>
                  <a:lnTo>
                    <a:pt x="247" y="117"/>
                  </a:lnTo>
                  <a:lnTo>
                    <a:pt x="334" y="120"/>
                  </a:lnTo>
                  <a:lnTo>
                    <a:pt x="300" y="88"/>
                  </a:lnTo>
                  <a:lnTo>
                    <a:pt x="317" y="65"/>
                  </a:lnTo>
                  <a:lnTo>
                    <a:pt x="280" y="40"/>
                  </a:lnTo>
                  <a:lnTo>
                    <a:pt x="342" y="0"/>
                  </a:lnTo>
                  <a:lnTo>
                    <a:pt x="366" y="48"/>
                  </a:lnTo>
                  <a:lnTo>
                    <a:pt x="349" y="69"/>
                  </a:lnTo>
                  <a:lnTo>
                    <a:pt x="384" y="76"/>
                  </a:lnTo>
                  <a:lnTo>
                    <a:pt x="369" y="99"/>
                  </a:lnTo>
                  <a:lnTo>
                    <a:pt x="414" y="107"/>
                  </a:lnTo>
                  <a:lnTo>
                    <a:pt x="439" y="75"/>
                  </a:lnTo>
                  <a:lnTo>
                    <a:pt x="468" y="111"/>
                  </a:lnTo>
                  <a:lnTo>
                    <a:pt x="446" y="161"/>
                  </a:lnTo>
                  <a:lnTo>
                    <a:pt x="344" y="157"/>
                  </a:lnTo>
                  <a:lnTo>
                    <a:pt x="191" y="217"/>
                  </a:lnTo>
                  <a:lnTo>
                    <a:pt x="129" y="187"/>
                  </a:lnTo>
                  <a:lnTo>
                    <a:pt x="259" y="137"/>
                  </a:lnTo>
                  <a:lnTo>
                    <a:pt x="146" y="167"/>
                  </a:lnTo>
                  <a:lnTo>
                    <a:pt x="165" y="128"/>
                  </a:lnTo>
                  <a:lnTo>
                    <a:pt x="108" y="170"/>
                  </a:lnTo>
                  <a:lnTo>
                    <a:pt x="44" y="157"/>
                  </a:lnTo>
                  <a:lnTo>
                    <a:pt x="0" y="14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" name="Freeform 262">
              <a:extLst>
                <a:ext uri="{FF2B5EF4-FFF2-40B4-BE49-F238E27FC236}">
                  <a16:creationId xmlns:a16="http://schemas.microsoft.com/office/drawing/2014/main" id="{CFD2CCD3-CAC5-4468-98FF-499DAAA2121F}"/>
                </a:ext>
              </a:extLst>
            </p:cNvPr>
            <p:cNvSpPr/>
            <p:nvPr/>
          </p:nvSpPr>
          <p:spPr bwMode="auto">
            <a:xfrm>
              <a:off x="9557" y="2957"/>
              <a:ext cx="183" cy="95"/>
            </a:xfrm>
            <a:custGeom>
              <a:avLst/>
              <a:gdLst>
                <a:gd name="T0" fmla="*/ 0 w 244"/>
                <a:gd name="T1" fmla="*/ 0 h 134"/>
                <a:gd name="T2" fmla="*/ 1 w 244"/>
                <a:gd name="T3" fmla="*/ 1 h 134"/>
                <a:gd name="T4" fmla="*/ 2 w 244"/>
                <a:gd name="T5" fmla="*/ 1 h 134"/>
                <a:gd name="T6" fmla="*/ 1 w 244"/>
                <a:gd name="T7" fmla="*/ 1 h 134"/>
                <a:gd name="T8" fmla="*/ 2 w 244"/>
                <a:gd name="T9" fmla="*/ 2 h 134"/>
                <a:gd name="T10" fmla="*/ 1 w 244"/>
                <a:gd name="T11" fmla="*/ 2 h 134"/>
                <a:gd name="T12" fmla="*/ 2 w 244"/>
                <a:gd name="T13" fmla="*/ 2 h 134"/>
                <a:gd name="T14" fmla="*/ 6 w 244"/>
                <a:gd name="T15" fmla="*/ 3 h 134"/>
                <a:gd name="T16" fmla="*/ 5 w 244"/>
                <a:gd name="T17" fmla="*/ 1 h 134"/>
                <a:gd name="T18" fmla="*/ 3 w 244"/>
                <a:gd name="T19" fmla="*/ 0 h 134"/>
                <a:gd name="T20" fmla="*/ 2 w 244"/>
                <a:gd name="T21" fmla="*/ 1 h 134"/>
                <a:gd name="T22" fmla="*/ 2 w 244"/>
                <a:gd name="T23" fmla="*/ 0 h 134"/>
                <a:gd name="T24" fmla="*/ 0 w 244"/>
                <a:gd name="T25" fmla="*/ 0 h 134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44"/>
                <a:gd name="T40" fmla="*/ 0 h 134"/>
                <a:gd name="T41" fmla="*/ 244 w 244"/>
                <a:gd name="T42" fmla="*/ 134 h 134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44" h="134">
                  <a:moveTo>
                    <a:pt x="0" y="0"/>
                  </a:moveTo>
                  <a:lnTo>
                    <a:pt x="22" y="48"/>
                  </a:lnTo>
                  <a:lnTo>
                    <a:pt x="79" y="48"/>
                  </a:lnTo>
                  <a:lnTo>
                    <a:pt x="59" y="60"/>
                  </a:lnTo>
                  <a:lnTo>
                    <a:pt x="75" y="76"/>
                  </a:lnTo>
                  <a:lnTo>
                    <a:pt x="23" y="83"/>
                  </a:lnTo>
                  <a:lnTo>
                    <a:pt x="107" y="100"/>
                  </a:lnTo>
                  <a:lnTo>
                    <a:pt x="244" y="134"/>
                  </a:lnTo>
                  <a:lnTo>
                    <a:pt x="221" y="58"/>
                  </a:lnTo>
                  <a:lnTo>
                    <a:pt x="123" y="11"/>
                  </a:lnTo>
                  <a:lnTo>
                    <a:pt x="93" y="31"/>
                  </a:lnTo>
                  <a:lnTo>
                    <a:pt x="85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" name="Freeform 263">
              <a:extLst>
                <a:ext uri="{FF2B5EF4-FFF2-40B4-BE49-F238E27FC236}">
                  <a16:creationId xmlns:a16="http://schemas.microsoft.com/office/drawing/2014/main" id="{9C958C1C-1194-427B-B81D-C4646546F241}"/>
                </a:ext>
              </a:extLst>
            </p:cNvPr>
            <p:cNvSpPr/>
            <p:nvPr/>
          </p:nvSpPr>
          <p:spPr bwMode="auto">
            <a:xfrm>
              <a:off x="9639" y="3140"/>
              <a:ext cx="149" cy="98"/>
            </a:xfrm>
            <a:custGeom>
              <a:avLst/>
              <a:gdLst>
                <a:gd name="T0" fmla="*/ 0 w 195"/>
                <a:gd name="T1" fmla="*/ 2 h 137"/>
                <a:gd name="T2" fmla="*/ 1 w 195"/>
                <a:gd name="T3" fmla="*/ 1 h 137"/>
                <a:gd name="T4" fmla="*/ 1 w 195"/>
                <a:gd name="T5" fmla="*/ 1 h 137"/>
                <a:gd name="T6" fmla="*/ 0 w 195"/>
                <a:gd name="T7" fmla="*/ 1 h 137"/>
                <a:gd name="T8" fmla="*/ 1 w 195"/>
                <a:gd name="T9" fmla="*/ 0 h 137"/>
                <a:gd name="T10" fmla="*/ 2 w 195"/>
                <a:gd name="T11" fmla="*/ 1 h 137"/>
                <a:gd name="T12" fmla="*/ 1 w 195"/>
                <a:gd name="T13" fmla="*/ 0 h 137"/>
                <a:gd name="T14" fmla="*/ 4 w 195"/>
                <a:gd name="T15" fmla="*/ 0 h 137"/>
                <a:gd name="T16" fmla="*/ 5 w 195"/>
                <a:gd name="T17" fmla="*/ 2 h 137"/>
                <a:gd name="T18" fmla="*/ 4 w 195"/>
                <a:gd name="T19" fmla="*/ 2 h 137"/>
                <a:gd name="T20" fmla="*/ 4 w 195"/>
                <a:gd name="T21" fmla="*/ 3 h 137"/>
                <a:gd name="T22" fmla="*/ 2 w 195"/>
                <a:gd name="T23" fmla="*/ 3 h 137"/>
                <a:gd name="T24" fmla="*/ 2 w 195"/>
                <a:gd name="T25" fmla="*/ 3 h 137"/>
                <a:gd name="T26" fmla="*/ 2 w 195"/>
                <a:gd name="T27" fmla="*/ 2 h 137"/>
                <a:gd name="T28" fmla="*/ 3 w 195"/>
                <a:gd name="T29" fmla="*/ 2 h 137"/>
                <a:gd name="T30" fmla="*/ 0 w 195"/>
                <a:gd name="T31" fmla="*/ 2 h 137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195"/>
                <a:gd name="T49" fmla="*/ 0 h 137"/>
                <a:gd name="T50" fmla="*/ 195 w 195"/>
                <a:gd name="T51" fmla="*/ 137 h 137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195" h="137">
                  <a:moveTo>
                    <a:pt x="0" y="90"/>
                  </a:moveTo>
                  <a:lnTo>
                    <a:pt x="23" y="58"/>
                  </a:lnTo>
                  <a:lnTo>
                    <a:pt x="58" y="64"/>
                  </a:lnTo>
                  <a:lnTo>
                    <a:pt x="11" y="30"/>
                  </a:lnTo>
                  <a:lnTo>
                    <a:pt x="24" y="10"/>
                  </a:lnTo>
                  <a:lnTo>
                    <a:pt x="99" y="54"/>
                  </a:lnTo>
                  <a:lnTo>
                    <a:pt x="57" y="7"/>
                  </a:lnTo>
                  <a:lnTo>
                    <a:pt x="175" y="0"/>
                  </a:lnTo>
                  <a:lnTo>
                    <a:pt x="195" y="100"/>
                  </a:lnTo>
                  <a:lnTo>
                    <a:pt x="171" y="83"/>
                  </a:lnTo>
                  <a:lnTo>
                    <a:pt x="170" y="137"/>
                  </a:lnTo>
                  <a:lnTo>
                    <a:pt x="76" y="131"/>
                  </a:lnTo>
                  <a:lnTo>
                    <a:pt x="92" y="117"/>
                  </a:lnTo>
                  <a:lnTo>
                    <a:pt x="69" y="98"/>
                  </a:lnTo>
                  <a:lnTo>
                    <a:pt x="138" y="69"/>
                  </a:lnTo>
                  <a:lnTo>
                    <a:pt x="0" y="9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6" name="Freeform 264">
              <a:extLst>
                <a:ext uri="{FF2B5EF4-FFF2-40B4-BE49-F238E27FC236}">
                  <a16:creationId xmlns:a16="http://schemas.microsoft.com/office/drawing/2014/main" id="{F84B2D1B-D53C-4C3B-B077-A7710A2EE0FA}"/>
                </a:ext>
              </a:extLst>
            </p:cNvPr>
            <p:cNvSpPr/>
            <p:nvPr/>
          </p:nvSpPr>
          <p:spPr bwMode="auto">
            <a:xfrm>
              <a:off x="9642" y="3310"/>
              <a:ext cx="172" cy="153"/>
            </a:xfrm>
            <a:custGeom>
              <a:avLst/>
              <a:gdLst>
                <a:gd name="T0" fmla="*/ 0 w 228"/>
                <a:gd name="T1" fmla="*/ 3 h 214"/>
                <a:gd name="T2" fmla="*/ 0 w 228"/>
                <a:gd name="T3" fmla="*/ 2 h 214"/>
                <a:gd name="T4" fmla="*/ 2 w 228"/>
                <a:gd name="T5" fmla="*/ 2 h 214"/>
                <a:gd name="T6" fmla="*/ 2 w 228"/>
                <a:gd name="T7" fmla="*/ 1 h 214"/>
                <a:gd name="T8" fmla="*/ 2 w 228"/>
                <a:gd name="T9" fmla="*/ 1 h 214"/>
                <a:gd name="T10" fmla="*/ 1 w 228"/>
                <a:gd name="T11" fmla="*/ 1 h 214"/>
                <a:gd name="T12" fmla="*/ 2 w 228"/>
                <a:gd name="T13" fmla="*/ 1 h 214"/>
                <a:gd name="T14" fmla="*/ 1 w 228"/>
                <a:gd name="T15" fmla="*/ 0 h 214"/>
                <a:gd name="T16" fmla="*/ 5 w 228"/>
                <a:gd name="T17" fmla="*/ 0 h 214"/>
                <a:gd name="T18" fmla="*/ 5 w 228"/>
                <a:gd name="T19" fmla="*/ 1 h 214"/>
                <a:gd name="T20" fmla="*/ 4 w 228"/>
                <a:gd name="T21" fmla="*/ 2 h 214"/>
                <a:gd name="T22" fmla="*/ 5 w 228"/>
                <a:gd name="T23" fmla="*/ 2 h 214"/>
                <a:gd name="T24" fmla="*/ 5 w 228"/>
                <a:gd name="T25" fmla="*/ 4 h 214"/>
                <a:gd name="T26" fmla="*/ 3 w 228"/>
                <a:gd name="T27" fmla="*/ 5 h 214"/>
                <a:gd name="T28" fmla="*/ 2 w 228"/>
                <a:gd name="T29" fmla="*/ 4 h 214"/>
                <a:gd name="T30" fmla="*/ 0 w 228"/>
                <a:gd name="T31" fmla="*/ 3 h 21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8"/>
                <a:gd name="T49" fmla="*/ 0 h 214"/>
                <a:gd name="T50" fmla="*/ 228 w 228"/>
                <a:gd name="T51" fmla="*/ 214 h 21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8" h="214">
                  <a:moveTo>
                    <a:pt x="0" y="107"/>
                  </a:moveTo>
                  <a:lnTo>
                    <a:pt x="14" y="80"/>
                  </a:lnTo>
                  <a:lnTo>
                    <a:pt x="87" y="95"/>
                  </a:lnTo>
                  <a:lnTo>
                    <a:pt x="77" y="62"/>
                  </a:lnTo>
                  <a:lnTo>
                    <a:pt x="95" y="64"/>
                  </a:lnTo>
                  <a:lnTo>
                    <a:pt x="45" y="45"/>
                  </a:lnTo>
                  <a:lnTo>
                    <a:pt x="72" y="35"/>
                  </a:lnTo>
                  <a:lnTo>
                    <a:pt x="47" y="18"/>
                  </a:lnTo>
                  <a:lnTo>
                    <a:pt x="196" y="0"/>
                  </a:lnTo>
                  <a:lnTo>
                    <a:pt x="200" y="46"/>
                  </a:lnTo>
                  <a:lnTo>
                    <a:pt x="155" y="84"/>
                  </a:lnTo>
                  <a:lnTo>
                    <a:pt x="219" y="95"/>
                  </a:lnTo>
                  <a:lnTo>
                    <a:pt x="228" y="173"/>
                  </a:lnTo>
                  <a:lnTo>
                    <a:pt x="132" y="214"/>
                  </a:lnTo>
                  <a:lnTo>
                    <a:pt x="87" y="154"/>
                  </a:lnTo>
                  <a:lnTo>
                    <a:pt x="0" y="10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7" name="Freeform 265">
              <a:extLst>
                <a:ext uri="{FF2B5EF4-FFF2-40B4-BE49-F238E27FC236}">
                  <a16:creationId xmlns:a16="http://schemas.microsoft.com/office/drawing/2014/main" id="{A39923E7-E05A-4D1D-ADBA-189AFA423F6F}"/>
                </a:ext>
              </a:extLst>
            </p:cNvPr>
            <p:cNvSpPr/>
            <p:nvPr/>
          </p:nvSpPr>
          <p:spPr bwMode="auto">
            <a:xfrm>
              <a:off x="9764" y="2982"/>
              <a:ext cx="103" cy="78"/>
            </a:xfrm>
            <a:custGeom>
              <a:avLst/>
              <a:gdLst>
                <a:gd name="T0" fmla="*/ 0 w 136"/>
                <a:gd name="T1" fmla="*/ 0 h 109"/>
                <a:gd name="T2" fmla="*/ 0 w 136"/>
                <a:gd name="T3" fmla="*/ 1 h 109"/>
                <a:gd name="T4" fmla="*/ 1 w 136"/>
                <a:gd name="T5" fmla="*/ 2 h 109"/>
                <a:gd name="T6" fmla="*/ 1 w 136"/>
                <a:gd name="T7" fmla="*/ 2 h 109"/>
                <a:gd name="T8" fmla="*/ 1 w 136"/>
                <a:gd name="T9" fmla="*/ 3 h 109"/>
                <a:gd name="T10" fmla="*/ 3 w 136"/>
                <a:gd name="T11" fmla="*/ 2 h 109"/>
                <a:gd name="T12" fmla="*/ 3 w 136"/>
                <a:gd name="T13" fmla="*/ 1 h 109"/>
                <a:gd name="T14" fmla="*/ 0 w 136"/>
                <a:gd name="T15" fmla="*/ 0 h 10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6"/>
                <a:gd name="T25" fmla="*/ 0 h 109"/>
                <a:gd name="T26" fmla="*/ 136 w 136"/>
                <a:gd name="T27" fmla="*/ 109 h 10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6" h="109">
                  <a:moveTo>
                    <a:pt x="0" y="0"/>
                  </a:moveTo>
                  <a:lnTo>
                    <a:pt x="18" y="65"/>
                  </a:lnTo>
                  <a:lnTo>
                    <a:pt x="59" y="71"/>
                  </a:lnTo>
                  <a:lnTo>
                    <a:pt x="23" y="79"/>
                  </a:lnTo>
                  <a:lnTo>
                    <a:pt x="42" y="109"/>
                  </a:lnTo>
                  <a:lnTo>
                    <a:pt x="127" y="91"/>
                  </a:lnTo>
                  <a:lnTo>
                    <a:pt x="136" y="5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8" name="Freeform 266">
              <a:extLst>
                <a:ext uri="{FF2B5EF4-FFF2-40B4-BE49-F238E27FC236}">
                  <a16:creationId xmlns:a16="http://schemas.microsoft.com/office/drawing/2014/main" id="{4A93583A-A822-4199-B96C-F0C1262A8C6F}"/>
                </a:ext>
              </a:extLst>
            </p:cNvPr>
            <p:cNvSpPr/>
            <p:nvPr/>
          </p:nvSpPr>
          <p:spPr bwMode="auto">
            <a:xfrm>
              <a:off x="9801" y="3102"/>
              <a:ext cx="499" cy="173"/>
            </a:xfrm>
            <a:custGeom>
              <a:avLst/>
              <a:gdLst>
                <a:gd name="T0" fmla="*/ 0 w 659"/>
                <a:gd name="T1" fmla="*/ 1 h 241"/>
                <a:gd name="T2" fmla="*/ 1 w 659"/>
                <a:gd name="T3" fmla="*/ 0 h 241"/>
                <a:gd name="T4" fmla="*/ 2 w 659"/>
                <a:gd name="T5" fmla="*/ 0 h 241"/>
                <a:gd name="T6" fmla="*/ 3 w 659"/>
                <a:gd name="T7" fmla="*/ 1 h 241"/>
                <a:gd name="T8" fmla="*/ 3 w 659"/>
                <a:gd name="T9" fmla="*/ 1 h 241"/>
                <a:gd name="T10" fmla="*/ 5 w 659"/>
                <a:gd name="T11" fmla="*/ 1 h 241"/>
                <a:gd name="T12" fmla="*/ 6 w 659"/>
                <a:gd name="T13" fmla="*/ 1 h 241"/>
                <a:gd name="T14" fmla="*/ 5 w 659"/>
                <a:gd name="T15" fmla="*/ 1 h 241"/>
                <a:gd name="T16" fmla="*/ 7 w 659"/>
                <a:gd name="T17" fmla="*/ 2 h 241"/>
                <a:gd name="T18" fmla="*/ 5 w 659"/>
                <a:gd name="T19" fmla="*/ 2 h 241"/>
                <a:gd name="T20" fmla="*/ 6 w 659"/>
                <a:gd name="T21" fmla="*/ 3 h 241"/>
                <a:gd name="T22" fmla="*/ 5 w 659"/>
                <a:gd name="T23" fmla="*/ 3 h 241"/>
                <a:gd name="T24" fmla="*/ 6 w 659"/>
                <a:gd name="T25" fmla="*/ 3 h 241"/>
                <a:gd name="T26" fmla="*/ 7 w 659"/>
                <a:gd name="T27" fmla="*/ 4 h 241"/>
                <a:gd name="T28" fmla="*/ 7 w 659"/>
                <a:gd name="T29" fmla="*/ 3 h 241"/>
                <a:gd name="T30" fmla="*/ 10 w 659"/>
                <a:gd name="T31" fmla="*/ 4 h 241"/>
                <a:gd name="T32" fmla="*/ 13 w 659"/>
                <a:gd name="T33" fmla="*/ 3 h 241"/>
                <a:gd name="T34" fmla="*/ 15 w 659"/>
                <a:gd name="T35" fmla="*/ 4 h 241"/>
                <a:gd name="T36" fmla="*/ 15 w 659"/>
                <a:gd name="T37" fmla="*/ 5 h 241"/>
                <a:gd name="T38" fmla="*/ 15 w 659"/>
                <a:gd name="T39" fmla="*/ 5 h 241"/>
                <a:gd name="T40" fmla="*/ 13 w 659"/>
                <a:gd name="T41" fmla="*/ 6 h 241"/>
                <a:gd name="T42" fmla="*/ 12 w 659"/>
                <a:gd name="T43" fmla="*/ 5 h 241"/>
                <a:gd name="T44" fmla="*/ 12 w 659"/>
                <a:gd name="T45" fmla="*/ 5 h 241"/>
                <a:gd name="T46" fmla="*/ 11 w 659"/>
                <a:gd name="T47" fmla="*/ 5 h 241"/>
                <a:gd name="T48" fmla="*/ 8 w 659"/>
                <a:gd name="T49" fmla="*/ 6 h 241"/>
                <a:gd name="T50" fmla="*/ 7 w 659"/>
                <a:gd name="T51" fmla="*/ 5 h 241"/>
                <a:gd name="T52" fmla="*/ 6 w 659"/>
                <a:gd name="T53" fmla="*/ 5 h 241"/>
                <a:gd name="T54" fmla="*/ 5 w 659"/>
                <a:gd name="T55" fmla="*/ 5 h 241"/>
                <a:gd name="T56" fmla="*/ 5 w 659"/>
                <a:gd name="T57" fmla="*/ 5 h 241"/>
                <a:gd name="T58" fmla="*/ 3 w 659"/>
                <a:gd name="T59" fmla="*/ 2 h 241"/>
                <a:gd name="T60" fmla="*/ 2 w 659"/>
                <a:gd name="T61" fmla="*/ 2 h 241"/>
                <a:gd name="T62" fmla="*/ 0 w 659"/>
                <a:gd name="T63" fmla="*/ 1 h 24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659"/>
                <a:gd name="T97" fmla="*/ 0 h 241"/>
                <a:gd name="T98" fmla="*/ 659 w 659"/>
                <a:gd name="T99" fmla="*/ 241 h 24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659" h="241">
                  <a:moveTo>
                    <a:pt x="0" y="38"/>
                  </a:moveTo>
                  <a:lnTo>
                    <a:pt x="41" y="0"/>
                  </a:lnTo>
                  <a:lnTo>
                    <a:pt x="97" y="19"/>
                  </a:lnTo>
                  <a:lnTo>
                    <a:pt x="137" y="38"/>
                  </a:lnTo>
                  <a:lnTo>
                    <a:pt x="126" y="65"/>
                  </a:lnTo>
                  <a:lnTo>
                    <a:pt x="200" y="42"/>
                  </a:lnTo>
                  <a:lnTo>
                    <a:pt x="250" y="65"/>
                  </a:lnTo>
                  <a:lnTo>
                    <a:pt x="209" y="65"/>
                  </a:lnTo>
                  <a:lnTo>
                    <a:pt x="293" y="84"/>
                  </a:lnTo>
                  <a:lnTo>
                    <a:pt x="200" y="92"/>
                  </a:lnTo>
                  <a:lnTo>
                    <a:pt x="250" y="108"/>
                  </a:lnTo>
                  <a:lnTo>
                    <a:pt x="214" y="126"/>
                  </a:lnTo>
                  <a:lnTo>
                    <a:pt x="260" y="112"/>
                  </a:lnTo>
                  <a:lnTo>
                    <a:pt x="301" y="158"/>
                  </a:lnTo>
                  <a:lnTo>
                    <a:pt x="310" y="135"/>
                  </a:lnTo>
                  <a:lnTo>
                    <a:pt x="430" y="158"/>
                  </a:lnTo>
                  <a:lnTo>
                    <a:pt x="555" y="114"/>
                  </a:lnTo>
                  <a:lnTo>
                    <a:pt x="659" y="167"/>
                  </a:lnTo>
                  <a:lnTo>
                    <a:pt x="626" y="191"/>
                  </a:lnTo>
                  <a:lnTo>
                    <a:pt x="635" y="231"/>
                  </a:lnTo>
                  <a:lnTo>
                    <a:pt x="576" y="241"/>
                  </a:lnTo>
                  <a:lnTo>
                    <a:pt x="509" y="203"/>
                  </a:lnTo>
                  <a:lnTo>
                    <a:pt x="509" y="231"/>
                  </a:lnTo>
                  <a:lnTo>
                    <a:pt x="473" y="238"/>
                  </a:lnTo>
                  <a:lnTo>
                    <a:pt x="325" y="241"/>
                  </a:lnTo>
                  <a:lnTo>
                    <a:pt x="310" y="207"/>
                  </a:lnTo>
                  <a:lnTo>
                    <a:pt x="274" y="238"/>
                  </a:lnTo>
                  <a:lnTo>
                    <a:pt x="227" y="207"/>
                  </a:lnTo>
                  <a:lnTo>
                    <a:pt x="197" y="229"/>
                  </a:lnTo>
                  <a:lnTo>
                    <a:pt x="141" y="72"/>
                  </a:lnTo>
                  <a:lnTo>
                    <a:pt x="75" y="87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9" name="Freeform 267">
              <a:extLst>
                <a:ext uri="{FF2B5EF4-FFF2-40B4-BE49-F238E27FC236}">
                  <a16:creationId xmlns:a16="http://schemas.microsoft.com/office/drawing/2014/main" id="{08BF96D2-F9B3-4093-837B-88A812D206E3}"/>
                </a:ext>
              </a:extLst>
            </p:cNvPr>
            <p:cNvSpPr/>
            <p:nvPr/>
          </p:nvSpPr>
          <p:spPr bwMode="auto">
            <a:xfrm>
              <a:off x="9822" y="2807"/>
              <a:ext cx="321" cy="231"/>
            </a:xfrm>
            <a:custGeom>
              <a:avLst/>
              <a:gdLst>
                <a:gd name="T0" fmla="*/ 0 w 428"/>
                <a:gd name="T1" fmla="*/ 2 h 323"/>
                <a:gd name="T2" fmla="*/ 2 w 428"/>
                <a:gd name="T3" fmla="*/ 2 h 323"/>
                <a:gd name="T4" fmla="*/ 1 w 428"/>
                <a:gd name="T5" fmla="*/ 1 h 323"/>
                <a:gd name="T6" fmla="*/ 3 w 428"/>
                <a:gd name="T7" fmla="*/ 1 h 323"/>
                <a:gd name="T8" fmla="*/ 1 w 428"/>
                <a:gd name="T9" fmla="*/ 0 h 323"/>
                <a:gd name="T10" fmla="*/ 4 w 428"/>
                <a:gd name="T11" fmla="*/ 1 h 323"/>
                <a:gd name="T12" fmla="*/ 5 w 428"/>
                <a:gd name="T13" fmla="*/ 2 h 323"/>
                <a:gd name="T14" fmla="*/ 6 w 428"/>
                <a:gd name="T15" fmla="*/ 2 h 323"/>
                <a:gd name="T16" fmla="*/ 7 w 428"/>
                <a:gd name="T17" fmla="*/ 3 h 323"/>
                <a:gd name="T18" fmla="*/ 7 w 428"/>
                <a:gd name="T19" fmla="*/ 2 h 323"/>
                <a:gd name="T20" fmla="*/ 8 w 428"/>
                <a:gd name="T21" fmla="*/ 2 h 323"/>
                <a:gd name="T22" fmla="*/ 7 w 428"/>
                <a:gd name="T23" fmla="*/ 3 h 323"/>
                <a:gd name="T24" fmla="*/ 8 w 428"/>
                <a:gd name="T25" fmla="*/ 3 h 323"/>
                <a:gd name="T26" fmla="*/ 8 w 428"/>
                <a:gd name="T27" fmla="*/ 4 h 323"/>
                <a:gd name="T28" fmla="*/ 9 w 428"/>
                <a:gd name="T29" fmla="*/ 4 h 323"/>
                <a:gd name="T30" fmla="*/ 10 w 428"/>
                <a:gd name="T31" fmla="*/ 5 h 323"/>
                <a:gd name="T32" fmla="*/ 8 w 428"/>
                <a:gd name="T33" fmla="*/ 5 h 323"/>
                <a:gd name="T34" fmla="*/ 7 w 428"/>
                <a:gd name="T35" fmla="*/ 6 h 323"/>
                <a:gd name="T36" fmla="*/ 7 w 428"/>
                <a:gd name="T37" fmla="*/ 5 h 323"/>
                <a:gd name="T38" fmla="*/ 7 w 428"/>
                <a:gd name="T39" fmla="*/ 7 h 323"/>
                <a:gd name="T40" fmla="*/ 5 w 428"/>
                <a:gd name="T41" fmla="*/ 6 h 323"/>
                <a:gd name="T42" fmla="*/ 6 w 428"/>
                <a:gd name="T43" fmla="*/ 7 h 323"/>
                <a:gd name="T44" fmla="*/ 4 w 428"/>
                <a:gd name="T45" fmla="*/ 7 h 323"/>
                <a:gd name="T46" fmla="*/ 3 w 428"/>
                <a:gd name="T47" fmla="*/ 7 h 323"/>
                <a:gd name="T48" fmla="*/ 4 w 428"/>
                <a:gd name="T49" fmla="*/ 7 h 323"/>
                <a:gd name="T50" fmla="*/ 3 w 428"/>
                <a:gd name="T51" fmla="*/ 7 h 323"/>
                <a:gd name="T52" fmla="*/ 3 w 428"/>
                <a:gd name="T53" fmla="*/ 6 h 323"/>
                <a:gd name="T54" fmla="*/ 3 w 428"/>
                <a:gd name="T55" fmla="*/ 6 h 323"/>
                <a:gd name="T56" fmla="*/ 2 w 428"/>
                <a:gd name="T57" fmla="*/ 5 h 323"/>
                <a:gd name="T58" fmla="*/ 5 w 428"/>
                <a:gd name="T59" fmla="*/ 5 h 323"/>
                <a:gd name="T60" fmla="*/ 1 w 428"/>
                <a:gd name="T61" fmla="*/ 5 h 323"/>
                <a:gd name="T62" fmla="*/ 1 w 428"/>
                <a:gd name="T63" fmla="*/ 4 h 323"/>
                <a:gd name="T64" fmla="*/ 2 w 428"/>
                <a:gd name="T65" fmla="*/ 4 h 323"/>
                <a:gd name="T66" fmla="*/ 0 w 428"/>
                <a:gd name="T67" fmla="*/ 3 h 323"/>
                <a:gd name="T68" fmla="*/ 1 w 428"/>
                <a:gd name="T69" fmla="*/ 3 h 323"/>
                <a:gd name="T70" fmla="*/ 0 w 428"/>
                <a:gd name="T71" fmla="*/ 3 h 323"/>
                <a:gd name="T72" fmla="*/ 2 w 428"/>
                <a:gd name="T73" fmla="*/ 3 h 323"/>
                <a:gd name="T74" fmla="*/ 0 w 428"/>
                <a:gd name="T75" fmla="*/ 2 h 323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28"/>
                <a:gd name="T115" fmla="*/ 0 h 323"/>
                <a:gd name="T116" fmla="*/ 428 w 428"/>
                <a:gd name="T117" fmla="*/ 323 h 323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28" h="323">
                  <a:moveTo>
                    <a:pt x="0" y="103"/>
                  </a:moveTo>
                  <a:lnTo>
                    <a:pt x="103" y="84"/>
                  </a:lnTo>
                  <a:lnTo>
                    <a:pt x="52" y="39"/>
                  </a:lnTo>
                  <a:lnTo>
                    <a:pt x="140" y="20"/>
                  </a:lnTo>
                  <a:lnTo>
                    <a:pt x="67" y="0"/>
                  </a:lnTo>
                  <a:lnTo>
                    <a:pt x="184" y="25"/>
                  </a:lnTo>
                  <a:lnTo>
                    <a:pt x="217" y="85"/>
                  </a:lnTo>
                  <a:lnTo>
                    <a:pt x="277" y="87"/>
                  </a:lnTo>
                  <a:lnTo>
                    <a:pt x="299" y="130"/>
                  </a:lnTo>
                  <a:lnTo>
                    <a:pt x="305" y="100"/>
                  </a:lnTo>
                  <a:lnTo>
                    <a:pt x="332" y="103"/>
                  </a:lnTo>
                  <a:lnTo>
                    <a:pt x="320" y="130"/>
                  </a:lnTo>
                  <a:lnTo>
                    <a:pt x="354" y="150"/>
                  </a:lnTo>
                  <a:lnTo>
                    <a:pt x="332" y="177"/>
                  </a:lnTo>
                  <a:lnTo>
                    <a:pt x="401" y="175"/>
                  </a:lnTo>
                  <a:lnTo>
                    <a:pt x="428" y="217"/>
                  </a:lnTo>
                  <a:lnTo>
                    <a:pt x="350" y="230"/>
                  </a:lnTo>
                  <a:lnTo>
                    <a:pt x="327" y="271"/>
                  </a:lnTo>
                  <a:lnTo>
                    <a:pt x="310" y="229"/>
                  </a:lnTo>
                  <a:lnTo>
                    <a:pt x="290" y="322"/>
                  </a:lnTo>
                  <a:lnTo>
                    <a:pt x="237" y="273"/>
                  </a:lnTo>
                  <a:lnTo>
                    <a:pt x="265" y="323"/>
                  </a:lnTo>
                  <a:lnTo>
                    <a:pt x="162" y="317"/>
                  </a:lnTo>
                  <a:lnTo>
                    <a:pt x="133" y="290"/>
                  </a:lnTo>
                  <a:lnTo>
                    <a:pt x="180" y="287"/>
                  </a:lnTo>
                  <a:lnTo>
                    <a:pt x="129" y="277"/>
                  </a:lnTo>
                  <a:lnTo>
                    <a:pt x="113" y="263"/>
                  </a:lnTo>
                  <a:lnTo>
                    <a:pt x="140" y="261"/>
                  </a:lnTo>
                  <a:lnTo>
                    <a:pt x="100" y="240"/>
                  </a:lnTo>
                  <a:lnTo>
                    <a:pt x="235" y="211"/>
                  </a:lnTo>
                  <a:lnTo>
                    <a:pt x="67" y="217"/>
                  </a:lnTo>
                  <a:lnTo>
                    <a:pt x="39" y="184"/>
                  </a:lnTo>
                  <a:lnTo>
                    <a:pt x="100" y="171"/>
                  </a:lnTo>
                  <a:lnTo>
                    <a:pt x="7" y="150"/>
                  </a:lnTo>
                  <a:lnTo>
                    <a:pt x="27" y="148"/>
                  </a:lnTo>
                  <a:lnTo>
                    <a:pt x="3" y="127"/>
                  </a:lnTo>
                  <a:lnTo>
                    <a:pt x="103" y="127"/>
                  </a:lnTo>
                  <a:lnTo>
                    <a:pt x="0" y="10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" name="Freeform 268">
              <a:extLst>
                <a:ext uri="{FF2B5EF4-FFF2-40B4-BE49-F238E27FC236}">
                  <a16:creationId xmlns:a16="http://schemas.microsoft.com/office/drawing/2014/main" id="{904A33C9-2537-4E22-ABA1-61E3BC25FB9B}"/>
                </a:ext>
              </a:extLst>
            </p:cNvPr>
            <p:cNvSpPr/>
            <p:nvPr/>
          </p:nvSpPr>
          <p:spPr bwMode="auto">
            <a:xfrm>
              <a:off x="9822" y="3202"/>
              <a:ext cx="77" cy="60"/>
            </a:xfrm>
            <a:custGeom>
              <a:avLst/>
              <a:gdLst>
                <a:gd name="T0" fmla="*/ 0 w 103"/>
                <a:gd name="T1" fmla="*/ 1 h 82"/>
                <a:gd name="T2" fmla="*/ 0 w 103"/>
                <a:gd name="T3" fmla="*/ 0 h 82"/>
                <a:gd name="T4" fmla="*/ 2 w 103"/>
                <a:gd name="T5" fmla="*/ 0 h 82"/>
                <a:gd name="T6" fmla="*/ 2 w 103"/>
                <a:gd name="T7" fmla="*/ 2 h 82"/>
                <a:gd name="T8" fmla="*/ 0 w 103"/>
                <a:gd name="T9" fmla="*/ 1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3"/>
                <a:gd name="T16" fmla="*/ 0 h 82"/>
                <a:gd name="T17" fmla="*/ 103 w 103"/>
                <a:gd name="T18" fmla="*/ 82 h 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3" h="82">
                  <a:moveTo>
                    <a:pt x="0" y="55"/>
                  </a:moveTo>
                  <a:lnTo>
                    <a:pt x="18" y="0"/>
                  </a:lnTo>
                  <a:lnTo>
                    <a:pt x="86" y="16"/>
                  </a:lnTo>
                  <a:lnTo>
                    <a:pt x="103" y="82"/>
                  </a:lnTo>
                  <a:lnTo>
                    <a:pt x="0" y="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" name="Freeform 269">
              <a:extLst>
                <a:ext uri="{FF2B5EF4-FFF2-40B4-BE49-F238E27FC236}">
                  <a16:creationId xmlns:a16="http://schemas.microsoft.com/office/drawing/2014/main" id="{29A0AAE2-A573-4F88-8347-F650CA338BE5}"/>
                </a:ext>
              </a:extLst>
            </p:cNvPr>
            <p:cNvSpPr/>
            <p:nvPr/>
          </p:nvSpPr>
          <p:spPr bwMode="auto">
            <a:xfrm>
              <a:off x="9825" y="3060"/>
              <a:ext cx="85" cy="20"/>
            </a:xfrm>
            <a:custGeom>
              <a:avLst/>
              <a:gdLst>
                <a:gd name="T0" fmla="*/ 0 w 116"/>
                <a:gd name="T1" fmla="*/ 0 h 29"/>
                <a:gd name="T2" fmla="*/ 1 w 116"/>
                <a:gd name="T3" fmla="*/ 1 h 29"/>
                <a:gd name="T4" fmla="*/ 2 w 116"/>
                <a:gd name="T5" fmla="*/ 0 h 29"/>
                <a:gd name="T6" fmla="*/ 1 w 116"/>
                <a:gd name="T7" fmla="*/ 0 h 29"/>
                <a:gd name="T8" fmla="*/ 0 w 116"/>
                <a:gd name="T9" fmla="*/ 0 h 2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29"/>
                <a:gd name="T17" fmla="*/ 116 w 116"/>
                <a:gd name="T18" fmla="*/ 29 h 2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29">
                  <a:moveTo>
                    <a:pt x="0" y="12"/>
                  </a:moveTo>
                  <a:lnTo>
                    <a:pt x="26" y="29"/>
                  </a:lnTo>
                  <a:lnTo>
                    <a:pt x="116" y="12"/>
                  </a:lnTo>
                  <a:lnTo>
                    <a:pt x="31" y="0"/>
                  </a:lnTo>
                  <a:lnTo>
                    <a:pt x="0" y="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2" name="Freeform 270">
              <a:extLst>
                <a:ext uri="{FF2B5EF4-FFF2-40B4-BE49-F238E27FC236}">
                  <a16:creationId xmlns:a16="http://schemas.microsoft.com/office/drawing/2014/main" id="{54B3092D-03E3-454B-984B-27E93564B5BA}"/>
                </a:ext>
              </a:extLst>
            </p:cNvPr>
            <p:cNvSpPr/>
            <p:nvPr/>
          </p:nvSpPr>
          <p:spPr bwMode="auto">
            <a:xfrm>
              <a:off x="9841" y="3300"/>
              <a:ext cx="154" cy="125"/>
            </a:xfrm>
            <a:custGeom>
              <a:avLst/>
              <a:gdLst>
                <a:gd name="T0" fmla="*/ 0 w 204"/>
                <a:gd name="T1" fmla="*/ 1 h 172"/>
                <a:gd name="T2" fmla="*/ 0 w 204"/>
                <a:gd name="T3" fmla="*/ 3 h 172"/>
                <a:gd name="T4" fmla="*/ 1 w 204"/>
                <a:gd name="T5" fmla="*/ 3 h 172"/>
                <a:gd name="T6" fmla="*/ 1 w 204"/>
                <a:gd name="T7" fmla="*/ 4 h 172"/>
                <a:gd name="T8" fmla="*/ 1 w 204"/>
                <a:gd name="T9" fmla="*/ 4 h 172"/>
                <a:gd name="T10" fmla="*/ 2 w 204"/>
                <a:gd name="T11" fmla="*/ 3 h 172"/>
                <a:gd name="T12" fmla="*/ 1 w 204"/>
                <a:gd name="T13" fmla="*/ 3 h 172"/>
                <a:gd name="T14" fmla="*/ 3 w 204"/>
                <a:gd name="T15" fmla="*/ 3 h 172"/>
                <a:gd name="T16" fmla="*/ 5 w 204"/>
                <a:gd name="T17" fmla="*/ 0 h 172"/>
                <a:gd name="T18" fmla="*/ 0 w 204"/>
                <a:gd name="T19" fmla="*/ 0 h 172"/>
                <a:gd name="T20" fmla="*/ 1 w 204"/>
                <a:gd name="T21" fmla="*/ 1 h 172"/>
                <a:gd name="T22" fmla="*/ 0 w 204"/>
                <a:gd name="T23" fmla="*/ 1 h 172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04"/>
                <a:gd name="T37" fmla="*/ 0 h 172"/>
                <a:gd name="T38" fmla="*/ 204 w 204"/>
                <a:gd name="T39" fmla="*/ 172 h 172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04" h="172">
                  <a:moveTo>
                    <a:pt x="0" y="30"/>
                  </a:moveTo>
                  <a:lnTo>
                    <a:pt x="3" y="107"/>
                  </a:lnTo>
                  <a:lnTo>
                    <a:pt x="28" y="123"/>
                  </a:lnTo>
                  <a:lnTo>
                    <a:pt x="21" y="168"/>
                  </a:lnTo>
                  <a:lnTo>
                    <a:pt x="48" y="172"/>
                  </a:lnTo>
                  <a:lnTo>
                    <a:pt x="81" y="134"/>
                  </a:lnTo>
                  <a:lnTo>
                    <a:pt x="48" y="107"/>
                  </a:lnTo>
                  <a:lnTo>
                    <a:pt x="131" y="107"/>
                  </a:lnTo>
                  <a:lnTo>
                    <a:pt x="204" y="12"/>
                  </a:lnTo>
                  <a:lnTo>
                    <a:pt x="15" y="0"/>
                  </a:lnTo>
                  <a:lnTo>
                    <a:pt x="38" y="31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3" name="Freeform 271">
              <a:extLst>
                <a:ext uri="{FF2B5EF4-FFF2-40B4-BE49-F238E27FC236}">
                  <a16:creationId xmlns:a16="http://schemas.microsoft.com/office/drawing/2014/main" id="{4FA6970D-6474-4C3E-94E9-83AD81AE29B1}"/>
                </a:ext>
              </a:extLst>
            </p:cNvPr>
            <p:cNvSpPr/>
            <p:nvPr/>
          </p:nvSpPr>
          <p:spPr bwMode="auto">
            <a:xfrm>
              <a:off x="9944" y="2671"/>
              <a:ext cx="886" cy="496"/>
            </a:xfrm>
            <a:custGeom>
              <a:avLst/>
              <a:gdLst>
                <a:gd name="T0" fmla="*/ 1 w 1173"/>
                <a:gd name="T1" fmla="*/ 4 h 695"/>
                <a:gd name="T2" fmla="*/ 3 w 1173"/>
                <a:gd name="T3" fmla="*/ 5 h 695"/>
                <a:gd name="T4" fmla="*/ 7 w 1173"/>
                <a:gd name="T5" fmla="*/ 5 h 695"/>
                <a:gd name="T6" fmla="*/ 6 w 1173"/>
                <a:gd name="T7" fmla="*/ 5 h 695"/>
                <a:gd name="T8" fmla="*/ 5 w 1173"/>
                <a:gd name="T9" fmla="*/ 6 h 695"/>
                <a:gd name="T10" fmla="*/ 7 w 1173"/>
                <a:gd name="T11" fmla="*/ 6 h 695"/>
                <a:gd name="T12" fmla="*/ 11 w 1173"/>
                <a:gd name="T13" fmla="*/ 5 h 695"/>
                <a:gd name="T14" fmla="*/ 15 w 1173"/>
                <a:gd name="T15" fmla="*/ 5 h 695"/>
                <a:gd name="T16" fmla="*/ 11 w 1173"/>
                <a:gd name="T17" fmla="*/ 8 h 695"/>
                <a:gd name="T18" fmla="*/ 5 w 1173"/>
                <a:gd name="T19" fmla="*/ 7 h 695"/>
                <a:gd name="T20" fmla="*/ 5 w 1173"/>
                <a:gd name="T21" fmla="*/ 8 h 695"/>
                <a:gd name="T22" fmla="*/ 9 w 1173"/>
                <a:gd name="T23" fmla="*/ 10 h 695"/>
                <a:gd name="T24" fmla="*/ 6 w 1173"/>
                <a:gd name="T25" fmla="*/ 10 h 695"/>
                <a:gd name="T26" fmla="*/ 5 w 1173"/>
                <a:gd name="T27" fmla="*/ 11 h 695"/>
                <a:gd name="T28" fmla="*/ 7 w 1173"/>
                <a:gd name="T29" fmla="*/ 11 h 695"/>
                <a:gd name="T30" fmla="*/ 5 w 1173"/>
                <a:gd name="T31" fmla="*/ 12 h 695"/>
                <a:gd name="T32" fmla="*/ 6 w 1173"/>
                <a:gd name="T33" fmla="*/ 13 h 695"/>
                <a:gd name="T34" fmla="*/ 7 w 1173"/>
                <a:gd name="T35" fmla="*/ 14 h 695"/>
                <a:gd name="T36" fmla="*/ 5 w 1173"/>
                <a:gd name="T37" fmla="*/ 14 h 695"/>
                <a:gd name="T38" fmla="*/ 3 w 1173"/>
                <a:gd name="T39" fmla="*/ 15 h 695"/>
                <a:gd name="T40" fmla="*/ 6 w 1173"/>
                <a:gd name="T41" fmla="*/ 16 h 695"/>
                <a:gd name="T42" fmla="*/ 7 w 1173"/>
                <a:gd name="T43" fmla="*/ 15 h 695"/>
                <a:gd name="T44" fmla="*/ 9 w 1173"/>
                <a:gd name="T45" fmla="*/ 15 h 695"/>
                <a:gd name="T46" fmla="*/ 10 w 1173"/>
                <a:gd name="T47" fmla="*/ 16 h 695"/>
                <a:gd name="T48" fmla="*/ 11 w 1173"/>
                <a:gd name="T49" fmla="*/ 15 h 695"/>
                <a:gd name="T50" fmla="*/ 12 w 1173"/>
                <a:gd name="T51" fmla="*/ 14 h 695"/>
                <a:gd name="T52" fmla="*/ 14 w 1173"/>
                <a:gd name="T53" fmla="*/ 12 h 695"/>
                <a:gd name="T54" fmla="*/ 15 w 1173"/>
                <a:gd name="T55" fmla="*/ 11 h 695"/>
                <a:gd name="T56" fmla="*/ 15 w 1173"/>
                <a:gd name="T57" fmla="*/ 10 h 695"/>
                <a:gd name="T58" fmla="*/ 13 w 1173"/>
                <a:gd name="T59" fmla="*/ 10 h 695"/>
                <a:gd name="T60" fmla="*/ 13 w 1173"/>
                <a:gd name="T61" fmla="*/ 9 h 695"/>
                <a:gd name="T62" fmla="*/ 18 w 1173"/>
                <a:gd name="T63" fmla="*/ 8 h 695"/>
                <a:gd name="T64" fmla="*/ 19 w 1173"/>
                <a:gd name="T65" fmla="*/ 7 h 695"/>
                <a:gd name="T66" fmla="*/ 24 w 1173"/>
                <a:gd name="T67" fmla="*/ 4 h 695"/>
                <a:gd name="T68" fmla="*/ 20 w 1173"/>
                <a:gd name="T69" fmla="*/ 4 h 695"/>
                <a:gd name="T70" fmla="*/ 27 w 1173"/>
                <a:gd name="T71" fmla="*/ 3 h 695"/>
                <a:gd name="T72" fmla="*/ 25 w 1173"/>
                <a:gd name="T73" fmla="*/ 1 h 695"/>
                <a:gd name="T74" fmla="*/ 16 w 1173"/>
                <a:gd name="T75" fmla="*/ 0 h 695"/>
                <a:gd name="T76" fmla="*/ 15 w 1173"/>
                <a:gd name="T77" fmla="*/ 0 h 695"/>
                <a:gd name="T78" fmla="*/ 13 w 1173"/>
                <a:gd name="T79" fmla="*/ 2 h 695"/>
                <a:gd name="T80" fmla="*/ 10 w 1173"/>
                <a:gd name="T81" fmla="*/ 1 h 695"/>
                <a:gd name="T82" fmla="*/ 8 w 1173"/>
                <a:gd name="T83" fmla="*/ 1 h 695"/>
                <a:gd name="T84" fmla="*/ 9 w 1173"/>
                <a:gd name="T85" fmla="*/ 3 h 695"/>
                <a:gd name="T86" fmla="*/ 6 w 1173"/>
                <a:gd name="T87" fmla="*/ 3 h 695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w 1173"/>
                <a:gd name="T133" fmla="*/ 0 h 695"/>
                <a:gd name="T134" fmla="*/ 1173 w 1173"/>
                <a:gd name="T135" fmla="*/ 695 h 695"/>
              </a:gdLst>
              <a:ahLst/>
              <a:cxnLst>
                <a:cxn ang="T88">
                  <a:pos x="T0" y="T1"/>
                </a:cxn>
                <a:cxn ang="T89">
                  <a:pos x="T2" y="T3"/>
                </a:cxn>
                <a:cxn ang="T90">
                  <a:pos x="T4" y="T5"/>
                </a:cxn>
                <a:cxn ang="T91">
                  <a:pos x="T6" y="T7"/>
                </a:cxn>
                <a:cxn ang="T92">
                  <a:pos x="T8" y="T9"/>
                </a:cxn>
                <a:cxn ang="T93">
                  <a:pos x="T10" y="T11"/>
                </a:cxn>
                <a:cxn ang="T94">
                  <a:pos x="T12" y="T13"/>
                </a:cxn>
                <a:cxn ang="T95">
                  <a:pos x="T14" y="T15"/>
                </a:cxn>
                <a:cxn ang="T96">
                  <a:pos x="T16" y="T17"/>
                </a:cxn>
                <a:cxn ang="T97">
                  <a:pos x="T18" y="T19"/>
                </a:cxn>
                <a:cxn ang="T98">
                  <a:pos x="T20" y="T21"/>
                </a:cxn>
                <a:cxn ang="T99">
                  <a:pos x="T22" y="T23"/>
                </a:cxn>
                <a:cxn ang="T100">
                  <a:pos x="T24" y="T25"/>
                </a:cxn>
                <a:cxn ang="T101">
                  <a:pos x="T26" y="T27"/>
                </a:cxn>
                <a:cxn ang="T102">
                  <a:pos x="T28" y="T29"/>
                </a:cxn>
                <a:cxn ang="T103">
                  <a:pos x="T30" y="T31"/>
                </a:cxn>
                <a:cxn ang="T104">
                  <a:pos x="T32" y="T33"/>
                </a:cxn>
                <a:cxn ang="T105">
                  <a:pos x="T34" y="T35"/>
                </a:cxn>
                <a:cxn ang="T106">
                  <a:pos x="T36" y="T37"/>
                </a:cxn>
                <a:cxn ang="T107">
                  <a:pos x="T38" y="T39"/>
                </a:cxn>
                <a:cxn ang="T108">
                  <a:pos x="T40" y="T41"/>
                </a:cxn>
                <a:cxn ang="T109">
                  <a:pos x="T42" y="T43"/>
                </a:cxn>
                <a:cxn ang="T110">
                  <a:pos x="T44" y="T45"/>
                </a:cxn>
                <a:cxn ang="T111">
                  <a:pos x="T46" y="T47"/>
                </a:cxn>
                <a:cxn ang="T112">
                  <a:pos x="T48" y="T49"/>
                </a:cxn>
                <a:cxn ang="T113">
                  <a:pos x="T50" y="T51"/>
                </a:cxn>
                <a:cxn ang="T114">
                  <a:pos x="T52" y="T53"/>
                </a:cxn>
                <a:cxn ang="T115">
                  <a:pos x="T54" y="T55"/>
                </a:cxn>
                <a:cxn ang="T116">
                  <a:pos x="T56" y="T57"/>
                </a:cxn>
                <a:cxn ang="T117">
                  <a:pos x="T58" y="T59"/>
                </a:cxn>
                <a:cxn ang="T118">
                  <a:pos x="T60" y="T61"/>
                </a:cxn>
                <a:cxn ang="T119">
                  <a:pos x="T62" y="T63"/>
                </a:cxn>
                <a:cxn ang="T120">
                  <a:pos x="T64" y="T65"/>
                </a:cxn>
                <a:cxn ang="T121">
                  <a:pos x="T66" y="T67"/>
                </a:cxn>
                <a:cxn ang="T122">
                  <a:pos x="T68" y="T69"/>
                </a:cxn>
                <a:cxn ang="T123">
                  <a:pos x="T70" y="T71"/>
                </a:cxn>
                <a:cxn ang="T124">
                  <a:pos x="T72" y="T73"/>
                </a:cxn>
                <a:cxn ang="T125">
                  <a:pos x="T74" y="T75"/>
                </a:cxn>
                <a:cxn ang="T126">
                  <a:pos x="T76" y="T77"/>
                </a:cxn>
                <a:cxn ang="T127">
                  <a:pos x="T78" y="T79"/>
                </a:cxn>
                <a:cxn ang="T128">
                  <a:pos x="T80" y="T81"/>
                </a:cxn>
                <a:cxn ang="T129">
                  <a:pos x="T82" y="T83"/>
                </a:cxn>
                <a:cxn ang="T130">
                  <a:pos x="T84" y="T85"/>
                </a:cxn>
                <a:cxn ang="T131">
                  <a:pos x="T86" y="T87"/>
                </a:cxn>
              </a:cxnLst>
              <a:rect l="T132" t="T133" r="T134" b="T135"/>
              <a:pathLst>
                <a:path w="1173" h="695">
                  <a:moveTo>
                    <a:pt x="0" y="165"/>
                  </a:moveTo>
                  <a:lnTo>
                    <a:pt x="104" y="165"/>
                  </a:lnTo>
                  <a:lnTo>
                    <a:pt x="67" y="189"/>
                  </a:lnTo>
                  <a:lnTo>
                    <a:pt x="211" y="170"/>
                  </a:lnTo>
                  <a:lnTo>
                    <a:pt x="87" y="189"/>
                  </a:lnTo>
                  <a:lnTo>
                    <a:pt x="126" y="201"/>
                  </a:lnTo>
                  <a:lnTo>
                    <a:pt x="84" y="204"/>
                  </a:lnTo>
                  <a:lnTo>
                    <a:pt x="102" y="223"/>
                  </a:lnTo>
                  <a:lnTo>
                    <a:pt x="287" y="195"/>
                  </a:lnTo>
                  <a:lnTo>
                    <a:pt x="104" y="238"/>
                  </a:lnTo>
                  <a:lnTo>
                    <a:pt x="183" y="272"/>
                  </a:lnTo>
                  <a:lnTo>
                    <a:pt x="255" y="222"/>
                  </a:lnTo>
                  <a:lnTo>
                    <a:pt x="379" y="214"/>
                  </a:lnTo>
                  <a:lnTo>
                    <a:pt x="249" y="232"/>
                  </a:lnTo>
                  <a:lnTo>
                    <a:pt x="219" y="272"/>
                  </a:lnTo>
                  <a:lnTo>
                    <a:pt x="294" y="276"/>
                  </a:lnTo>
                  <a:lnTo>
                    <a:pt x="379" y="237"/>
                  </a:lnTo>
                  <a:lnTo>
                    <a:pt x="322" y="273"/>
                  </a:lnTo>
                  <a:lnTo>
                    <a:pt x="379" y="273"/>
                  </a:lnTo>
                  <a:lnTo>
                    <a:pt x="467" y="246"/>
                  </a:lnTo>
                  <a:lnTo>
                    <a:pt x="456" y="205"/>
                  </a:lnTo>
                  <a:lnTo>
                    <a:pt x="551" y="176"/>
                  </a:lnTo>
                  <a:lnTo>
                    <a:pt x="481" y="241"/>
                  </a:lnTo>
                  <a:lnTo>
                    <a:pt x="631" y="228"/>
                  </a:lnTo>
                  <a:lnTo>
                    <a:pt x="328" y="293"/>
                  </a:lnTo>
                  <a:lnTo>
                    <a:pt x="396" y="360"/>
                  </a:lnTo>
                  <a:lnTo>
                    <a:pt x="458" y="360"/>
                  </a:lnTo>
                  <a:lnTo>
                    <a:pt x="427" y="373"/>
                  </a:lnTo>
                  <a:lnTo>
                    <a:pt x="307" y="304"/>
                  </a:lnTo>
                  <a:lnTo>
                    <a:pt x="209" y="293"/>
                  </a:lnTo>
                  <a:lnTo>
                    <a:pt x="207" y="322"/>
                  </a:lnTo>
                  <a:lnTo>
                    <a:pt x="253" y="337"/>
                  </a:lnTo>
                  <a:lnTo>
                    <a:pt x="208" y="346"/>
                  </a:lnTo>
                  <a:lnTo>
                    <a:pt x="328" y="423"/>
                  </a:lnTo>
                  <a:lnTo>
                    <a:pt x="279" y="426"/>
                  </a:lnTo>
                  <a:lnTo>
                    <a:pt x="399" y="431"/>
                  </a:lnTo>
                  <a:lnTo>
                    <a:pt x="332" y="448"/>
                  </a:lnTo>
                  <a:lnTo>
                    <a:pt x="368" y="473"/>
                  </a:lnTo>
                  <a:lnTo>
                    <a:pt x="260" y="434"/>
                  </a:lnTo>
                  <a:lnTo>
                    <a:pt x="198" y="450"/>
                  </a:lnTo>
                  <a:lnTo>
                    <a:pt x="172" y="512"/>
                  </a:lnTo>
                  <a:lnTo>
                    <a:pt x="235" y="491"/>
                  </a:lnTo>
                  <a:lnTo>
                    <a:pt x="222" y="514"/>
                  </a:lnTo>
                  <a:lnTo>
                    <a:pt x="245" y="514"/>
                  </a:lnTo>
                  <a:lnTo>
                    <a:pt x="283" y="466"/>
                  </a:lnTo>
                  <a:lnTo>
                    <a:pt x="269" y="506"/>
                  </a:lnTo>
                  <a:lnTo>
                    <a:pt x="304" y="511"/>
                  </a:lnTo>
                  <a:lnTo>
                    <a:pt x="239" y="530"/>
                  </a:lnTo>
                  <a:lnTo>
                    <a:pt x="279" y="531"/>
                  </a:lnTo>
                  <a:lnTo>
                    <a:pt x="245" y="542"/>
                  </a:lnTo>
                  <a:lnTo>
                    <a:pt x="273" y="568"/>
                  </a:lnTo>
                  <a:lnTo>
                    <a:pt x="322" y="568"/>
                  </a:lnTo>
                  <a:lnTo>
                    <a:pt x="368" y="521"/>
                  </a:lnTo>
                  <a:lnTo>
                    <a:pt x="287" y="590"/>
                  </a:lnTo>
                  <a:lnTo>
                    <a:pt x="208" y="535"/>
                  </a:lnTo>
                  <a:lnTo>
                    <a:pt x="143" y="545"/>
                  </a:lnTo>
                  <a:lnTo>
                    <a:pt x="199" y="602"/>
                  </a:lnTo>
                  <a:lnTo>
                    <a:pt x="102" y="632"/>
                  </a:lnTo>
                  <a:lnTo>
                    <a:pt x="112" y="673"/>
                  </a:lnTo>
                  <a:lnTo>
                    <a:pt x="129" y="637"/>
                  </a:lnTo>
                  <a:lnTo>
                    <a:pt x="134" y="673"/>
                  </a:lnTo>
                  <a:lnTo>
                    <a:pt x="200" y="656"/>
                  </a:lnTo>
                  <a:lnTo>
                    <a:pt x="249" y="690"/>
                  </a:lnTo>
                  <a:lnTo>
                    <a:pt x="284" y="687"/>
                  </a:lnTo>
                  <a:lnTo>
                    <a:pt x="259" y="660"/>
                  </a:lnTo>
                  <a:lnTo>
                    <a:pt x="328" y="668"/>
                  </a:lnTo>
                  <a:lnTo>
                    <a:pt x="322" y="642"/>
                  </a:lnTo>
                  <a:lnTo>
                    <a:pt x="352" y="673"/>
                  </a:lnTo>
                  <a:lnTo>
                    <a:pt x="371" y="667"/>
                  </a:lnTo>
                  <a:lnTo>
                    <a:pt x="360" y="648"/>
                  </a:lnTo>
                  <a:lnTo>
                    <a:pt x="417" y="667"/>
                  </a:lnTo>
                  <a:lnTo>
                    <a:pt x="418" y="695"/>
                  </a:lnTo>
                  <a:lnTo>
                    <a:pt x="517" y="667"/>
                  </a:lnTo>
                  <a:lnTo>
                    <a:pt x="536" y="627"/>
                  </a:lnTo>
                  <a:lnTo>
                    <a:pt x="489" y="637"/>
                  </a:lnTo>
                  <a:lnTo>
                    <a:pt x="489" y="598"/>
                  </a:lnTo>
                  <a:lnTo>
                    <a:pt x="379" y="596"/>
                  </a:lnTo>
                  <a:lnTo>
                    <a:pt x="526" y="588"/>
                  </a:lnTo>
                  <a:lnTo>
                    <a:pt x="549" y="560"/>
                  </a:lnTo>
                  <a:lnTo>
                    <a:pt x="526" y="526"/>
                  </a:lnTo>
                  <a:lnTo>
                    <a:pt x="610" y="530"/>
                  </a:lnTo>
                  <a:lnTo>
                    <a:pt x="628" y="514"/>
                  </a:lnTo>
                  <a:lnTo>
                    <a:pt x="571" y="506"/>
                  </a:lnTo>
                  <a:lnTo>
                    <a:pt x="647" y="500"/>
                  </a:lnTo>
                  <a:lnTo>
                    <a:pt x="597" y="477"/>
                  </a:lnTo>
                  <a:lnTo>
                    <a:pt x="656" y="462"/>
                  </a:lnTo>
                  <a:lnTo>
                    <a:pt x="653" y="444"/>
                  </a:lnTo>
                  <a:lnTo>
                    <a:pt x="543" y="434"/>
                  </a:lnTo>
                  <a:lnTo>
                    <a:pt x="605" y="418"/>
                  </a:lnTo>
                  <a:lnTo>
                    <a:pt x="541" y="414"/>
                  </a:lnTo>
                  <a:lnTo>
                    <a:pt x="656" y="426"/>
                  </a:lnTo>
                  <a:lnTo>
                    <a:pt x="660" y="407"/>
                  </a:lnTo>
                  <a:lnTo>
                    <a:pt x="541" y="400"/>
                  </a:lnTo>
                  <a:lnTo>
                    <a:pt x="700" y="373"/>
                  </a:lnTo>
                  <a:lnTo>
                    <a:pt x="654" y="349"/>
                  </a:lnTo>
                  <a:lnTo>
                    <a:pt x="774" y="360"/>
                  </a:lnTo>
                  <a:lnTo>
                    <a:pt x="808" y="322"/>
                  </a:lnTo>
                  <a:lnTo>
                    <a:pt x="751" y="319"/>
                  </a:lnTo>
                  <a:lnTo>
                    <a:pt x="825" y="316"/>
                  </a:lnTo>
                  <a:lnTo>
                    <a:pt x="817" y="287"/>
                  </a:lnTo>
                  <a:lnTo>
                    <a:pt x="853" y="293"/>
                  </a:lnTo>
                  <a:lnTo>
                    <a:pt x="1050" y="178"/>
                  </a:lnTo>
                  <a:lnTo>
                    <a:pt x="833" y="220"/>
                  </a:lnTo>
                  <a:lnTo>
                    <a:pt x="952" y="170"/>
                  </a:lnTo>
                  <a:lnTo>
                    <a:pt x="879" y="176"/>
                  </a:lnTo>
                  <a:lnTo>
                    <a:pt x="863" y="153"/>
                  </a:lnTo>
                  <a:lnTo>
                    <a:pt x="998" y="165"/>
                  </a:lnTo>
                  <a:lnTo>
                    <a:pt x="1173" y="107"/>
                  </a:lnTo>
                  <a:lnTo>
                    <a:pt x="1171" y="78"/>
                  </a:lnTo>
                  <a:lnTo>
                    <a:pt x="1099" y="78"/>
                  </a:lnTo>
                  <a:lnTo>
                    <a:pt x="1082" y="28"/>
                  </a:lnTo>
                  <a:lnTo>
                    <a:pt x="879" y="51"/>
                  </a:lnTo>
                  <a:lnTo>
                    <a:pt x="964" y="19"/>
                  </a:lnTo>
                  <a:lnTo>
                    <a:pt x="699" y="0"/>
                  </a:lnTo>
                  <a:lnTo>
                    <a:pt x="677" y="24"/>
                  </a:lnTo>
                  <a:lnTo>
                    <a:pt x="698" y="36"/>
                  </a:lnTo>
                  <a:lnTo>
                    <a:pt x="647" y="13"/>
                  </a:lnTo>
                  <a:lnTo>
                    <a:pt x="528" y="15"/>
                  </a:lnTo>
                  <a:lnTo>
                    <a:pt x="613" y="62"/>
                  </a:lnTo>
                  <a:lnTo>
                    <a:pt x="582" y="78"/>
                  </a:lnTo>
                  <a:lnTo>
                    <a:pt x="541" y="27"/>
                  </a:lnTo>
                  <a:lnTo>
                    <a:pt x="430" y="23"/>
                  </a:lnTo>
                  <a:lnTo>
                    <a:pt x="451" y="44"/>
                  </a:lnTo>
                  <a:lnTo>
                    <a:pt x="369" y="36"/>
                  </a:lnTo>
                  <a:lnTo>
                    <a:pt x="411" y="70"/>
                  </a:lnTo>
                  <a:lnTo>
                    <a:pt x="343" y="50"/>
                  </a:lnTo>
                  <a:lnTo>
                    <a:pt x="366" y="70"/>
                  </a:lnTo>
                  <a:lnTo>
                    <a:pt x="326" y="78"/>
                  </a:lnTo>
                  <a:lnTo>
                    <a:pt x="411" y="123"/>
                  </a:lnTo>
                  <a:lnTo>
                    <a:pt x="227" y="72"/>
                  </a:lnTo>
                  <a:lnTo>
                    <a:pt x="182" y="108"/>
                  </a:lnTo>
                  <a:lnTo>
                    <a:pt x="254" y="126"/>
                  </a:lnTo>
                  <a:lnTo>
                    <a:pt x="134" y="112"/>
                  </a:lnTo>
                  <a:lnTo>
                    <a:pt x="0" y="1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4" name="Freeform 272">
              <a:extLst>
                <a:ext uri="{FF2B5EF4-FFF2-40B4-BE49-F238E27FC236}">
                  <a16:creationId xmlns:a16="http://schemas.microsoft.com/office/drawing/2014/main" id="{5D1A2F1D-1A0D-4D82-BD0E-BA51EEB621A5}"/>
                </a:ext>
              </a:extLst>
            </p:cNvPr>
            <p:cNvSpPr/>
            <p:nvPr/>
          </p:nvSpPr>
          <p:spPr bwMode="auto">
            <a:xfrm>
              <a:off x="10000" y="3313"/>
              <a:ext cx="828" cy="644"/>
            </a:xfrm>
            <a:custGeom>
              <a:avLst/>
              <a:gdLst>
                <a:gd name="T0" fmla="*/ 0 w 1094"/>
                <a:gd name="T1" fmla="*/ 2 h 902"/>
                <a:gd name="T2" fmla="*/ 3 w 1094"/>
                <a:gd name="T3" fmla="*/ 0 h 902"/>
                <a:gd name="T4" fmla="*/ 3 w 1094"/>
                <a:gd name="T5" fmla="*/ 2 h 902"/>
                <a:gd name="T6" fmla="*/ 4 w 1094"/>
                <a:gd name="T7" fmla="*/ 5 h 902"/>
                <a:gd name="T8" fmla="*/ 5 w 1094"/>
                <a:gd name="T9" fmla="*/ 5 h 902"/>
                <a:gd name="T10" fmla="*/ 4 w 1094"/>
                <a:gd name="T11" fmla="*/ 4 h 902"/>
                <a:gd name="T12" fmla="*/ 4 w 1094"/>
                <a:gd name="T13" fmla="*/ 2 h 902"/>
                <a:gd name="T14" fmla="*/ 4 w 1094"/>
                <a:gd name="T15" fmla="*/ 1 h 902"/>
                <a:gd name="T16" fmla="*/ 4 w 1094"/>
                <a:gd name="T17" fmla="*/ 1 h 902"/>
                <a:gd name="T18" fmla="*/ 7 w 1094"/>
                <a:gd name="T19" fmla="*/ 0 h 902"/>
                <a:gd name="T20" fmla="*/ 8 w 1094"/>
                <a:gd name="T21" fmla="*/ 1 h 902"/>
                <a:gd name="T22" fmla="*/ 8 w 1094"/>
                <a:gd name="T23" fmla="*/ 4 h 902"/>
                <a:gd name="T24" fmla="*/ 10 w 1094"/>
                <a:gd name="T25" fmla="*/ 3 h 902"/>
                <a:gd name="T26" fmla="*/ 13 w 1094"/>
                <a:gd name="T27" fmla="*/ 3 h 902"/>
                <a:gd name="T28" fmla="*/ 13 w 1094"/>
                <a:gd name="T29" fmla="*/ 4 h 902"/>
                <a:gd name="T30" fmla="*/ 14 w 1094"/>
                <a:gd name="T31" fmla="*/ 5 h 902"/>
                <a:gd name="T32" fmla="*/ 15 w 1094"/>
                <a:gd name="T33" fmla="*/ 4 h 902"/>
                <a:gd name="T34" fmla="*/ 17 w 1094"/>
                <a:gd name="T35" fmla="*/ 5 h 902"/>
                <a:gd name="T36" fmla="*/ 17 w 1094"/>
                <a:gd name="T37" fmla="*/ 5 h 902"/>
                <a:gd name="T38" fmla="*/ 18 w 1094"/>
                <a:gd name="T39" fmla="*/ 6 h 902"/>
                <a:gd name="T40" fmla="*/ 19 w 1094"/>
                <a:gd name="T41" fmla="*/ 6 h 902"/>
                <a:gd name="T42" fmla="*/ 19 w 1094"/>
                <a:gd name="T43" fmla="*/ 7 h 902"/>
                <a:gd name="T44" fmla="*/ 19 w 1094"/>
                <a:gd name="T45" fmla="*/ 7 h 902"/>
                <a:gd name="T46" fmla="*/ 19 w 1094"/>
                <a:gd name="T47" fmla="*/ 8 h 902"/>
                <a:gd name="T48" fmla="*/ 19 w 1094"/>
                <a:gd name="T49" fmla="*/ 9 h 902"/>
                <a:gd name="T50" fmla="*/ 19 w 1094"/>
                <a:gd name="T51" fmla="*/ 10 h 902"/>
                <a:gd name="T52" fmla="*/ 23 w 1094"/>
                <a:gd name="T53" fmla="*/ 11 h 902"/>
                <a:gd name="T54" fmla="*/ 24 w 1094"/>
                <a:gd name="T55" fmla="*/ 12 h 902"/>
                <a:gd name="T56" fmla="*/ 25 w 1094"/>
                <a:gd name="T57" fmla="*/ 13 h 902"/>
                <a:gd name="T58" fmla="*/ 25 w 1094"/>
                <a:gd name="T59" fmla="*/ 14 h 902"/>
                <a:gd name="T60" fmla="*/ 25 w 1094"/>
                <a:gd name="T61" fmla="*/ 15 h 902"/>
                <a:gd name="T62" fmla="*/ 23 w 1094"/>
                <a:gd name="T63" fmla="*/ 16 h 902"/>
                <a:gd name="T64" fmla="*/ 19 w 1094"/>
                <a:gd name="T65" fmla="*/ 14 h 902"/>
                <a:gd name="T66" fmla="*/ 20 w 1094"/>
                <a:gd name="T67" fmla="*/ 15 h 902"/>
                <a:gd name="T68" fmla="*/ 21 w 1094"/>
                <a:gd name="T69" fmla="*/ 16 h 902"/>
                <a:gd name="T70" fmla="*/ 22 w 1094"/>
                <a:gd name="T71" fmla="*/ 17 h 902"/>
                <a:gd name="T72" fmla="*/ 23 w 1094"/>
                <a:gd name="T73" fmla="*/ 20 h 902"/>
                <a:gd name="T74" fmla="*/ 21 w 1094"/>
                <a:gd name="T75" fmla="*/ 21 h 902"/>
                <a:gd name="T76" fmla="*/ 16 w 1094"/>
                <a:gd name="T77" fmla="*/ 18 h 902"/>
                <a:gd name="T78" fmla="*/ 15 w 1094"/>
                <a:gd name="T79" fmla="*/ 18 h 902"/>
                <a:gd name="T80" fmla="*/ 14 w 1094"/>
                <a:gd name="T81" fmla="*/ 16 h 902"/>
                <a:gd name="T82" fmla="*/ 13 w 1094"/>
                <a:gd name="T83" fmla="*/ 17 h 902"/>
                <a:gd name="T84" fmla="*/ 11 w 1094"/>
                <a:gd name="T85" fmla="*/ 17 h 902"/>
                <a:gd name="T86" fmla="*/ 15 w 1094"/>
                <a:gd name="T87" fmla="*/ 15 h 902"/>
                <a:gd name="T88" fmla="*/ 16 w 1094"/>
                <a:gd name="T89" fmla="*/ 12 h 902"/>
                <a:gd name="T90" fmla="*/ 13 w 1094"/>
                <a:gd name="T91" fmla="*/ 9 h 902"/>
                <a:gd name="T92" fmla="*/ 12 w 1094"/>
                <a:gd name="T93" fmla="*/ 10 h 902"/>
                <a:gd name="T94" fmla="*/ 13 w 1094"/>
                <a:gd name="T95" fmla="*/ 9 h 902"/>
                <a:gd name="T96" fmla="*/ 11 w 1094"/>
                <a:gd name="T97" fmla="*/ 7 h 902"/>
                <a:gd name="T98" fmla="*/ 10 w 1094"/>
                <a:gd name="T99" fmla="*/ 7 h 902"/>
                <a:gd name="T100" fmla="*/ 8 w 1094"/>
                <a:gd name="T101" fmla="*/ 8 h 902"/>
                <a:gd name="T102" fmla="*/ 1 w 1094"/>
                <a:gd name="T103" fmla="*/ 5 h 902"/>
                <a:gd name="T104" fmla="*/ 0 w 1094"/>
                <a:gd name="T105" fmla="*/ 5 h 902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w 1094"/>
                <a:gd name="T160" fmla="*/ 0 h 902"/>
                <a:gd name="T161" fmla="*/ 1094 w 1094"/>
                <a:gd name="T162" fmla="*/ 902 h 902"/>
              </a:gdLst>
              <a:ahLst/>
              <a:cxnLst>
                <a:cxn ang="T106">
                  <a:pos x="T0" y="T1"/>
                </a:cxn>
                <a:cxn ang="T107">
                  <a:pos x="T2" y="T3"/>
                </a:cxn>
                <a:cxn ang="T108">
                  <a:pos x="T4" y="T5"/>
                </a:cxn>
                <a:cxn ang="T109">
                  <a:pos x="T6" y="T7"/>
                </a:cxn>
                <a:cxn ang="T110">
                  <a:pos x="T8" y="T9"/>
                </a:cxn>
                <a:cxn ang="T111">
                  <a:pos x="T10" y="T11"/>
                </a:cxn>
                <a:cxn ang="T112">
                  <a:pos x="T12" y="T13"/>
                </a:cxn>
                <a:cxn ang="T113">
                  <a:pos x="T14" y="T15"/>
                </a:cxn>
                <a:cxn ang="T114">
                  <a:pos x="T16" y="T17"/>
                </a:cxn>
                <a:cxn ang="T115">
                  <a:pos x="T18" y="T19"/>
                </a:cxn>
                <a:cxn ang="T116">
                  <a:pos x="T20" y="T21"/>
                </a:cxn>
                <a:cxn ang="T117">
                  <a:pos x="T22" y="T23"/>
                </a:cxn>
                <a:cxn ang="T118">
                  <a:pos x="T24" y="T25"/>
                </a:cxn>
                <a:cxn ang="T119">
                  <a:pos x="T26" y="T27"/>
                </a:cxn>
                <a:cxn ang="T120">
                  <a:pos x="T28" y="T29"/>
                </a:cxn>
                <a:cxn ang="T121">
                  <a:pos x="T30" y="T31"/>
                </a:cxn>
                <a:cxn ang="T122">
                  <a:pos x="T32" y="T33"/>
                </a:cxn>
                <a:cxn ang="T123">
                  <a:pos x="T34" y="T35"/>
                </a:cxn>
                <a:cxn ang="T124">
                  <a:pos x="T36" y="T37"/>
                </a:cxn>
                <a:cxn ang="T125">
                  <a:pos x="T38" y="T39"/>
                </a:cxn>
                <a:cxn ang="T126">
                  <a:pos x="T40" y="T41"/>
                </a:cxn>
                <a:cxn ang="T127">
                  <a:pos x="T42" y="T43"/>
                </a:cxn>
                <a:cxn ang="T128">
                  <a:pos x="T44" y="T45"/>
                </a:cxn>
                <a:cxn ang="T129">
                  <a:pos x="T46" y="T47"/>
                </a:cxn>
                <a:cxn ang="T130">
                  <a:pos x="T48" y="T49"/>
                </a:cxn>
                <a:cxn ang="T131">
                  <a:pos x="T50" y="T51"/>
                </a:cxn>
                <a:cxn ang="T132">
                  <a:pos x="T52" y="T53"/>
                </a:cxn>
                <a:cxn ang="T133">
                  <a:pos x="T54" y="T55"/>
                </a:cxn>
                <a:cxn ang="T134">
                  <a:pos x="T56" y="T57"/>
                </a:cxn>
                <a:cxn ang="T135">
                  <a:pos x="T58" y="T59"/>
                </a:cxn>
                <a:cxn ang="T136">
                  <a:pos x="T60" y="T61"/>
                </a:cxn>
                <a:cxn ang="T137">
                  <a:pos x="T62" y="T63"/>
                </a:cxn>
                <a:cxn ang="T138">
                  <a:pos x="T64" y="T65"/>
                </a:cxn>
                <a:cxn ang="T139">
                  <a:pos x="T66" y="T67"/>
                </a:cxn>
                <a:cxn ang="T140">
                  <a:pos x="T68" y="T69"/>
                </a:cxn>
                <a:cxn ang="T141">
                  <a:pos x="T70" y="T71"/>
                </a:cxn>
                <a:cxn ang="T142">
                  <a:pos x="T72" y="T73"/>
                </a:cxn>
                <a:cxn ang="T143">
                  <a:pos x="T74" y="T75"/>
                </a:cxn>
                <a:cxn ang="T144">
                  <a:pos x="T76" y="T77"/>
                </a:cxn>
                <a:cxn ang="T145">
                  <a:pos x="T78" y="T79"/>
                </a:cxn>
                <a:cxn ang="T146">
                  <a:pos x="T80" y="T81"/>
                </a:cxn>
                <a:cxn ang="T147">
                  <a:pos x="T82" y="T83"/>
                </a:cxn>
                <a:cxn ang="T148">
                  <a:pos x="T84" y="T85"/>
                </a:cxn>
                <a:cxn ang="T149">
                  <a:pos x="T86" y="T87"/>
                </a:cxn>
                <a:cxn ang="T150">
                  <a:pos x="T88" y="T89"/>
                </a:cxn>
                <a:cxn ang="T151">
                  <a:pos x="T90" y="T91"/>
                </a:cxn>
                <a:cxn ang="T152">
                  <a:pos x="T92" y="T93"/>
                </a:cxn>
                <a:cxn ang="T153">
                  <a:pos x="T94" y="T95"/>
                </a:cxn>
                <a:cxn ang="T154">
                  <a:pos x="T96" y="T97"/>
                </a:cxn>
                <a:cxn ang="T155">
                  <a:pos x="T98" y="T99"/>
                </a:cxn>
                <a:cxn ang="T156">
                  <a:pos x="T100" y="T101"/>
                </a:cxn>
                <a:cxn ang="T157">
                  <a:pos x="T102" y="T103"/>
                </a:cxn>
                <a:cxn ang="T158">
                  <a:pos x="T104" y="T105"/>
                </a:cxn>
              </a:cxnLst>
              <a:rect l="T159" t="T160" r="T161" b="T162"/>
              <a:pathLst>
                <a:path w="1094" h="902">
                  <a:moveTo>
                    <a:pt x="0" y="202"/>
                  </a:moveTo>
                  <a:lnTo>
                    <a:pt x="9" y="103"/>
                  </a:lnTo>
                  <a:lnTo>
                    <a:pt x="54" y="31"/>
                  </a:lnTo>
                  <a:lnTo>
                    <a:pt x="130" y="0"/>
                  </a:lnTo>
                  <a:lnTo>
                    <a:pt x="191" y="14"/>
                  </a:lnTo>
                  <a:lnTo>
                    <a:pt x="125" y="103"/>
                  </a:lnTo>
                  <a:lnTo>
                    <a:pt x="144" y="158"/>
                  </a:lnTo>
                  <a:lnTo>
                    <a:pt x="191" y="212"/>
                  </a:lnTo>
                  <a:lnTo>
                    <a:pt x="130" y="231"/>
                  </a:lnTo>
                  <a:lnTo>
                    <a:pt x="195" y="230"/>
                  </a:lnTo>
                  <a:lnTo>
                    <a:pt x="204" y="184"/>
                  </a:lnTo>
                  <a:lnTo>
                    <a:pt x="155" y="156"/>
                  </a:lnTo>
                  <a:lnTo>
                    <a:pt x="195" y="123"/>
                  </a:lnTo>
                  <a:lnTo>
                    <a:pt x="166" y="78"/>
                  </a:lnTo>
                  <a:lnTo>
                    <a:pt x="229" y="89"/>
                  </a:lnTo>
                  <a:lnTo>
                    <a:pt x="170" y="68"/>
                  </a:lnTo>
                  <a:lnTo>
                    <a:pt x="236" y="73"/>
                  </a:lnTo>
                  <a:lnTo>
                    <a:pt x="190" y="42"/>
                  </a:lnTo>
                  <a:lnTo>
                    <a:pt x="242" y="43"/>
                  </a:lnTo>
                  <a:lnTo>
                    <a:pt x="279" y="14"/>
                  </a:lnTo>
                  <a:lnTo>
                    <a:pt x="324" y="11"/>
                  </a:lnTo>
                  <a:lnTo>
                    <a:pt x="326" y="51"/>
                  </a:lnTo>
                  <a:lnTo>
                    <a:pt x="358" y="68"/>
                  </a:lnTo>
                  <a:lnTo>
                    <a:pt x="348" y="158"/>
                  </a:lnTo>
                  <a:lnTo>
                    <a:pt x="392" y="115"/>
                  </a:lnTo>
                  <a:lnTo>
                    <a:pt x="414" y="134"/>
                  </a:lnTo>
                  <a:lnTo>
                    <a:pt x="476" y="91"/>
                  </a:lnTo>
                  <a:lnTo>
                    <a:pt x="564" y="115"/>
                  </a:lnTo>
                  <a:lnTo>
                    <a:pt x="603" y="158"/>
                  </a:lnTo>
                  <a:lnTo>
                    <a:pt x="575" y="184"/>
                  </a:lnTo>
                  <a:lnTo>
                    <a:pt x="630" y="173"/>
                  </a:lnTo>
                  <a:lnTo>
                    <a:pt x="614" y="199"/>
                  </a:lnTo>
                  <a:lnTo>
                    <a:pt x="646" y="212"/>
                  </a:lnTo>
                  <a:lnTo>
                    <a:pt x="671" y="180"/>
                  </a:lnTo>
                  <a:lnTo>
                    <a:pt x="711" y="196"/>
                  </a:lnTo>
                  <a:lnTo>
                    <a:pt x="724" y="222"/>
                  </a:lnTo>
                  <a:lnTo>
                    <a:pt x="690" y="230"/>
                  </a:lnTo>
                  <a:lnTo>
                    <a:pt x="742" y="230"/>
                  </a:lnTo>
                  <a:lnTo>
                    <a:pt x="733" y="265"/>
                  </a:lnTo>
                  <a:lnTo>
                    <a:pt x="772" y="246"/>
                  </a:lnTo>
                  <a:lnTo>
                    <a:pt x="748" y="276"/>
                  </a:lnTo>
                  <a:lnTo>
                    <a:pt x="826" y="268"/>
                  </a:lnTo>
                  <a:lnTo>
                    <a:pt x="782" y="299"/>
                  </a:lnTo>
                  <a:lnTo>
                    <a:pt x="820" y="299"/>
                  </a:lnTo>
                  <a:lnTo>
                    <a:pt x="804" y="321"/>
                  </a:lnTo>
                  <a:lnTo>
                    <a:pt x="838" y="291"/>
                  </a:lnTo>
                  <a:lnTo>
                    <a:pt x="874" y="322"/>
                  </a:lnTo>
                  <a:lnTo>
                    <a:pt x="810" y="348"/>
                  </a:lnTo>
                  <a:lnTo>
                    <a:pt x="900" y="371"/>
                  </a:lnTo>
                  <a:lnTo>
                    <a:pt x="825" y="379"/>
                  </a:lnTo>
                  <a:lnTo>
                    <a:pt x="853" y="391"/>
                  </a:lnTo>
                  <a:lnTo>
                    <a:pt x="829" y="419"/>
                  </a:lnTo>
                  <a:lnTo>
                    <a:pt x="921" y="473"/>
                  </a:lnTo>
                  <a:lnTo>
                    <a:pt x="968" y="464"/>
                  </a:lnTo>
                  <a:lnTo>
                    <a:pt x="986" y="529"/>
                  </a:lnTo>
                  <a:lnTo>
                    <a:pt x="1031" y="523"/>
                  </a:lnTo>
                  <a:lnTo>
                    <a:pt x="1029" y="551"/>
                  </a:lnTo>
                  <a:lnTo>
                    <a:pt x="1094" y="565"/>
                  </a:lnTo>
                  <a:lnTo>
                    <a:pt x="1086" y="599"/>
                  </a:lnTo>
                  <a:lnTo>
                    <a:pt x="1053" y="594"/>
                  </a:lnTo>
                  <a:lnTo>
                    <a:pt x="1068" y="614"/>
                  </a:lnTo>
                  <a:lnTo>
                    <a:pt x="1052" y="647"/>
                  </a:lnTo>
                  <a:lnTo>
                    <a:pt x="1020" y="632"/>
                  </a:lnTo>
                  <a:lnTo>
                    <a:pt x="1013" y="697"/>
                  </a:lnTo>
                  <a:lnTo>
                    <a:pt x="888" y="578"/>
                  </a:lnTo>
                  <a:lnTo>
                    <a:pt x="842" y="588"/>
                  </a:lnTo>
                  <a:lnTo>
                    <a:pt x="874" y="618"/>
                  </a:lnTo>
                  <a:lnTo>
                    <a:pt x="849" y="647"/>
                  </a:lnTo>
                  <a:lnTo>
                    <a:pt x="868" y="645"/>
                  </a:lnTo>
                  <a:lnTo>
                    <a:pt x="895" y="703"/>
                  </a:lnTo>
                  <a:lnTo>
                    <a:pt x="956" y="717"/>
                  </a:lnTo>
                  <a:lnTo>
                    <a:pt x="950" y="751"/>
                  </a:lnTo>
                  <a:lnTo>
                    <a:pt x="983" y="778"/>
                  </a:lnTo>
                  <a:lnTo>
                    <a:pt x="969" y="858"/>
                  </a:lnTo>
                  <a:lnTo>
                    <a:pt x="810" y="775"/>
                  </a:lnTo>
                  <a:lnTo>
                    <a:pt x="916" y="902"/>
                  </a:lnTo>
                  <a:lnTo>
                    <a:pt x="719" y="832"/>
                  </a:lnTo>
                  <a:lnTo>
                    <a:pt x="691" y="789"/>
                  </a:lnTo>
                  <a:lnTo>
                    <a:pt x="718" y="785"/>
                  </a:lnTo>
                  <a:lnTo>
                    <a:pt x="654" y="762"/>
                  </a:lnTo>
                  <a:lnTo>
                    <a:pt x="635" y="713"/>
                  </a:lnTo>
                  <a:lnTo>
                    <a:pt x="584" y="697"/>
                  </a:lnTo>
                  <a:lnTo>
                    <a:pt x="581" y="729"/>
                  </a:lnTo>
                  <a:lnTo>
                    <a:pt x="553" y="713"/>
                  </a:lnTo>
                  <a:lnTo>
                    <a:pt x="512" y="744"/>
                  </a:lnTo>
                  <a:lnTo>
                    <a:pt x="457" y="713"/>
                  </a:lnTo>
                  <a:lnTo>
                    <a:pt x="483" y="657"/>
                  </a:lnTo>
                  <a:lnTo>
                    <a:pt x="630" y="657"/>
                  </a:lnTo>
                  <a:lnTo>
                    <a:pt x="594" y="602"/>
                  </a:lnTo>
                  <a:lnTo>
                    <a:pt x="677" y="523"/>
                  </a:lnTo>
                  <a:lnTo>
                    <a:pt x="619" y="417"/>
                  </a:lnTo>
                  <a:lnTo>
                    <a:pt x="578" y="407"/>
                  </a:lnTo>
                  <a:lnTo>
                    <a:pt x="602" y="391"/>
                  </a:lnTo>
                  <a:lnTo>
                    <a:pt x="513" y="418"/>
                  </a:lnTo>
                  <a:lnTo>
                    <a:pt x="512" y="388"/>
                  </a:lnTo>
                  <a:lnTo>
                    <a:pt x="544" y="371"/>
                  </a:lnTo>
                  <a:lnTo>
                    <a:pt x="477" y="329"/>
                  </a:lnTo>
                  <a:lnTo>
                    <a:pt x="476" y="298"/>
                  </a:lnTo>
                  <a:lnTo>
                    <a:pt x="412" y="280"/>
                  </a:lnTo>
                  <a:lnTo>
                    <a:pt x="428" y="325"/>
                  </a:lnTo>
                  <a:lnTo>
                    <a:pt x="321" y="308"/>
                  </a:lnTo>
                  <a:lnTo>
                    <a:pt x="350" y="334"/>
                  </a:lnTo>
                  <a:lnTo>
                    <a:pt x="71" y="289"/>
                  </a:lnTo>
                  <a:lnTo>
                    <a:pt x="22" y="230"/>
                  </a:lnTo>
                  <a:lnTo>
                    <a:pt x="111" y="233"/>
                  </a:lnTo>
                  <a:lnTo>
                    <a:pt x="0" y="20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5" name="Freeform 273">
              <a:extLst>
                <a:ext uri="{FF2B5EF4-FFF2-40B4-BE49-F238E27FC236}">
                  <a16:creationId xmlns:a16="http://schemas.microsoft.com/office/drawing/2014/main" id="{FE5BE3A3-5AB4-4DB9-9D1C-9319B388DF05}"/>
                </a:ext>
              </a:extLst>
            </p:cNvPr>
            <p:cNvSpPr/>
            <p:nvPr/>
          </p:nvSpPr>
          <p:spPr bwMode="auto">
            <a:xfrm>
              <a:off x="10085" y="3756"/>
              <a:ext cx="191" cy="140"/>
            </a:xfrm>
            <a:custGeom>
              <a:avLst/>
              <a:gdLst>
                <a:gd name="T0" fmla="*/ 0 w 254"/>
                <a:gd name="T1" fmla="*/ 4 h 197"/>
                <a:gd name="T2" fmla="*/ 1 w 254"/>
                <a:gd name="T3" fmla="*/ 3 h 197"/>
                <a:gd name="T4" fmla="*/ 1 w 254"/>
                <a:gd name="T5" fmla="*/ 0 h 197"/>
                <a:gd name="T6" fmla="*/ 2 w 254"/>
                <a:gd name="T7" fmla="*/ 1 h 197"/>
                <a:gd name="T8" fmla="*/ 3 w 254"/>
                <a:gd name="T9" fmla="*/ 1 h 197"/>
                <a:gd name="T10" fmla="*/ 6 w 254"/>
                <a:gd name="T11" fmla="*/ 3 h 197"/>
                <a:gd name="T12" fmla="*/ 5 w 254"/>
                <a:gd name="T13" fmla="*/ 4 h 197"/>
                <a:gd name="T14" fmla="*/ 3 w 254"/>
                <a:gd name="T15" fmla="*/ 3 h 197"/>
                <a:gd name="T16" fmla="*/ 2 w 254"/>
                <a:gd name="T17" fmla="*/ 5 h 197"/>
                <a:gd name="T18" fmla="*/ 1 w 254"/>
                <a:gd name="T19" fmla="*/ 3 h 197"/>
                <a:gd name="T20" fmla="*/ 0 w 254"/>
                <a:gd name="T21" fmla="*/ 4 h 19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54"/>
                <a:gd name="T34" fmla="*/ 0 h 197"/>
                <a:gd name="T35" fmla="*/ 254 w 254"/>
                <a:gd name="T36" fmla="*/ 197 h 19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54" h="197">
                  <a:moveTo>
                    <a:pt x="0" y="161"/>
                  </a:moveTo>
                  <a:lnTo>
                    <a:pt x="36" y="123"/>
                  </a:lnTo>
                  <a:lnTo>
                    <a:pt x="59" y="0"/>
                  </a:lnTo>
                  <a:lnTo>
                    <a:pt x="80" y="45"/>
                  </a:lnTo>
                  <a:lnTo>
                    <a:pt x="140" y="55"/>
                  </a:lnTo>
                  <a:lnTo>
                    <a:pt x="254" y="145"/>
                  </a:lnTo>
                  <a:lnTo>
                    <a:pt x="239" y="176"/>
                  </a:lnTo>
                  <a:lnTo>
                    <a:pt x="136" y="134"/>
                  </a:lnTo>
                  <a:lnTo>
                    <a:pt x="73" y="197"/>
                  </a:lnTo>
                  <a:lnTo>
                    <a:pt x="57" y="145"/>
                  </a:lnTo>
                  <a:lnTo>
                    <a:pt x="0" y="1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Freeform 274">
              <a:extLst>
                <a:ext uri="{FF2B5EF4-FFF2-40B4-BE49-F238E27FC236}">
                  <a16:creationId xmlns:a16="http://schemas.microsoft.com/office/drawing/2014/main" id="{D5ABB441-FAD0-43BA-A022-6CF5D934010E}"/>
                </a:ext>
              </a:extLst>
            </p:cNvPr>
            <p:cNvSpPr/>
            <p:nvPr/>
          </p:nvSpPr>
          <p:spPr bwMode="auto">
            <a:xfrm>
              <a:off x="10889" y="4418"/>
              <a:ext cx="191" cy="208"/>
            </a:xfrm>
            <a:custGeom>
              <a:avLst/>
              <a:gdLst>
                <a:gd name="T0" fmla="*/ 0 w 255"/>
                <a:gd name="T1" fmla="*/ 6 h 286"/>
                <a:gd name="T2" fmla="*/ 2 w 255"/>
                <a:gd name="T3" fmla="*/ 0 h 286"/>
                <a:gd name="T4" fmla="*/ 3 w 255"/>
                <a:gd name="T5" fmla="*/ 0 h 286"/>
                <a:gd name="T6" fmla="*/ 2 w 255"/>
                <a:gd name="T7" fmla="*/ 3 h 286"/>
                <a:gd name="T8" fmla="*/ 3 w 255"/>
                <a:gd name="T9" fmla="*/ 2 h 286"/>
                <a:gd name="T10" fmla="*/ 3 w 255"/>
                <a:gd name="T11" fmla="*/ 3 h 286"/>
                <a:gd name="T12" fmla="*/ 5 w 255"/>
                <a:gd name="T13" fmla="*/ 3 h 286"/>
                <a:gd name="T14" fmla="*/ 5 w 255"/>
                <a:gd name="T15" fmla="*/ 4 h 286"/>
                <a:gd name="T16" fmla="*/ 5 w 255"/>
                <a:gd name="T17" fmla="*/ 4 h 286"/>
                <a:gd name="T18" fmla="*/ 5 w 255"/>
                <a:gd name="T19" fmla="*/ 6 h 286"/>
                <a:gd name="T20" fmla="*/ 6 w 255"/>
                <a:gd name="T21" fmla="*/ 5 h 286"/>
                <a:gd name="T22" fmla="*/ 6 w 255"/>
                <a:gd name="T23" fmla="*/ 6 h 286"/>
                <a:gd name="T24" fmla="*/ 5 w 255"/>
                <a:gd name="T25" fmla="*/ 7 h 286"/>
                <a:gd name="T26" fmla="*/ 5 w 255"/>
                <a:gd name="T27" fmla="*/ 6 h 286"/>
                <a:gd name="T28" fmla="*/ 5 w 255"/>
                <a:gd name="T29" fmla="*/ 7 h 286"/>
                <a:gd name="T30" fmla="*/ 5 w 255"/>
                <a:gd name="T31" fmla="*/ 5 h 286"/>
                <a:gd name="T32" fmla="*/ 3 w 255"/>
                <a:gd name="T33" fmla="*/ 7 h 286"/>
                <a:gd name="T34" fmla="*/ 4 w 255"/>
                <a:gd name="T35" fmla="*/ 6 h 286"/>
                <a:gd name="T36" fmla="*/ 3 w 255"/>
                <a:gd name="T37" fmla="*/ 6 h 286"/>
                <a:gd name="T38" fmla="*/ 3 w 255"/>
                <a:gd name="T39" fmla="*/ 5 h 286"/>
                <a:gd name="T40" fmla="*/ 0 w 255"/>
                <a:gd name="T41" fmla="*/ 6 h 28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255"/>
                <a:gd name="T64" fmla="*/ 0 h 286"/>
                <a:gd name="T65" fmla="*/ 255 w 255"/>
                <a:gd name="T66" fmla="*/ 286 h 286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255" h="286">
                  <a:moveTo>
                    <a:pt x="0" y="223"/>
                  </a:moveTo>
                  <a:lnTo>
                    <a:pt x="106" y="15"/>
                  </a:lnTo>
                  <a:lnTo>
                    <a:pt x="146" y="0"/>
                  </a:lnTo>
                  <a:lnTo>
                    <a:pt x="97" y="112"/>
                  </a:lnTo>
                  <a:lnTo>
                    <a:pt x="130" y="87"/>
                  </a:lnTo>
                  <a:lnTo>
                    <a:pt x="152" y="135"/>
                  </a:lnTo>
                  <a:lnTo>
                    <a:pt x="219" y="135"/>
                  </a:lnTo>
                  <a:lnTo>
                    <a:pt x="205" y="177"/>
                  </a:lnTo>
                  <a:lnTo>
                    <a:pt x="240" y="173"/>
                  </a:lnTo>
                  <a:lnTo>
                    <a:pt x="214" y="219"/>
                  </a:lnTo>
                  <a:lnTo>
                    <a:pt x="248" y="194"/>
                  </a:lnTo>
                  <a:lnTo>
                    <a:pt x="255" y="237"/>
                  </a:lnTo>
                  <a:lnTo>
                    <a:pt x="222" y="286"/>
                  </a:lnTo>
                  <a:lnTo>
                    <a:pt x="219" y="250"/>
                  </a:lnTo>
                  <a:lnTo>
                    <a:pt x="204" y="269"/>
                  </a:lnTo>
                  <a:lnTo>
                    <a:pt x="204" y="214"/>
                  </a:lnTo>
                  <a:lnTo>
                    <a:pt x="140" y="269"/>
                  </a:lnTo>
                  <a:lnTo>
                    <a:pt x="178" y="233"/>
                  </a:lnTo>
                  <a:lnTo>
                    <a:pt x="123" y="237"/>
                  </a:lnTo>
                  <a:lnTo>
                    <a:pt x="138" y="217"/>
                  </a:lnTo>
                  <a:lnTo>
                    <a:pt x="0" y="2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7" name="Freeform 275">
              <a:extLst>
                <a:ext uri="{FF2B5EF4-FFF2-40B4-BE49-F238E27FC236}">
                  <a16:creationId xmlns:a16="http://schemas.microsoft.com/office/drawing/2014/main" id="{7E336B96-FE99-4C44-AE24-2935C4909DB5}"/>
                </a:ext>
              </a:extLst>
            </p:cNvPr>
            <p:cNvSpPr/>
            <p:nvPr/>
          </p:nvSpPr>
          <p:spPr bwMode="auto">
            <a:xfrm>
              <a:off x="10422" y="6758"/>
              <a:ext cx="239" cy="1321"/>
            </a:xfrm>
            <a:custGeom>
              <a:avLst/>
              <a:gdLst>
                <a:gd name="T0" fmla="*/ 0 w 317"/>
                <a:gd name="T1" fmla="*/ 33 h 1850"/>
                <a:gd name="T2" fmla="*/ 1 w 317"/>
                <a:gd name="T3" fmla="*/ 32 h 1850"/>
                <a:gd name="T4" fmla="*/ 1 w 317"/>
                <a:gd name="T5" fmla="*/ 33 h 1850"/>
                <a:gd name="T6" fmla="*/ 3 w 317"/>
                <a:gd name="T7" fmla="*/ 31 h 1850"/>
                <a:gd name="T8" fmla="*/ 2 w 317"/>
                <a:gd name="T9" fmla="*/ 30 h 1850"/>
                <a:gd name="T10" fmla="*/ 3 w 317"/>
                <a:gd name="T11" fmla="*/ 27 h 1850"/>
                <a:gd name="T12" fmla="*/ 1 w 317"/>
                <a:gd name="T13" fmla="*/ 27 h 1850"/>
                <a:gd name="T14" fmla="*/ 2 w 317"/>
                <a:gd name="T15" fmla="*/ 22 h 1850"/>
                <a:gd name="T16" fmla="*/ 3 w 317"/>
                <a:gd name="T17" fmla="*/ 17 h 1850"/>
                <a:gd name="T18" fmla="*/ 3 w 317"/>
                <a:gd name="T19" fmla="*/ 13 h 1850"/>
                <a:gd name="T20" fmla="*/ 5 w 317"/>
                <a:gd name="T21" fmla="*/ 4 h 1850"/>
                <a:gd name="T22" fmla="*/ 4 w 317"/>
                <a:gd name="T23" fmla="*/ 1 h 1850"/>
                <a:gd name="T24" fmla="*/ 5 w 317"/>
                <a:gd name="T25" fmla="*/ 0 h 1850"/>
                <a:gd name="T26" fmla="*/ 6 w 317"/>
                <a:gd name="T27" fmla="*/ 2 h 1850"/>
                <a:gd name="T28" fmla="*/ 7 w 317"/>
                <a:gd name="T29" fmla="*/ 6 h 1850"/>
                <a:gd name="T30" fmla="*/ 7 w 317"/>
                <a:gd name="T31" fmla="*/ 6 h 1850"/>
                <a:gd name="T32" fmla="*/ 7 w 317"/>
                <a:gd name="T33" fmla="*/ 7 h 1850"/>
                <a:gd name="T34" fmla="*/ 6 w 317"/>
                <a:gd name="T35" fmla="*/ 7 h 1850"/>
                <a:gd name="T36" fmla="*/ 6 w 317"/>
                <a:gd name="T37" fmla="*/ 10 h 1850"/>
                <a:gd name="T38" fmla="*/ 5 w 317"/>
                <a:gd name="T39" fmla="*/ 11 h 1850"/>
                <a:gd name="T40" fmla="*/ 5 w 317"/>
                <a:gd name="T41" fmla="*/ 15 h 1850"/>
                <a:gd name="T42" fmla="*/ 5 w 317"/>
                <a:gd name="T43" fmla="*/ 18 h 1850"/>
                <a:gd name="T44" fmla="*/ 4 w 317"/>
                <a:gd name="T45" fmla="*/ 21 h 1850"/>
                <a:gd name="T46" fmla="*/ 3 w 317"/>
                <a:gd name="T47" fmla="*/ 28 h 1850"/>
                <a:gd name="T48" fmla="*/ 4 w 317"/>
                <a:gd name="T49" fmla="*/ 31 h 1850"/>
                <a:gd name="T50" fmla="*/ 3 w 317"/>
                <a:gd name="T51" fmla="*/ 31 h 1850"/>
                <a:gd name="T52" fmla="*/ 3 w 317"/>
                <a:gd name="T53" fmla="*/ 33 h 1850"/>
                <a:gd name="T54" fmla="*/ 2 w 317"/>
                <a:gd name="T55" fmla="*/ 38 h 1850"/>
                <a:gd name="T56" fmla="*/ 2 w 317"/>
                <a:gd name="T57" fmla="*/ 39 h 1850"/>
                <a:gd name="T58" fmla="*/ 3 w 317"/>
                <a:gd name="T59" fmla="*/ 38 h 1850"/>
                <a:gd name="T60" fmla="*/ 3 w 317"/>
                <a:gd name="T61" fmla="*/ 40 h 1850"/>
                <a:gd name="T62" fmla="*/ 6 w 317"/>
                <a:gd name="T63" fmla="*/ 41 h 1850"/>
                <a:gd name="T64" fmla="*/ 4 w 317"/>
                <a:gd name="T65" fmla="*/ 41 h 1850"/>
                <a:gd name="T66" fmla="*/ 4 w 317"/>
                <a:gd name="T67" fmla="*/ 43 h 1850"/>
                <a:gd name="T68" fmla="*/ 3 w 317"/>
                <a:gd name="T69" fmla="*/ 42 h 1850"/>
                <a:gd name="T70" fmla="*/ 4 w 317"/>
                <a:gd name="T71" fmla="*/ 42 h 1850"/>
                <a:gd name="T72" fmla="*/ 3 w 317"/>
                <a:gd name="T73" fmla="*/ 41 h 1850"/>
                <a:gd name="T74" fmla="*/ 2 w 317"/>
                <a:gd name="T75" fmla="*/ 40 h 1850"/>
                <a:gd name="T76" fmla="*/ 2 w 317"/>
                <a:gd name="T77" fmla="*/ 40 h 1850"/>
                <a:gd name="T78" fmla="*/ 1 w 317"/>
                <a:gd name="T79" fmla="*/ 39 h 1850"/>
                <a:gd name="T80" fmla="*/ 1 w 317"/>
                <a:gd name="T81" fmla="*/ 38 h 1850"/>
                <a:gd name="T82" fmla="*/ 1 w 317"/>
                <a:gd name="T83" fmla="*/ 38 h 1850"/>
                <a:gd name="T84" fmla="*/ 1 w 317"/>
                <a:gd name="T85" fmla="*/ 37 h 1850"/>
                <a:gd name="T86" fmla="*/ 1 w 317"/>
                <a:gd name="T87" fmla="*/ 35 h 1850"/>
                <a:gd name="T88" fmla="*/ 2 w 317"/>
                <a:gd name="T89" fmla="*/ 35 h 1850"/>
                <a:gd name="T90" fmla="*/ 1 w 317"/>
                <a:gd name="T91" fmla="*/ 34 h 1850"/>
                <a:gd name="T92" fmla="*/ 1 w 317"/>
                <a:gd name="T93" fmla="*/ 33 h 1850"/>
                <a:gd name="T94" fmla="*/ 0 w 317"/>
                <a:gd name="T95" fmla="*/ 33 h 1850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317"/>
                <a:gd name="T145" fmla="*/ 0 h 1850"/>
                <a:gd name="T146" fmla="*/ 317 w 317"/>
                <a:gd name="T147" fmla="*/ 1850 h 1850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317" h="1850">
                  <a:moveTo>
                    <a:pt x="0" y="1447"/>
                  </a:moveTo>
                  <a:lnTo>
                    <a:pt x="22" y="1397"/>
                  </a:lnTo>
                  <a:lnTo>
                    <a:pt x="68" y="1434"/>
                  </a:lnTo>
                  <a:lnTo>
                    <a:pt x="108" y="1339"/>
                  </a:lnTo>
                  <a:lnTo>
                    <a:pt x="91" y="1302"/>
                  </a:lnTo>
                  <a:lnTo>
                    <a:pt x="124" y="1171"/>
                  </a:lnTo>
                  <a:lnTo>
                    <a:pt x="67" y="1160"/>
                  </a:lnTo>
                  <a:lnTo>
                    <a:pt x="74" y="948"/>
                  </a:lnTo>
                  <a:lnTo>
                    <a:pt x="153" y="726"/>
                  </a:lnTo>
                  <a:lnTo>
                    <a:pt x="152" y="541"/>
                  </a:lnTo>
                  <a:lnTo>
                    <a:pt x="207" y="188"/>
                  </a:lnTo>
                  <a:lnTo>
                    <a:pt x="188" y="32"/>
                  </a:lnTo>
                  <a:lnTo>
                    <a:pt x="226" y="0"/>
                  </a:lnTo>
                  <a:lnTo>
                    <a:pt x="266" y="81"/>
                  </a:lnTo>
                  <a:lnTo>
                    <a:pt x="289" y="246"/>
                  </a:lnTo>
                  <a:lnTo>
                    <a:pt x="317" y="249"/>
                  </a:lnTo>
                  <a:lnTo>
                    <a:pt x="312" y="304"/>
                  </a:lnTo>
                  <a:lnTo>
                    <a:pt x="270" y="327"/>
                  </a:lnTo>
                  <a:lnTo>
                    <a:pt x="271" y="435"/>
                  </a:lnTo>
                  <a:lnTo>
                    <a:pt x="226" y="496"/>
                  </a:lnTo>
                  <a:lnTo>
                    <a:pt x="192" y="648"/>
                  </a:lnTo>
                  <a:lnTo>
                    <a:pt x="218" y="791"/>
                  </a:lnTo>
                  <a:lnTo>
                    <a:pt x="168" y="913"/>
                  </a:lnTo>
                  <a:lnTo>
                    <a:pt x="135" y="1218"/>
                  </a:lnTo>
                  <a:lnTo>
                    <a:pt x="162" y="1329"/>
                  </a:lnTo>
                  <a:lnTo>
                    <a:pt x="137" y="1339"/>
                  </a:lnTo>
                  <a:lnTo>
                    <a:pt x="148" y="1438"/>
                  </a:lnTo>
                  <a:lnTo>
                    <a:pt x="83" y="1643"/>
                  </a:lnTo>
                  <a:lnTo>
                    <a:pt x="90" y="1677"/>
                  </a:lnTo>
                  <a:lnTo>
                    <a:pt x="121" y="1664"/>
                  </a:lnTo>
                  <a:lnTo>
                    <a:pt x="135" y="1743"/>
                  </a:lnTo>
                  <a:lnTo>
                    <a:pt x="271" y="1761"/>
                  </a:lnTo>
                  <a:lnTo>
                    <a:pt x="180" y="1792"/>
                  </a:lnTo>
                  <a:lnTo>
                    <a:pt x="168" y="1850"/>
                  </a:lnTo>
                  <a:lnTo>
                    <a:pt x="129" y="1834"/>
                  </a:lnTo>
                  <a:lnTo>
                    <a:pt x="171" y="1797"/>
                  </a:lnTo>
                  <a:lnTo>
                    <a:pt x="107" y="1780"/>
                  </a:lnTo>
                  <a:lnTo>
                    <a:pt x="98" y="1715"/>
                  </a:lnTo>
                  <a:lnTo>
                    <a:pt x="80" y="1746"/>
                  </a:lnTo>
                  <a:lnTo>
                    <a:pt x="56" y="1685"/>
                  </a:lnTo>
                  <a:lnTo>
                    <a:pt x="68" y="1668"/>
                  </a:lnTo>
                  <a:lnTo>
                    <a:pt x="36" y="1638"/>
                  </a:lnTo>
                  <a:lnTo>
                    <a:pt x="67" y="1607"/>
                  </a:lnTo>
                  <a:lnTo>
                    <a:pt x="38" y="1516"/>
                  </a:lnTo>
                  <a:lnTo>
                    <a:pt x="89" y="1526"/>
                  </a:lnTo>
                  <a:lnTo>
                    <a:pt x="38" y="1478"/>
                  </a:lnTo>
                  <a:lnTo>
                    <a:pt x="51" y="1446"/>
                  </a:lnTo>
                  <a:lnTo>
                    <a:pt x="0" y="14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8" name="Freeform 276">
              <a:extLst>
                <a:ext uri="{FF2B5EF4-FFF2-40B4-BE49-F238E27FC236}">
                  <a16:creationId xmlns:a16="http://schemas.microsoft.com/office/drawing/2014/main" id="{19D46DC5-6962-4EED-AA80-E1464C93460C}"/>
                </a:ext>
              </a:extLst>
            </p:cNvPr>
            <p:cNvSpPr/>
            <p:nvPr/>
          </p:nvSpPr>
          <p:spPr bwMode="auto">
            <a:xfrm>
              <a:off x="10433" y="7868"/>
              <a:ext cx="19" cy="50"/>
            </a:xfrm>
            <a:custGeom>
              <a:avLst/>
              <a:gdLst>
                <a:gd name="T0" fmla="*/ 0 w 23"/>
                <a:gd name="T1" fmla="*/ 1 h 69"/>
                <a:gd name="T2" fmla="*/ 0 w 23"/>
                <a:gd name="T3" fmla="*/ 0 h 69"/>
                <a:gd name="T4" fmla="*/ 1 w 23"/>
                <a:gd name="T5" fmla="*/ 2 h 69"/>
                <a:gd name="T6" fmla="*/ 0 w 23"/>
                <a:gd name="T7" fmla="*/ 1 h 6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69"/>
                <a:gd name="T14" fmla="*/ 23 w 23"/>
                <a:gd name="T15" fmla="*/ 69 h 6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69">
                  <a:moveTo>
                    <a:pt x="0" y="31"/>
                  </a:moveTo>
                  <a:lnTo>
                    <a:pt x="7" y="0"/>
                  </a:lnTo>
                  <a:lnTo>
                    <a:pt x="23" y="69"/>
                  </a:lnTo>
                  <a:lnTo>
                    <a:pt x="0" y="3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9" name="Freeform 277">
              <a:extLst>
                <a:ext uri="{FF2B5EF4-FFF2-40B4-BE49-F238E27FC236}">
                  <a16:creationId xmlns:a16="http://schemas.microsoft.com/office/drawing/2014/main" id="{93ECB02A-147A-4A34-97E2-3765BD6C7603}"/>
                </a:ext>
              </a:extLst>
            </p:cNvPr>
            <p:cNvSpPr/>
            <p:nvPr/>
          </p:nvSpPr>
          <p:spPr bwMode="auto">
            <a:xfrm>
              <a:off x="10454" y="7600"/>
              <a:ext cx="16" cy="60"/>
            </a:xfrm>
            <a:custGeom>
              <a:avLst/>
              <a:gdLst>
                <a:gd name="T0" fmla="*/ 0 w 23"/>
                <a:gd name="T1" fmla="*/ 2 h 85"/>
                <a:gd name="T2" fmla="*/ 1 w 23"/>
                <a:gd name="T3" fmla="*/ 0 h 85"/>
                <a:gd name="T4" fmla="*/ 1 w 23"/>
                <a:gd name="T5" fmla="*/ 2 h 85"/>
                <a:gd name="T6" fmla="*/ 0 w 23"/>
                <a:gd name="T7" fmla="*/ 2 h 8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3"/>
                <a:gd name="T13" fmla="*/ 0 h 85"/>
                <a:gd name="T14" fmla="*/ 23 w 23"/>
                <a:gd name="T15" fmla="*/ 85 h 8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3" h="85">
                  <a:moveTo>
                    <a:pt x="0" y="75"/>
                  </a:moveTo>
                  <a:lnTo>
                    <a:pt x="23" y="0"/>
                  </a:lnTo>
                  <a:lnTo>
                    <a:pt x="23" y="85"/>
                  </a:lnTo>
                  <a:lnTo>
                    <a:pt x="0" y="7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0" name="Freeform 278">
              <a:extLst>
                <a:ext uri="{FF2B5EF4-FFF2-40B4-BE49-F238E27FC236}">
                  <a16:creationId xmlns:a16="http://schemas.microsoft.com/office/drawing/2014/main" id="{50ED630D-935F-4C2C-9E6C-33A02636960A}"/>
                </a:ext>
              </a:extLst>
            </p:cNvPr>
            <p:cNvSpPr/>
            <p:nvPr/>
          </p:nvSpPr>
          <p:spPr bwMode="auto">
            <a:xfrm>
              <a:off x="10472" y="8064"/>
              <a:ext cx="40" cy="28"/>
            </a:xfrm>
            <a:custGeom>
              <a:avLst/>
              <a:gdLst>
                <a:gd name="T0" fmla="*/ 0 w 51"/>
                <a:gd name="T1" fmla="*/ 0 h 39"/>
                <a:gd name="T2" fmla="*/ 1 w 51"/>
                <a:gd name="T3" fmla="*/ 0 h 39"/>
                <a:gd name="T4" fmla="*/ 1 w 51"/>
                <a:gd name="T5" fmla="*/ 1 h 39"/>
                <a:gd name="T6" fmla="*/ 0 w 51"/>
                <a:gd name="T7" fmla="*/ 0 h 3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1"/>
                <a:gd name="T13" fmla="*/ 0 h 39"/>
                <a:gd name="T14" fmla="*/ 51 w 51"/>
                <a:gd name="T15" fmla="*/ 39 h 3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1" h="39">
                  <a:moveTo>
                    <a:pt x="0" y="0"/>
                  </a:moveTo>
                  <a:lnTo>
                    <a:pt x="49" y="9"/>
                  </a:lnTo>
                  <a:lnTo>
                    <a:pt x="51" y="3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1" name="Freeform 279">
              <a:extLst>
                <a:ext uri="{FF2B5EF4-FFF2-40B4-BE49-F238E27FC236}">
                  <a16:creationId xmlns:a16="http://schemas.microsoft.com/office/drawing/2014/main" id="{6BA54B2F-7E19-4CD3-8577-25038D672B75}"/>
                </a:ext>
              </a:extLst>
            </p:cNvPr>
            <p:cNvSpPr/>
            <p:nvPr/>
          </p:nvSpPr>
          <p:spPr bwMode="auto">
            <a:xfrm>
              <a:off x="10480" y="8004"/>
              <a:ext cx="56" cy="63"/>
            </a:xfrm>
            <a:custGeom>
              <a:avLst/>
              <a:gdLst>
                <a:gd name="T0" fmla="*/ 0 w 75"/>
                <a:gd name="T1" fmla="*/ 0 h 88"/>
                <a:gd name="T2" fmla="*/ 1 w 75"/>
                <a:gd name="T3" fmla="*/ 0 h 88"/>
                <a:gd name="T4" fmla="*/ 0 w 75"/>
                <a:gd name="T5" fmla="*/ 1 h 88"/>
                <a:gd name="T6" fmla="*/ 2 w 75"/>
                <a:gd name="T7" fmla="*/ 1 h 88"/>
                <a:gd name="T8" fmla="*/ 1 w 75"/>
                <a:gd name="T9" fmla="*/ 2 h 88"/>
                <a:gd name="T10" fmla="*/ 0 w 75"/>
                <a:gd name="T11" fmla="*/ 0 h 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5"/>
                <a:gd name="T19" fmla="*/ 0 h 88"/>
                <a:gd name="T20" fmla="*/ 75 w 75"/>
                <a:gd name="T21" fmla="*/ 88 h 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5" h="88">
                  <a:moveTo>
                    <a:pt x="0" y="15"/>
                  </a:moveTo>
                  <a:lnTo>
                    <a:pt x="21" y="0"/>
                  </a:lnTo>
                  <a:lnTo>
                    <a:pt x="19" y="42"/>
                  </a:lnTo>
                  <a:lnTo>
                    <a:pt x="75" y="57"/>
                  </a:lnTo>
                  <a:lnTo>
                    <a:pt x="39" y="88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2" name="Freeform 280">
              <a:extLst>
                <a:ext uri="{FF2B5EF4-FFF2-40B4-BE49-F238E27FC236}">
                  <a16:creationId xmlns:a16="http://schemas.microsoft.com/office/drawing/2014/main" id="{D7A0FFFC-A326-4801-AC1A-7F425937AFF6}"/>
                </a:ext>
              </a:extLst>
            </p:cNvPr>
            <p:cNvSpPr/>
            <p:nvPr/>
          </p:nvSpPr>
          <p:spPr bwMode="auto">
            <a:xfrm>
              <a:off x="10523" y="8084"/>
              <a:ext cx="29" cy="18"/>
            </a:xfrm>
            <a:custGeom>
              <a:avLst/>
              <a:gdLst>
                <a:gd name="T0" fmla="*/ 0 w 40"/>
                <a:gd name="T1" fmla="*/ 1 h 23"/>
                <a:gd name="T2" fmla="*/ 0 w 40"/>
                <a:gd name="T3" fmla="*/ 0 h 23"/>
                <a:gd name="T4" fmla="*/ 1 w 40"/>
                <a:gd name="T5" fmla="*/ 1 h 23"/>
                <a:gd name="T6" fmla="*/ 0 w 40"/>
                <a:gd name="T7" fmla="*/ 1 h 2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23"/>
                <a:gd name="T14" fmla="*/ 40 w 40"/>
                <a:gd name="T15" fmla="*/ 23 h 2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23">
                  <a:moveTo>
                    <a:pt x="0" y="17"/>
                  </a:moveTo>
                  <a:lnTo>
                    <a:pt x="11" y="0"/>
                  </a:lnTo>
                  <a:lnTo>
                    <a:pt x="40" y="23"/>
                  </a:lnTo>
                  <a:lnTo>
                    <a:pt x="0" y="1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3" name="Freeform 281">
              <a:extLst>
                <a:ext uri="{FF2B5EF4-FFF2-40B4-BE49-F238E27FC236}">
                  <a16:creationId xmlns:a16="http://schemas.microsoft.com/office/drawing/2014/main" id="{CDD7647E-B30D-44AE-83C0-B60268269776}"/>
                </a:ext>
              </a:extLst>
            </p:cNvPr>
            <p:cNvSpPr/>
            <p:nvPr/>
          </p:nvSpPr>
          <p:spPr bwMode="auto">
            <a:xfrm>
              <a:off x="10544" y="8034"/>
              <a:ext cx="80" cy="93"/>
            </a:xfrm>
            <a:custGeom>
              <a:avLst/>
              <a:gdLst>
                <a:gd name="T0" fmla="*/ 0 w 104"/>
                <a:gd name="T1" fmla="*/ 2 h 134"/>
                <a:gd name="T2" fmla="*/ 0 w 104"/>
                <a:gd name="T3" fmla="*/ 2 h 134"/>
                <a:gd name="T4" fmla="*/ 2 w 104"/>
                <a:gd name="T5" fmla="*/ 2 h 134"/>
                <a:gd name="T6" fmla="*/ 1 w 104"/>
                <a:gd name="T7" fmla="*/ 1 h 134"/>
                <a:gd name="T8" fmla="*/ 2 w 104"/>
                <a:gd name="T9" fmla="*/ 1 h 134"/>
                <a:gd name="T10" fmla="*/ 1 w 104"/>
                <a:gd name="T11" fmla="*/ 1 h 134"/>
                <a:gd name="T12" fmla="*/ 1 w 104"/>
                <a:gd name="T13" fmla="*/ 0 h 134"/>
                <a:gd name="T14" fmla="*/ 2 w 104"/>
                <a:gd name="T15" fmla="*/ 0 h 134"/>
                <a:gd name="T16" fmla="*/ 3 w 104"/>
                <a:gd name="T17" fmla="*/ 3 h 134"/>
                <a:gd name="T18" fmla="*/ 0 w 104"/>
                <a:gd name="T19" fmla="*/ 2 h 13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04"/>
                <a:gd name="T31" fmla="*/ 0 h 134"/>
                <a:gd name="T32" fmla="*/ 104 w 104"/>
                <a:gd name="T33" fmla="*/ 134 h 13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04" h="134">
                  <a:moveTo>
                    <a:pt x="0" y="108"/>
                  </a:moveTo>
                  <a:lnTo>
                    <a:pt x="15" y="88"/>
                  </a:lnTo>
                  <a:lnTo>
                    <a:pt x="73" y="100"/>
                  </a:lnTo>
                  <a:lnTo>
                    <a:pt x="47" y="65"/>
                  </a:lnTo>
                  <a:lnTo>
                    <a:pt x="74" y="44"/>
                  </a:lnTo>
                  <a:lnTo>
                    <a:pt x="32" y="40"/>
                  </a:lnTo>
                  <a:lnTo>
                    <a:pt x="32" y="7"/>
                  </a:lnTo>
                  <a:lnTo>
                    <a:pt x="102" y="0"/>
                  </a:lnTo>
                  <a:lnTo>
                    <a:pt x="104" y="134"/>
                  </a:lnTo>
                  <a:lnTo>
                    <a:pt x="0" y="1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4" name="Freeform 282">
              <a:extLst>
                <a:ext uri="{FF2B5EF4-FFF2-40B4-BE49-F238E27FC236}">
                  <a16:creationId xmlns:a16="http://schemas.microsoft.com/office/drawing/2014/main" id="{E6619603-A24D-447C-AA5B-EF00A141DCD1}"/>
                </a:ext>
              </a:extLst>
            </p:cNvPr>
            <p:cNvSpPr/>
            <p:nvPr/>
          </p:nvSpPr>
          <p:spPr bwMode="auto">
            <a:xfrm>
              <a:off x="10584" y="8141"/>
              <a:ext cx="58" cy="20"/>
            </a:xfrm>
            <a:custGeom>
              <a:avLst/>
              <a:gdLst>
                <a:gd name="T0" fmla="*/ 0 w 78"/>
                <a:gd name="T1" fmla="*/ 0 h 28"/>
                <a:gd name="T2" fmla="*/ 2 w 78"/>
                <a:gd name="T3" fmla="*/ 0 h 28"/>
                <a:gd name="T4" fmla="*/ 2 w 78"/>
                <a:gd name="T5" fmla="*/ 1 h 28"/>
                <a:gd name="T6" fmla="*/ 0 w 78"/>
                <a:gd name="T7" fmla="*/ 0 h 2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8"/>
                <a:gd name="T13" fmla="*/ 0 h 28"/>
                <a:gd name="T14" fmla="*/ 78 w 78"/>
                <a:gd name="T15" fmla="*/ 28 h 2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8" h="28">
                  <a:moveTo>
                    <a:pt x="0" y="0"/>
                  </a:moveTo>
                  <a:lnTo>
                    <a:pt x="71" y="7"/>
                  </a:lnTo>
                  <a:lnTo>
                    <a:pt x="78" y="2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5" name="Freeform 283">
              <a:extLst>
                <a:ext uri="{FF2B5EF4-FFF2-40B4-BE49-F238E27FC236}">
                  <a16:creationId xmlns:a16="http://schemas.microsoft.com/office/drawing/2014/main" id="{E2C1EBCF-EF5F-4FEB-8799-7F7C7D44B3E8}"/>
                </a:ext>
              </a:extLst>
            </p:cNvPr>
            <p:cNvSpPr/>
            <p:nvPr/>
          </p:nvSpPr>
          <p:spPr bwMode="auto">
            <a:xfrm>
              <a:off x="10640" y="8129"/>
              <a:ext cx="29" cy="13"/>
            </a:xfrm>
            <a:custGeom>
              <a:avLst/>
              <a:gdLst>
                <a:gd name="T0" fmla="*/ 0 w 37"/>
                <a:gd name="T1" fmla="*/ 0 h 18"/>
                <a:gd name="T2" fmla="*/ 0 w 37"/>
                <a:gd name="T3" fmla="*/ 0 h 18"/>
                <a:gd name="T4" fmla="*/ 1 w 37"/>
                <a:gd name="T5" fmla="*/ 0 h 18"/>
                <a:gd name="T6" fmla="*/ 0 w 37"/>
                <a:gd name="T7" fmla="*/ 0 h 1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7"/>
                <a:gd name="T13" fmla="*/ 0 h 18"/>
                <a:gd name="T14" fmla="*/ 37 w 37"/>
                <a:gd name="T15" fmla="*/ 18 h 1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7" h="18">
                  <a:moveTo>
                    <a:pt x="0" y="18"/>
                  </a:moveTo>
                  <a:lnTo>
                    <a:pt x="8" y="0"/>
                  </a:lnTo>
                  <a:lnTo>
                    <a:pt x="37" y="18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6" name="Freeform 284">
              <a:extLst>
                <a:ext uri="{FF2B5EF4-FFF2-40B4-BE49-F238E27FC236}">
                  <a16:creationId xmlns:a16="http://schemas.microsoft.com/office/drawing/2014/main" id="{8029AB79-F385-4C89-9E62-BF20CAB63761}"/>
                </a:ext>
              </a:extLst>
            </p:cNvPr>
            <p:cNvSpPr/>
            <p:nvPr/>
          </p:nvSpPr>
          <p:spPr bwMode="auto">
            <a:xfrm>
              <a:off x="10326" y="5813"/>
              <a:ext cx="345" cy="521"/>
            </a:xfrm>
            <a:custGeom>
              <a:avLst/>
              <a:gdLst>
                <a:gd name="T0" fmla="*/ 0 w 459"/>
                <a:gd name="T1" fmla="*/ 11 h 730"/>
                <a:gd name="T2" fmla="*/ 1 w 459"/>
                <a:gd name="T3" fmla="*/ 13 h 730"/>
                <a:gd name="T4" fmla="*/ 3 w 459"/>
                <a:gd name="T5" fmla="*/ 13 h 730"/>
                <a:gd name="T6" fmla="*/ 5 w 459"/>
                <a:gd name="T7" fmla="*/ 15 h 730"/>
                <a:gd name="T8" fmla="*/ 7 w 459"/>
                <a:gd name="T9" fmla="*/ 15 h 730"/>
                <a:gd name="T10" fmla="*/ 7 w 459"/>
                <a:gd name="T11" fmla="*/ 17 h 730"/>
                <a:gd name="T12" fmla="*/ 8 w 459"/>
                <a:gd name="T13" fmla="*/ 17 h 730"/>
                <a:gd name="T14" fmla="*/ 8 w 459"/>
                <a:gd name="T15" fmla="*/ 14 h 730"/>
                <a:gd name="T16" fmla="*/ 8 w 459"/>
                <a:gd name="T17" fmla="*/ 12 h 730"/>
                <a:gd name="T18" fmla="*/ 8 w 459"/>
                <a:gd name="T19" fmla="*/ 12 h 730"/>
                <a:gd name="T20" fmla="*/ 8 w 459"/>
                <a:gd name="T21" fmla="*/ 11 h 730"/>
                <a:gd name="T22" fmla="*/ 10 w 459"/>
                <a:gd name="T23" fmla="*/ 11 h 730"/>
                <a:gd name="T24" fmla="*/ 10 w 459"/>
                <a:gd name="T25" fmla="*/ 11 h 730"/>
                <a:gd name="T26" fmla="*/ 10 w 459"/>
                <a:gd name="T27" fmla="*/ 10 h 730"/>
                <a:gd name="T28" fmla="*/ 10 w 459"/>
                <a:gd name="T29" fmla="*/ 6 h 730"/>
                <a:gd name="T30" fmla="*/ 8 w 459"/>
                <a:gd name="T31" fmla="*/ 7 h 730"/>
                <a:gd name="T32" fmla="*/ 8 w 459"/>
                <a:gd name="T33" fmla="*/ 6 h 730"/>
                <a:gd name="T34" fmla="*/ 6 w 459"/>
                <a:gd name="T35" fmla="*/ 5 h 730"/>
                <a:gd name="T36" fmla="*/ 5 w 459"/>
                <a:gd name="T37" fmla="*/ 3 h 730"/>
                <a:gd name="T38" fmla="*/ 7 w 459"/>
                <a:gd name="T39" fmla="*/ 1 h 730"/>
                <a:gd name="T40" fmla="*/ 6 w 459"/>
                <a:gd name="T41" fmla="*/ 0 h 730"/>
                <a:gd name="T42" fmla="*/ 3 w 459"/>
                <a:gd name="T43" fmla="*/ 1 h 730"/>
                <a:gd name="T44" fmla="*/ 2 w 459"/>
                <a:gd name="T45" fmla="*/ 5 h 730"/>
                <a:gd name="T46" fmla="*/ 1 w 459"/>
                <a:gd name="T47" fmla="*/ 4 h 730"/>
                <a:gd name="T48" fmla="*/ 1 w 459"/>
                <a:gd name="T49" fmla="*/ 5 h 730"/>
                <a:gd name="T50" fmla="*/ 1 w 459"/>
                <a:gd name="T51" fmla="*/ 9 h 730"/>
                <a:gd name="T52" fmla="*/ 2 w 459"/>
                <a:gd name="T53" fmla="*/ 9 h 730"/>
                <a:gd name="T54" fmla="*/ 0 w 459"/>
                <a:gd name="T55" fmla="*/ 11 h 730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59"/>
                <a:gd name="T85" fmla="*/ 0 h 730"/>
                <a:gd name="T86" fmla="*/ 459 w 459"/>
                <a:gd name="T87" fmla="*/ 730 h 730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59" h="730">
                  <a:moveTo>
                    <a:pt x="0" y="488"/>
                  </a:moveTo>
                  <a:lnTo>
                    <a:pt x="56" y="540"/>
                  </a:lnTo>
                  <a:lnTo>
                    <a:pt x="138" y="552"/>
                  </a:lnTo>
                  <a:lnTo>
                    <a:pt x="220" y="653"/>
                  </a:lnTo>
                  <a:lnTo>
                    <a:pt x="330" y="663"/>
                  </a:lnTo>
                  <a:lnTo>
                    <a:pt x="314" y="713"/>
                  </a:lnTo>
                  <a:lnTo>
                    <a:pt x="342" y="730"/>
                  </a:lnTo>
                  <a:lnTo>
                    <a:pt x="359" y="604"/>
                  </a:lnTo>
                  <a:lnTo>
                    <a:pt x="338" y="525"/>
                  </a:lnTo>
                  <a:lnTo>
                    <a:pt x="375" y="522"/>
                  </a:lnTo>
                  <a:lnTo>
                    <a:pt x="349" y="477"/>
                  </a:lnTo>
                  <a:lnTo>
                    <a:pt x="437" y="461"/>
                  </a:lnTo>
                  <a:lnTo>
                    <a:pt x="459" y="491"/>
                  </a:lnTo>
                  <a:lnTo>
                    <a:pt x="424" y="427"/>
                  </a:lnTo>
                  <a:lnTo>
                    <a:pt x="436" y="274"/>
                  </a:lnTo>
                  <a:lnTo>
                    <a:pt x="362" y="280"/>
                  </a:lnTo>
                  <a:lnTo>
                    <a:pt x="338" y="242"/>
                  </a:lnTo>
                  <a:lnTo>
                    <a:pt x="264" y="231"/>
                  </a:lnTo>
                  <a:lnTo>
                    <a:pt x="216" y="143"/>
                  </a:lnTo>
                  <a:lnTo>
                    <a:pt x="289" y="27"/>
                  </a:lnTo>
                  <a:lnTo>
                    <a:pt x="279" y="0"/>
                  </a:lnTo>
                  <a:lnTo>
                    <a:pt x="148" y="63"/>
                  </a:lnTo>
                  <a:lnTo>
                    <a:pt x="78" y="195"/>
                  </a:lnTo>
                  <a:lnTo>
                    <a:pt x="54" y="165"/>
                  </a:lnTo>
                  <a:lnTo>
                    <a:pt x="39" y="228"/>
                  </a:lnTo>
                  <a:lnTo>
                    <a:pt x="54" y="373"/>
                  </a:lnTo>
                  <a:lnTo>
                    <a:pt x="71" y="373"/>
                  </a:lnTo>
                  <a:lnTo>
                    <a:pt x="0" y="4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7" name="Freeform 285">
              <a:extLst>
                <a:ext uri="{FF2B5EF4-FFF2-40B4-BE49-F238E27FC236}">
                  <a16:creationId xmlns:a16="http://schemas.microsoft.com/office/drawing/2014/main" id="{409B0262-5113-47C7-8EDF-EDF18AAAF301}"/>
                </a:ext>
              </a:extLst>
            </p:cNvPr>
            <p:cNvSpPr/>
            <p:nvPr/>
          </p:nvSpPr>
          <p:spPr bwMode="auto">
            <a:xfrm>
              <a:off x="10128" y="5856"/>
              <a:ext cx="90" cy="85"/>
            </a:xfrm>
            <a:custGeom>
              <a:avLst/>
              <a:gdLst>
                <a:gd name="T0" fmla="*/ 0 w 118"/>
                <a:gd name="T1" fmla="*/ 0 h 118"/>
                <a:gd name="T2" fmla="*/ 0 w 118"/>
                <a:gd name="T3" fmla="*/ 1 h 118"/>
                <a:gd name="T4" fmla="*/ 1 w 118"/>
                <a:gd name="T5" fmla="*/ 1 h 118"/>
                <a:gd name="T6" fmla="*/ 2 w 118"/>
                <a:gd name="T7" fmla="*/ 3 h 118"/>
                <a:gd name="T8" fmla="*/ 3 w 118"/>
                <a:gd name="T9" fmla="*/ 1 h 118"/>
                <a:gd name="T10" fmla="*/ 2 w 118"/>
                <a:gd name="T11" fmla="*/ 0 h 118"/>
                <a:gd name="T12" fmla="*/ 0 w 118"/>
                <a:gd name="T13" fmla="*/ 0 h 11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18"/>
                <a:gd name="T22" fmla="*/ 0 h 118"/>
                <a:gd name="T23" fmla="*/ 118 w 118"/>
                <a:gd name="T24" fmla="*/ 118 h 11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18" h="118">
                  <a:moveTo>
                    <a:pt x="0" y="0"/>
                  </a:moveTo>
                  <a:lnTo>
                    <a:pt x="1" y="46"/>
                  </a:lnTo>
                  <a:lnTo>
                    <a:pt x="26" y="39"/>
                  </a:lnTo>
                  <a:lnTo>
                    <a:pt x="100" y="118"/>
                  </a:lnTo>
                  <a:lnTo>
                    <a:pt x="118" y="58"/>
                  </a:lnTo>
                  <a:lnTo>
                    <a:pt x="79" y="4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8" name="Freeform 286">
              <a:extLst>
                <a:ext uri="{FF2B5EF4-FFF2-40B4-BE49-F238E27FC236}">
                  <a16:creationId xmlns:a16="http://schemas.microsoft.com/office/drawing/2014/main" id="{E891927F-511A-4B78-927E-7F049CF46C44}"/>
                </a:ext>
              </a:extLst>
            </p:cNvPr>
            <p:cNvSpPr/>
            <p:nvPr/>
          </p:nvSpPr>
          <p:spPr bwMode="auto">
            <a:xfrm>
              <a:off x="10149" y="5465"/>
              <a:ext cx="310" cy="105"/>
            </a:xfrm>
            <a:custGeom>
              <a:avLst/>
              <a:gdLst>
                <a:gd name="T0" fmla="*/ 0 w 412"/>
                <a:gd name="T1" fmla="*/ 1 h 149"/>
                <a:gd name="T2" fmla="*/ 1 w 412"/>
                <a:gd name="T3" fmla="*/ 0 h 149"/>
                <a:gd name="T4" fmla="*/ 4 w 412"/>
                <a:gd name="T5" fmla="*/ 0 h 149"/>
                <a:gd name="T6" fmla="*/ 9 w 412"/>
                <a:gd name="T7" fmla="*/ 3 h 149"/>
                <a:gd name="T8" fmla="*/ 6 w 412"/>
                <a:gd name="T9" fmla="*/ 3 h 149"/>
                <a:gd name="T10" fmla="*/ 7 w 412"/>
                <a:gd name="T11" fmla="*/ 3 h 149"/>
                <a:gd name="T12" fmla="*/ 5 w 412"/>
                <a:gd name="T13" fmla="*/ 2 h 149"/>
                <a:gd name="T14" fmla="*/ 3 w 412"/>
                <a:gd name="T15" fmla="*/ 1 h 149"/>
                <a:gd name="T16" fmla="*/ 3 w 412"/>
                <a:gd name="T17" fmla="*/ 1 h 149"/>
                <a:gd name="T18" fmla="*/ 0 w 412"/>
                <a:gd name="T19" fmla="*/ 1 h 14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412"/>
                <a:gd name="T31" fmla="*/ 0 h 149"/>
                <a:gd name="T32" fmla="*/ 412 w 412"/>
                <a:gd name="T33" fmla="*/ 149 h 14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412" h="149">
                  <a:moveTo>
                    <a:pt x="0" y="58"/>
                  </a:moveTo>
                  <a:lnTo>
                    <a:pt x="56" y="7"/>
                  </a:lnTo>
                  <a:lnTo>
                    <a:pt x="161" y="0"/>
                  </a:lnTo>
                  <a:lnTo>
                    <a:pt x="412" y="127"/>
                  </a:lnTo>
                  <a:lnTo>
                    <a:pt x="279" y="149"/>
                  </a:lnTo>
                  <a:lnTo>
                    <a:pt x="301" y="120"/>
                  </a:lnTo>
                  <a:lnTo>
                    <a:pt x="236" y="72"/>
                  </a:lnTo>
                  <a:lnTo>
                    <a:pt x="115" y="43"/>
                  </a:lnTo>
                  <a:lnTo>
                    <a:pt x="119" y="24"/>
                  </a:lnTo>
                  <a:lnTo>
                    <a:pt x="0" y="5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69" name="Freeform 287">
              <a:extLst>
                <a:ext uri="{FF2B5EF4-FFF2-40B4-BE49-F238E27FC236}">
                  <a16:creationId xmlns:a16="http://schemas.microsoft.com/office/drawing/2014/main" id="{B810482C-3C8B-4597-8502-75B16CB528B4}"/>
                </a:ext>
              </a:extLst>
            </p:cNvPr>
            <p:cNvSpPr/>
            <p:nvPr/>
          </p:nvSpPr>
          <p:spPr bwMode="auto">
            <a:xfrm>
              <a:off x="10531" y="5570"/>
              <a:ext cx="93" cy="58"/>
            </a:xfrm>
            <a:custGeom>
              <a:avLst/>
              <a:gdLst>
                <a:gd name="T0" fmla="*/ 0 w 127"/>
                <a:gd name="T1" fmla="*/ 0 h 82"/>
                <a:gd name="T2" fmla="*/ 0 w 127"/>
                <a:gd name="T3" fmla="*/ 2 h 82"/>
                <a:gd name="T4" fmla="*/ 3 w 127"/>
                <a:gd name="T5" fmla="*/ 1 h 82"/>
                <a:gd name="T6" fmla="*/ 2 w 127"/>
                <a:gd name="T7" fmla="*/ 0 h 82"/>
                <a:gd name="T8" fmla="*/ 0 w 127"/>
                <a:gd name="T9" fmla="*/ 0 h 8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27"/>
                <a:gd name="T16" fmla="*/ 0 h 82"/>
                <a:gd name="T17" fmla="*/ 127 w 127"/>
                <a:gd name="T18" fmla="*/ 82 h 8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27" h="82">
                  <a:moveTo>
                    <a:pt x="0" y="0"/>
                  </a:moveTo>
                  <a:lnTo>
                    <a:pt x="0" y="82"/>
                  </a:lnTo>
                  <a:lnTo>
                    <a:pt x="127" y="58"/>
                  </a:lnTo>
                  <a:lnTo>
                    <a:pt x="72" y="9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0" name="Freeform 288">
              <a:extLst>
                <a:ext uri="{FF2B5EF4-FFF2-40B4-BE49-F238E27FC236}">
                  <a16:creationId xmlns:a16="http://schemas.microsoft.com/office/drawing/2014/main" id="{C088A685-7193-463B-85A4-D0F37AB74246}"/>
                </a:ext>
              </a:extLst>
            </p:cNvPr>
            <p:cNvSpPr/>
            <p:nvPr/>
          </p:nvSpPr>
          <p:spPr bwMode="auto">
            <a:xfrm>
              <a:off x="10268" y="6159"/>
              <a:ext cx="162" cy="198"/>
            </a:xfrm>
            <a:custGeom>
              <a:avLst/>
              <a:gdLst>
                <a:gd name="T0" fmla="*/ 0 w 212"/>
                <a:gd name="T1" fmla="*/ 3 h 275"/>
                <a:gd name="T2" fmla="*/ 0 w 212"/>
                <a:gd name="T3" fmla="*/ 4 h 275"/>
                <a:gd name="T4" fmla="*/ 1 w 212"/>
                <a:gd name="T5" fmla="*/ 4 h 275"/>
                <a:gd name="T6" fmla="*/ 0 w 212"/>
                <a:gd name="T7" fmla="*/ 5 h 275"/>
                <a:gd name="T8" fmla="*/ 0 w 212"/>
                <a:gd name="T9" fmla="*/ 6 h 275"/>
                <a:gd name="T10" fmla="*/ 1 w 212"/>
                <a:gd name="T11" fmla="*/ 7 h 275"/>
                <a:gd name="T12" fmla="*/ 3 w 212"/>
                <a:gd name="T13" fmla="*/ 5 h 275"/>
                <a:gd name="T14" fmla="*/ 5 w 212"/>
                <a:gd name="T15" fmla="*/ 3 h 275"/>
                <a:gd name="T16" fmla="*/ 5 w 212"/>
                <a:gd name="T17" fmla="*/ 1 h 275"/>
                <a:gd name="T18" fmla="*/ 3 w 212"/>
                <a:gd name="T19" fmla="*/ 1 h 275"/>
                <a:gd name="T20" fmla="*/ 2 w 212"/>
                <a:gd name="T21" fmla="*/ 0 h 275"/>
                <a:gd name="T22" fmla="*/ 1 w 212"/>
                <a:gd name="T23" fmla="*/ 1 h 275"/>
                <a:gd name="T24" fmla="*/ 0 w 212"/>
                <a:gd name="T25" fmla="*/ 3 h 275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2"/>
                <a:gd name="T40" fmla="*/ 0 h 275"/>
                <a:gd name="T41" fmla="*/ 212 w 212"/>
                <a:gd name="T42" fmla="*/ 275 h 275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2" h="275">
                  <a:moveTo>
                    <a:pt x="0" y="106"/>
                  </a:moveTo>
                  <a:lnTo>
                    <a:pt x="1" y="160"/>
                  </a:lnTo>
                  <a:lnTo>
                    <a:pt x="42" y="175"/>
                  </a:lnTo>
                  <a:lnTo>
                    <a:pt x="18" y="215"/>
                  </a:lnTo>
                  <a:lnTo>
                    <a:pt x="12" y="263"/>
                  </a:lnTo>
                  <a:lnTo>
                    <a:pt x="62" y="275"/>
                  </a:lnTo>
                  <a:lnTo>
                    <a:pt x="107" y="196"/>
                  </a:lnTo>
                  <a:lnTo>
                    <a:pt x="194" y="139"/>
                  </a:lnTo>
                  <a:lnTo>
                    <a:pt x="212" y="64"/>
                  </a:lnTo>
                  <a:lnTo>
                    <a:pt x="130" y="52"/>
                  </a:lnTo>
                  <a:lnTo>
                    <a:pt x="74" y="0"/>
                  </a:lnTo>
                  <a:lnTo>
                    <a:pt x="28" y="26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1" name="Freeform 289">
              <a:extLst>
                <a:ext uri="{FF2B5EF4-FFF2-40B4-BE49-F238E27FC236}">
                  <a16:creationId xmlns:a16="http://schemas.microsoft.com/office/drawing/2014/main" id="{7DB4FEE7-EE29-4B73-A534-72BB6238B0EA}"/>
                </a:ext>
              </a:extLst>
            </p:cNvPr>
            <p:cNvSpPr/>
            <p:nvPr/>
          </p:nvSpPr>
          <p:spPr bwMode="auto">
            <a:xfrm>
              <a:off x="10000" y="5746"/>
              <a:ext cx="69" cy="33"/>
            </a:xfrm>
            <a:custGeom>
              <a:avLst/>
              <a:gdLst>
                <a:gd name="T0" fmla="*/ 0 w 89"/>
                <a:gd name="T1" fmla="*/ 1 h 44"/>
                <a:gd name="T2" fmla="*/ 1 w 89"/>
                <a:gd name="T3" fmla="*/ 0 h 44"/>
                <a:gd name="T4" fmla="*/ 2 w 89"/>
                <a:gd name="T5" fmla="*/ 1 h 44"/>
                <a:gd name="T6" fmla="*/ 0 w 89"/>
                <a:gd name="T7" fmla="*/ 1 h 4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44"/>
                <a:gd name="T14" fmla="*/ 89 w 89"/>
                <a:gd name="T15" fmla="*/ 44 h 4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44">
                  <a:moveTo>
                    <a:pt x="0" y="32"/>
                  </a:moveTo>
                  <a:lnTo>
                    <a:pt x="27" y="0"/>
                  </a:lnTo>
                  <a:lnTo>
                    <a:pt x="89" y="44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2" name="Freeform 290">
              <a:extLst>
                <a:ext uri="{FF2B5EF4-FFF2-40B4-BE49-F238E27FC236}">
                  <a16:creationId xmlns:a16="http://schemas.microsoft.com/office/drawing/2014/main" id="{C89BACA9-11F6-4DA8-9E0F-0EACD040D1A8}"/>
                </a:ext>
              </a:extLst>
            </p:cNvPr>
            <p:cNvSpPr/>
            <p:nvPr/>
          </p:nvSpPr>
          <p:spPr bwMode="auto">
            <a:xfrm>
              <a:off x="10844" y="7976"/>
              <a:ext cx="45" cy="30"/>
            </a:xfrm>
            <a:custGeom>
              <a:avLst/>
              <a:gdLst>
                <a:gd name="T0" fmla="*/ 0 w 59"/>
                <a:gd name="T1" fmla="*/ 1 h 41"/>
                <a:gd name="T2" fmla="*/ 1 w 59"/>
                <a:gd name="T3" fmla="*/ 1 h 41"/>
                <a:gd name="T4" fmla="*/ 0 w 59"/>
                <a:gd name="T5" fmla="*/ 0 h 41"/>
                <a:gd name="T6" fmla="*/ 1 w 59"/>
                <a:gd name="T7" fmla="*/ 0 h 41"/>
                <a:gd name="T8" fmla="*/ 0 w 59"/>
                <a:gd name="T9" fmla="*/ 1 h 41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59"/>
                <a:gd name="T16" fmla="*/ 0 h 41"/>
                <a:gd name="T17" fmla="*/ 59 w 59"/>
                <a:gd name="T18" fmla="*/ 41 h 41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59" h="41">
                  <a:moveTo>
                    <a:pt x="0" y="41"/>
                  </a:moveTo>
                  <a:lnTo>
                    <a:pt x="32" y="19"/>
                  </a:lnTo>
                  <a:lnTo>
                    <a:pt x="19" y="0"/>
                  </a:lnTo>
                  <a:lnTo>
                    <a:pt x="59" y="6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3" name="Freeform 291">
              <a:extLst>
                <a:ext uri="{FF2B5EF4-FFF2-40B4-BE49-F238E27FC236}">
                  <a16:creationId xmlns:a16="http://schemas.microsoft.com/office/drawing/2014/main" id="{0DAA0744-A2F7-44D4-9D25-0CCD7AEA52EB}"/>
                </a:ext>
              </a:extLst>
            </p:cNvPr>
            <p:cNvSpPr/>
            <p:nvPr/>
          </p:nvSpPr>
          <p:spPr bwMode="auto">
            <a:xfrm>
              <a:off x="10878" y="7976"/>
              <a:ext cx="50" cy="30"/>
            </a:xfrm>
            <a:custGeom>
              <a:avLst/>
              <a:gdLst>
                <a:gd name="T0" fmla="*/ 0 w 68"/>
                <a:gd name="T1" fmla="*/ 1 h 47"/>
                <a:gd name="T2" fmla="*/ 1 w 68"/>
                <a:gd name="T3" fmla="*/ 0 h 47"/>
                <a:gd name="T4" fmla="*/ 1 w 68"/>
                <a:gd name="T5" fmla="*/ 0 h 47"/>
                <a:gd name="T6" fmla="*/ 0 w 68"/>
                <a:gd name="T7" fmla="*/ 1 h 4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8"/>
                <a:gd name="T13" fmla="*/ 0 h 47"/>
                <a:gd name="T14" fmla="*/ 68 w 68"/>
                <a:gd name="T15" fmla="*/ 47 h 4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8" h="47">
                  <a:moveTo>
                    <a:pt x="0" y="47"/>
                  </a:moveTo>
                  <a:lnTo>
                    <a:pt x="34" y="0"/>
                  </a:lnTo>
                  <a:lnTo>
                    <a:pt x="68" y="16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4" name="Freeform 292">
              <a:extLst>
                <a:ext uri="{FF2B5EF4-FFF2-40B4-BE49-F238E27FC236}">
                  <a16:creationId xmlns:a16="http://schemas.microsoft.com/office/drawing/2014/main" id="{007D4756-4127-42F3-B6B6-D3D43FB2F33C}"/>
                </a:ext>
              </a:extLst>
            </p:cNvPr>
            <p:cNvSpPr/>
            <p:nvPr/>
          </p:nvSpPr>
          <p:spPr bwMode="auto">
            <a:xfrm>
              <a:off x="11032" y="6029"/>
              <a:ext cx="82" cy="110"/>
            </a:xfrm>
            <a:custGeom>
              <a:avLst/>
              <a:gdLst>
                <a:gd name="T0" fmla="*/ 0 w 107"/>
                <a:gd name="T1" fmla="*/ 3 h 154"/>
                <a:gd name="T2" fmla="*/ 0 w 107"/>
                <a:gd name="T3" fmla="*/ 0 h 154"/>
                <a:gd name="T4" fmla="*/ 3 w 107"/>
                <a:gd name="T5" fmla="*/ 1 h 154"/>
                <a:gd name="T6" fmla="*/ 1 w 107"/>
                <a:gd name="T7" fmla="*/ 4 h 154"/>
                <a:gd name="T8" fmla="*/ 0 w 107"/>
                <a:gd name="T9" fmla="*/ 3 h 15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07"/>
                <a:gd name="T16" fmla="*/ 0 h 154"/>
                <a:gd name="T17" fmla="*/ 107 w 107"/>
                <a:gd name="T18" fmla="*/ 154 h 15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07" h="154">
                  <a:moveTo>
                    <a:pt x="0" y="149"/>
                  </a:moveTo>
                  <a:lnTo>
                    <a:pt x="13" y="0"/>
                  </a:lnTo>
                  <a:lnTo>
                    <a:pt x="107" y="67"/>
                  </a:lnTo>
                  <a:lnTo>
                    <a:pt x="52" y="154"/>
                  </a:lnTo>
                  <a:lnTo>
                    <a:pt x="0" y="14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5" name="Freeform 293">
              <a:extLst>
                <a:ext uri="{FF2B5EF4-FFF2-40B4-BE49-F238E27FC236}">
                  <a16:creationId xmlns:a16="http://schemas.microsoft.com/office/drawing/2014/main" id="{123A5C83-3D24-4FB1-B0CB-669BC4FD9356}"/>
                </a:ext>
              </a:extLst>
            </p:cNvPr>
            <p:cNvSpPr/>
            <p:nvPr/>
          </p:nvSpPr>
          <p:spPr bwMode="auto">
            <a:xfrm>
              <a:off x="10496" y="2639"/>
              <a:ext cx="1754" cy="1403"/>
            </a:xfrm>
            <a:custGeom>
              <a:avLst/>
              <a:gdLst>
                <a:gd name="T0" fmla="*/ 6 w 2319"/>
                <a:gd name="T1" fmla="*/ 11 h 1964"/>
                <a:gd name="T2" fmla="*/ 7 w 2319"/>
                <a:gd name="T3" fmla="*/ 9 h 1964"/>
                <a:gd name="T4" fmla="*/ 5 w 2319"/>
                <a:gd name="T5" fmla="*/ 8 h 1964"/>
                <a:gd name="T6" fmla="*/ 10 w 2319"/>
                <a:gd name="T7" fmla="*/ 4 h 1964"/>
                <a:gd name="T8" fmla="*/ 15 w 2319"/>
                <a:gd name="T9" fmla="*/ 3 h 1964"/>
                <a:gd name="T10" fmla="*/ 20 w 2319"/>
                <a:gd name="T11" fmla="*/ 5 h 1964"/>
                <a:gd name="T12" fmla="*/ 19 w 2319"/>
                <a:gd name="T13" fmla="*/ 3 h 1964"/>
                <a:gd name="T14" fmla="*/ 25 w 2319"/>
                <a:gd name="T15" fmla="*/ 4 h 1964"/>
                <a:gd name="T16" fmla="*/ 29 w 2319"/>
                <a:gd name="T17" fmla="*/ 3 h 1964"/>
                <a:gd name="T18" fmla="*/ 24 w 2319"/>
                <a:gd name="T19" fmla="*/ 1 h 1964"/>
                <a:gd name="T20" fmla="*/ 29 w 2319"/>
                <a:gd name="T21" fmla="*/ 2 h 1964"/>
                <a:gd name="T22" fmla="*/ 29 w 2319"/>
                <a:gd name="T23" fmla="*/ 0 h 1964"/>
                <a:gd name="T24" fmla="*/ 40 w 2319"/>
                <a:gd name="T25" fmla="*/ 1 h 1964"/>
                <a:gd name="T26" fmla="*/ 41 w 2319"/>
                <a:gd name="T27" fmla="*/ 1 h 1964"/>
                <a:gd name="T28" fmla="*/ 45 w 2319"/>
                <a:gd name="T29" fmla="*/ 3 h 1964"/>
                <a:gd name="T30" fmla="*/ 34 w 2319"/>
                <a:gd name="T31" fmla="*/ 4 h 1964"/>
                <a:gd name="T32" fmla="*/ 40 w 2319"/>
                <a:gd name="T33" fmla="*/ 5 h 1964"/>
                <a:gd name="T34" fmla="*/ 46 w 2319"/>
                <a:gd name="T35" fmla="*/ 5 h 1964"/>
                <a:gd name="T36" fmla="*/ 51 w 2319"/>
                <a:gd name="T37" fmla="*/ 4 h 1964"/>
                <a:gd name="T38" fmla="*/ 46 w 2319"/>
                <a:gd name="T39" fmla="*/ 7 h 1964"/>
                <a:gd name="T40" fmla="*/ 49 w 2319"/>
                <a:gd name="T41" fmla="*/ 9 h 1964"/>
                <a:gd name="T42" fmla="*/ 46 w 2319"/>
                <a:gd name="T43" fmla="*/ 11 h 1964"/>
                <a:gd name="T44" fmla="*/ 46 w 2319"/>
                <a:gd name="T45" fmla="*/ 14 h 1964"/>
                <a:gd name="T46" fmla="*/ 45 w 2319"/>
                <a:gd name="T47" fmla="*/ 15 h 1964"/>
                <a:gd name="T48" fmla="*/ 47 w 2319"/>
                <a:gd name="T49" fmla="*/ 17 h 1964"/>
                <a:gd name="T50" fmla="*/ 45 w 2319"/>
                <a:gd name="T51" fmla="*/ 19 h 1964"/>
                <a:gd name="T52" fmla="*/ 46 w 2319"/>
                <a:gd name="T53" fmla="*/ 20 h 1964"/>
                <a:gd name="T54" fmla="*/ 46 w 2319"/>
                <a:gd name="T55" fmla="*/ 22 h 1964"/>
                <a:gd name="T56" fmla="*/ 41 w 2319"/>
                <a:gd name="T57" fmla="*/ 23 h 1964"/>
                <a:gd name="T58" fmla="*/ 42 w 2319"/>
                <a:gd name="T59" fmla="*/ 25 h 1964"/>
                <a:gd name="T60" fmla="*/ 45 w 2319"/>
                <a:gd name="T61" fmla="*/ 26 h 1964"/>
                <a:gd name="T62" fmla="*/ 44 w 2319"/>
                <a:gd name="T63" fmla="*/ 28 h 1964"/>
                <a:gd name="T64" fmla="*/ 40 w 2319"/>
                <a:gd name="T65" fmla="*/ 26 h 1964"/>
                <a:gd name="T66" fmla="*/ 41 w 2319"/>
                <a:gd name="T67" fmla="*/ 29 h 1964"/>
                <a:gd name="T68" fmla="*/ 41 w 2319"/>
                <a:gd name="T69" fmla="*/ 32 h 1964"/>
                <a:gd name="T70" fmla="*/ 36 w 2319"/>
                <a:gd name="T71" fmla="*/ 33 h 1964"/>
                <a:gd name="T72" fmla="*/ 32 w 2319"/>
                <a:gd name="T73" fmla="*/ 36 h 1964"/>
                <a:gd name="T74" fmla="*/ 31 w 2319"/>
                <a:gd name="T75" fmla="*/ 36 h 1964"/>
                <a:gd name="T76" fmla="*/ 28 w 2319"/>
                <a:gd name="T77" fmla="*/ 38 h 1964"/>
                <a:gd name="T78" fmla="*/ 28 w 2319"/>
                <a:gd name="T79" fmla="*/ 40 h 1964"/>
                <a:gd name="T80" fmla="*/ 28 w 2319"/>
                <a:gd name="T81" fmla="*/ 41 h 1964"/>
                <a:gd name="T82" fmla="*/ 26 w 2319"/>
                <a:gd name="T83" fmla="*/ 45 h 1964"/>
                <a:gd name="T84" fmla="*/ 22 w 2319"/>
                <a:gd name="T85" fmla="*/ 44 h 1964"/>
                <a:gd name="T86" fmla="*/ 21 w 2319"/>
                <a:gd name="T87" fmla="*/ 43 h 1964"/>
                <a:gd name="T88" fmla="*/ 19 w 2319"/>
                <a:gd name="T89" fmla="*/ 39 h 1964"/>
                <a:gd name="T90" fmla="*/ 19 w 2319"/>
                <a:gd name="T91" fmla="*/ 37 h 1964"/>
                <a:gd name="T92" fmla="*/ 18 w 2319"/>
                <a:gd name="T93" fmla="*/ 33 h 1964"/>
                <a:gd name="T94" fmla="*/ 18 w 2319"/>
                <a:gd name="T95" fmla="*/ 32 h 1964"/>
                <a:gd name="T96" fmla="*/ 18 w 2319"/>
                <a:gd name="T97" fmla="*/ 29 h 1964"/>
                <a:gd name="T98" fmla="*/ 20 w 2319"/>
                <a:gd name="T99" fmla="*/ 28 h 1964"/>
                <a:gd name="T100" fmla="*/ 19 w 2319"/>
                <a:gd name="T101" fmla="*/ 27 h 1964"/>
                <a:gd name="T102" fmla="*/ 17 w 2319"/>
                <a:gd name="T103" fmla="*/ 27 h 1964"/>
                <a:gd name="T104" fmla="*/ 15 w 2319"/>
                <a:gd name="T105" fmla="*/ 25 h 1964"/>
                <a:gd name="T106" fmla="*/ 14 w 2319"/>
                <a:gd name="T107" fmla="*/ 21 h 1964"/>
                <a:gd name="T108" fmla="*/ 11 w 2319"/>
                <a:gd name="T109" fmla="*/ 17 h 1964"/>
                <a:gd name="T110" fmla="*/ 6 w 2319"/>
                <a:gd name="T111" fmla="*/ 18 h 1964"/>
                <a:gd name="T112" fmla="*/ 1 w 2319"/>
                <a:gd name="T113" fmla="*/ 15 h 1964"/>
                <a:gd name="T114" fmla="*/ 6 w 2319"/>
                <a:gd name="T115" fmla="*/ 14 h 1964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2319"/>
                <a:gd name="T175" fmla="*/ 0 h 1964"/>
                <a:gd name="T176" fmla="*/ 2319 w 2319"/>
                <a:gd name="T177" fmla="*/ 1964 h 1964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2319" h="1964">
                  <a:moveTo>
                    <a:pt x="0" y="551"/>
                  </a:moveTo>
                  <a:lnTo>
                    <a:pt x="13" y="521"/>
                  </a:lnTo>
                  <a:lnTo>
                    <a:pt x="162" y="463"/>
                  </a:lnTo>
                  <a:lnTo>
                    <a:pt x="261" y="463"/>
                  </a:lnTo>
                  <a:lnTo>
                    <a:pt x="315" y="418"/>
                  </a:lnTo>
                  <a:lnTo>
                    <a:pt x="296" y="405"/>
                  </a:lnTo>
                  <a:lnTo>
                    <a:pt x="329" y="390"/>
                  </a:lnTo>
                  <a:lnTo>
                    <a:pt x="302" y="380"/>
                  </a:lnTo>
                  <a:lnTo>
                    <a:pt x="354" y="363"/>
                  </a:lnTo>
                  <a:lnTo>
                    <a:pt x="335" y="346"/>
                  </a:lnTo>
                  <a:lnTo>
                    <a:pt x="267" y="376"/>
                  </a:lnTo>
                  <a:lnTo>
                    <a:pt x="200" y="338"/>
                  </a:lnTo>
                  <a:lnTo>
                    <a:pt x="284" y="317"/>
                  </a:lnTo>
                  <a:lnTo>
                    <a:pt x="332" y="254"/>
                  </a:lnTo>
                  <a:lnTo>
                    <a:pt x="437" y="250"/>
                  </a:lnTo>
                  <a:lnTo>
                    <a:pt x="432" y="185"/>
                  </a:lnTo>
                  <a:lnTo>
                    <a:pt x="507" y="184"/>
                  </a:lnTo>
                  <a:lnTo>
                    <a:pt x="586" y="230"/>
                  </a:lnTo>
                  <a:lnTo>
                    <a:pt x="493" y="168"/>
                  </a:lnTo>
                  <a:lnTo>
                    <a:pt x="669" y="126"/>
                  </a:lnTo>
                  <a:lnTo>
                    <a:pt x="713" y="156"/>
                  </a:lnTo>
                  <a:lnTo>
                    <a:pt x="719" y="214"/>
                  </a:lnTo>
                  <a:lnTo>
                    <a:pt x="740" y="165"/>
                  </a:lnTo>
                  <a:lnTo>
                    <a:pt x="854" y="199"/>
                  </a:lnTo>
                  <a:lnTo>
                    <a:pt x="814" y="172"/>
                  </a:lnTo>
                  <a:lnTo>
                    <a:pt x="868" y="176"/>
                  </a:lnTo>
                  <a:lnTo>
                    <a:pt x="821" y="142"/>
                  </a:lnTo>
                  <a:lnTo>
                    <a:pt x="808" y="115"/>
                  </a:lnTo>
                  <a:lnTo>
                    <a:pt x="832" y="108"/>
                  </a:lnTo>
                  <a:lnTo>
                    <a:pt x="1056" y="192"/>
                  </a:lnTo>
                  <a:lnTo>
                    <a:pt x="1039" y="165"/>
                  </a:lnTo>
                  <a:lnTo>
                    <a:pt x="1086" y="161"/>
                  </a:lnTo>
                  <a:lnTo>
                    <a:pt x="1056" y="137"/>
                  </a:lnTo>
                  <a:lnTo>
                    <a:pt x="1132" y="142"/>
                  </a:lnTo>
                  <a:lnTo>
                    <a:pt x="1012" y="81"/>
                  </a:lnTo>
                  <a:lnTo>
                    <a:pt x="1228" y="115"/>
                  </a:lnTo>
                  <a:lnTo>
                    <a:pt x="1181" y="80"/>
                  </a:lnTo>
                  <a:lnTo>
                    <a:pt x="1054" y="73"/>
                  </a:lnTo>
                  <a:lnTo>
                    <a:pt x="1096" y="71"/>
                  </a:lnTo>
                  <a:lnTo>
                    <a:pt x="1017" y="42"/>
                  </a:lnTo>
                  <a:lnTo>
                    <a:pt x="1110" y="48"/>
                  </a:lnTo>
                  <a:lnTo>
                    <a:pt x="1073" y="35"/>
                  </a:lnTo>
                  <a:lnTo>
                    <a:pt x="1112" y="26"/>
                  </a:lnTo>
                  <a:lnTo>
                    <a:pt x="1272" y="81"/>
                  </a:lnTo>
                  <a:lnTo>
                    <a:pt x="1253" y="61"/>
                  </a:lnTo>
                  <a:lnTo>
                    <a:pt x="1326" y="42"/>
                  </a:lnTo>
                  <a:lnTo>
                    <a:pt x="1264" y="35"/>
                  </a:lnTo>
                  <a:lnTo>
                    <a:pt x="1262" y="8"/>
                  </a:lnTo>
                  <a:lnTo>
                    <a:pt x="1303" y="0"/>
                  </a:lnTo>
                  <a:lnTo>
                    <a:pt x="1732" y="10"/>
                  </a:lnTo>
                  <a:lnTo>
                    <a:pt x="1762" y="25"/>
                  </a:lnTo>
                  <a:lnTo>
                    <a:pt x="1746" y="35"/>
                  </a:lnTo>
                  <a:lnTo>
                    <a:pt x="1462" y="38"/>
                  </a:lnTo>
                  <a:lnTo>
                    <a:pt x="1495" y="54"/>
                  </a:lnTo>
                  <a:lnTo>
                    <a:pt x="1384" y="71"/>
                  </a:lnTo>
                  <a:lnTo>
                    <a:pt x="1789" y="42"/>
                  </a:lnTo>
                  <a:lnTo>
                    <a:pt x="1802" y="68"/>
                  </a:lnTo>
                  <a:lnTo>
                    <a:pt x="1746" y="83"/>
                  </a:lnTo>
                  <a:lnTo>
                    <a:pt x="1842" y="72"/>
                  </a:lnTo>
                  <a:lnTo>
                    <a:pt x="1951" y="104"/>
                  </a:lnTo>
                  <a:lnTo>
                    <a:pt x="1789" y="156"/>
                  </a:lnTo>
                  <a:lnTo>
                    <a:pt x="1529" y="152"/>
                  </a:lnTo>
                  <a:lnTo>
                    <a:pt x="1591" y="161"/>
                  </a:lnTo>
                  <a:lnTo>
                    <a:pt x="1482" y="184"/>
                  </a:lnTo>
                  <a:lnTo>
                    <a:pt x="1482" y="207"/>
                  </a:lnTo>
                  <a:lnTo>
                    <a:pt x="1767" y="168"/>
                  </a:lnTo>
                  <a:lnTo>
                    <a:pt x="1790" y="185"/>
                  </a:lnTo>
                  <a:lnTo>
                    <a:pt x="1732" y="223"/>
                  </a:lnTo>
                  <a:lnTo>
                    <a:pt x="1912" y="161"/>
                  </a:lnTo>
                  <a:lnTo>
                    <a:pt x="1923" y="221"/>
                  </a:lnTo>
                  <a:lnTo>
                    <a:pt x="1833" y="328"/>
                  </a:lnTo>
                  <a:lnTo>
                    <a:pt x="2009" y="204"/>
                  </a:lnTo>
                  <a:lnTo>
                    <a:pt x="2006" y="223"/>
                  </a:lnTo>
                  <a:lnTo>
                    <a:pt x="2090" y="222"/>
                  </a:lnTo>
                  <a:lnTo>
                    <a:pt x="2116" y="184"/>
                  </a:lnTo>
                  <a:lnTo>
                    <a:pt x="2206" y="176"/>
                  </a:lnTo>
                  <a:lnTo>
                    <a:pt x="2319" y="211"/>
                  </a:lnTo>
                  <a:lnTo>
                    <a:pt x="2207" y="265"/>
                  </a:lnTo>
                  <a:lnTo>
                    <a:pt x="2214" y="286"/>
                  </a:lnTo>
                  <a:lnTo>
                    <a:pt x="1963" y="317"/>
                  </a:lnTo>
                  <a:lnTo>
                    <a:pt x="2166" y="319"/>
                  </a:lnTo>
                  <a:lnTo>
                    <a:pt x="2002" y="364"/>
                  </a:lnTo>
                  <a:lnTo>
                    <a:pt x="2013" y="394"/>
                  </a:lnTo>
                  <a:lnTo>
                    <a:pt x="2122" y="364"/>
                  </a:lnTo>
                  <a:lnTo>
                    <a:pt x="2043" y="405"/>
                  </a:lnTo>
                  <a:lnTo>
                    <a:pt x="2033" y="459"/>
                  </a:lnTo>
                  <a:lnTo>
                    <a:pt x="2056" y="445"/>
                  </a:lnTo>
                  <a:lnTo>
                    <a:pt x="1981" y="493"/>
                  </a:lnTo>
                  <a:lnTo>
                    <a:pt x="1954" y="593"/>
                  </a:lnTo>
                  <a:lnTo>
                    <a:pt x="1996" y="571"/>
                  </a:lnTo>
                  <a:lnTo>
                    <a:pt x="2050" y="593"/>
                  </a:lnTo>
                  <a:lnTo>
                    <a:pt x="1998" y="593"/>
                  </a:lnTo>
                  <a:lnTo>
                    <a:pt x="1998" y="622"/>
                  </a:lnTo>
                  <a:lnTo>
                    <a:pt x="2088" y="635"/>
                  </a:lnTo>
                  <a:lnTo>
                    <a:pt x="2090" y="672"/>
                  </a:lnTo>
                  <a:lnTo>
                    <a:pt x="1959" y="664"/>
                  </a:lnTo>
                  <a:lnTo>
                    <a:pt x="1996" y="682"/>
                  </a:lnTo>
                  <a:lnTo>
                    <a:pt x="1919" y="693"/>
                  </a:lnTo>
                  <a:lnTo>
                    <a:pt x="1959" y="732"/>
                  </a:lnTo>
                  <a:lnTo>
                    <a:pt x="2027" y="735"/>
                  </a:lnTo>
                  <a:lnTo>
                    <a:pt x="1986" y="758"/>
                  </a:lnTo>
                  <a:lnTo>
                    <a:pt x="2039" y="779"/>
                  </a:lnTo>
                  <a:lnTo>
                    <a:pt x="2037" y="829"/>
                  </a:lnTo>
                  <a:lnTo>
                    <a:pt x="1941" y="800"/>
                  </a:lnTo>
                  <a:lnTo>
                    <a:pt x="1997" y="827"/>
                  </a:lnTo>
                  <a:lnTo>
                    <a:pt x="1961" y="844"/>
                  </a:lnTo>
                  <a:lnTo>
                    <a:pt x="1996" y="842"/>
                  </a:lnTo>
                  <a:lnTo>
                    <a:pt x="1986" y="874"/>
                  </a:lnTo>
                  <a:lnTo>
                    <a:pt x="2054" y="890"/>
                  </a:lnTo>
                  <a:lnTo>
                    <a:pt x="1947" y="881"/>
                  </a:lnTo>
                  <a:lnTo>
                    <a:pt x="1923" y="900"/>
                  </a:lnTo>
                  <a:lnTo>
                    <a:pt x="2009" y="942"/>
                  </a:lnTo>
                  <a:lnTo>
                    <a:pt x="1997" y="974"/>
                  </a:lnTo>
                  <a:lnTo>
                    <a:pt x="1926" y="994"/>
                  </a:lnTo>
                  <a:lnTo>
                    <a:pt x="1861" y="947"/>
                  </a:lnTo>
                  <a:lnTo>
                    <a:pt x="1758" y="986"/>
                  </a:lnTo>
                  <a:lnTo>
                    <a:pt x="1830" y="1013"/>
                  </a:lnTo>
                  <a:lnTo>
                    <a:pt x="1762" y="1038"/>
                  </a:lnTo>
                  <a:lnTo>
                    <a:pt x="1837" y="1040"/>
                  </a:lnTo>
                  <a:lnTo>
                    <a:pt x="1813" y="1090"/>
                  </a:lnTo>
                  <a:lnTo>
                    <a:pt x="1842" y="1061"/>
                  </a:lnTo>
                  <a:lnTo>
                    <a:pt x="1923" y="1101"/>
                  </a:lnTo>
                  <a:lnTo>
                    <a:pt x="1897" y="1135"/>
                  </a:lnTo>
                  <a:lnTo>
                    <a:pt x="1947" y="1122"/>
                  </a:lnTo>
                  <a:lnTo>
                    <a:pt x="1923" y="1155"/>
                  </a:lnTo>
                  <a:lnTo>
                    <a:pt x="1957" y="1139"/>
                  </a:lnTo>
                  <a:lnTo>
                    <a:pt x="1961" y="1223"/>
                  </a:lnTo>
                  <a:lnTo>
                    <a:pt x="1923" y="1192"/>
                  </a:lnTo>
                  <a:lnTo>
                    <a:pt x="1923" y="1223"/>
                  </a:lnTo>
                  <a:lnTo>
                    <a:pt x="1889" y="1220"/>
                  </a:lnTo>
                  <a:lnTo>
                    <a:pt x="1842" y="1151"/>
                  </a:lnTo>
                  <a:lnTo>
                    <a:pt x="1732" y="1113"/>
                  </a:lnTo>
                  <a:lnTo>
                    <a:pt x="1808" y="1158"/>
                  </a:lnTo>
                  <a:lnTo>
                    <a:pt x="1706" y="1182"/>
                  </a:lnTo>
                  <a:lnTo>
                    <a:pt x="1678" y="1223"/>
                  </a:lnTo>
                  <a:lnTo>
                    <a:pt x="1774" y="1232"/>
                  </a:lnTo>
                  <a:lnTo>
                    <a:pt x="1692" y="1255"/>
                  </a:lnTo>
                  <a:lnTo>
                    <a:pt x="1814" y="1227"/>
                  </a:lnTo>
                  <a:lnTo>
                    <a:pt x="1932" y="1264"/>
                  </a:lnTo>
                  <a:lnTo>
                    <a:pt x="1779" y="1360"/>
                  </a:lnTo>
                  <a:lnTo>
                    <a:pt x="1631" y="1402"/>
                  </a:lnTo>
                  <a:lnTo>
                    <a:pt x="1579" y="1406"/>
                  </a:lnTo>
                  <a:lnTo>
                    <a:pt x="1543" y="1361"/>
                  </a:lnTo>
                  <a:lnTo>
                    <a:pt x="1559" y="1406"/>
                  </a:lnTo>
                  <a:lnTo>
                    <a:pt x="1516" y="1431"/>
                  </a:lnTo>
                  <a:lnTo>
                    <a:pt x="1462" y="1535"/>
                  </a:lnTo>
                  <a:lnTo>
                    <a:pt x="1417" y="1531"/>
                  </a:lnTo>
                  <a:lnTo>
                    <a:pt x="1407" y="1564"/>
                  </a:lnTo>
                  <a:lnTo>
                    <a:pt x="1365" y="1571"/>
                  </a:lnTo>
                  <a:lnTo>
                    <a:pt x="1339" y="1557"/>
                  </a:lnTo>
                  <a:lnTo>
                    <a:pt x="1372" y="1537"/>
                  </a:lnTo>
                  <a:lnTo>
                    <a:pt x="1338" y="1531"/>
                  </a:lnTo>
                  <a:lnTo>
                    <a:pt x="1324" y="1587"/>
                  </a:lnTo>
                  <a:lnTo>
                    <a:pt x="1251" y="1591"/>
                  </a:lnTo>
                  <a:lnTo>
                    <a:pt x="1253" y="1634"/>
                  </a:lnTo>
                  <a:lnTo>
                    <a:pt x="1213" y="1637"/>
                  </a:lnTo>
                  <a:lnTo>
                    <a:pt x="1247" y="1672"/>
                  </a:lnTo>
                  <a:lnTo>
                    <a:pt x="1199" y="1680"/>
                  </a:lnTo>
                  <a:lnTo>
                    <a:pt x="1236" y="1717"/>
                  </a:lnTo>
                  <a:lnTo>
                    <a:pt x="1204" y="1717"/>
                  </a:lnTo>
                  <a:lnTo>
                    <a:pt x="1230" y="1726"/>
                  </a:lnTo>
                  <a:lnTo>
                    <a:pt x="1204" y="1768"/>
                  </a:lnTo>
                  <a:lnTo>
                    <a:pt x="1181" y="1761"/>
                  </a:lnTo>
                  <a:lnTo>
                    <a:pt x="1199" y="1779"/>
                  </a:lnTo>
                  <a:lnTo>
                    <a:pt x="1152" y="1797"/>
                  </a:lnTo>
                  <a:lnTo>
                    <a:pt x="1181" y="1856"/>
                  </a:lnTo>
                  <a:lnTo>
                    <a:pt x="1152" y="1935"/>
                  </a:lnTo>
                  <a:lnTo>
                    <a:pt x="1118" y="1936"/>
                  </a:lnTo>
                  <a:lnTo>
                    <a:pt x="1143" y="1964"/>
                  </a:lnTo>
                  <a:lnTo>
                    <a:pt x="1065" y="1964"/>
                  </a:lnTo>
                  <a:lnTo>
                    <a:pt x="1056" y="1910"/>
                  </a:lnTo>
                  <a:lnTo>
                    <a:pt x="945" y="1918"/>
                  </a:lnTo>
                  <a:lnTo>
                    <a:pt x="973" y="1903"/>
                  </a:lnTo>
                  <a:lnTo>
                    <a:pt x="917" y="1883"/>
                  </a:lnTo>
                  <a:lnTo>
                    <a:pt x="941" y="1874"/>
                  </a:lnTo>
                  <a:lnTo>
                    <a:pt x="901" y="1874"/>
                  </a:lnTo>
                  <a:lnTo>
                    <a:pt x="918" y="1832"/>
                  </a:lnTo>
                  <a:lnTo>
                    <a:pt x="892" y="1840"/>
                  </a:lnTo>
                  <a:lnTo>
                    <a:pt x="821" y="1726"/>
                  </a:lnTo>
                  <a:lnTo>
                    <a:pt x="821" y="1694"/>
                  </a:lnTo>
                  <a:lnTo>
                    <a:pt x="877" y="1656"/>
                  </a:lnTo>
                  <a:lnTo>
                    <a:pt x="854" y="1645"/>
                  </a:lnTo>
                  <a:lnTo>
                    <a:pt x="798" y="1687"/>
                  </a:lnTo>
                  <a:lnTo>
                    <a:pt x="798" y="1602"/>
                  </a:lnTo>
                  <a:lnTo>
                    <a:pt x="747" y="1557"/>
                  </a:lnTo>
                  <a:lnTo>
                    <a:pt x="763" y="1492"/>
                  </a:lnTo>
                  <a:lnTo>
                    <a:pt x="729" y="1466"/>
                  </a:lnTo>
                  <a:lnTo>
                    <a:pt x="774" y="1410"/>
                  </a:lnTo>
                  <a:lnTo>
                    <a:pt x="747" y="1402"/>
                  </a:lnTo>
                  <a:lnTo>
                    <a:pt x="839" y="1402"/>
                  </a:lnTo>
                  <a:lnTo>
                    <a:pt x="830" y="1379"/>
                  </a:lnTo>
                  <a:lnTo>
                    <a:pt x="769" y="1381"/>
                  </a:lnTo>
                  <a:lnTo>
                    <a:pt x="861" y="1331"/>
                  </a:lnTo>
                  <a:lnTo>
                    <a:pt x="839" y="1314"/>
                  </a:lnTo>
                  <a:lnTo>
                    <a:pt x="861" y="1255"/>
                  </a:lnTo>
                  <a:lnTo>
                    <a:pt x="785" y="1254"/>
                  </a:lnTo>
                  <a:lnTo>
                    <a:pt x="703" y="1207"/>
                  </a:lnTo>
                  <a:lnTo>
                    <a:pt x="854" y="1232"/>
                  </a:lnTo>
                  <a:lnTo>
                    <a:pt x="828" y="1211"/>
                  </a:lnTo>
                  <a:lnTo>
                    <a:pt x="854" y="1203"/>
                  </a:lnTo>
                  <a:lnTo>
                    <a:pt x="793" y="1168"/>
                  </a:lnTo>
                  <a:lnTo>
                    <a:pt x="814" y="1151"/>
                  </a:lnTo>
                  <a:lnTo>
                    <a:pt x="782" y="1163"/>
                  </a:lnTo>
                  <a:lnTo>
                    <a:pt x="804" y="1142"/>
                  </a:lnTo>
                  <a:lnTo>
                    <a:pt x="765" y="1145"/>
                  </a:lnTo>
                  <a:lnTo>
                    <a:pt x="808" y="1126"/>
                  </a:lnTo>
                  <a:lnTo>
                    <a:pt x="740" y="1099"/>
                  </a:lnTo>
                  <a:lnTo>
                    <a:pt x="726" y="1142"/>
                  </a:lnTo>
                  <a:lnTo>
                    <a:pt x="669" y="1145"/>
                  </a:lnTo>
                  <a:lnTo>
                    <a:pt x="659" y="1126"/>
                  </a:lnTo>
                  <a:lnTo>
                    <a:pt x="698" y="1099"/>
                  </a:lnTo>
                  <a:lnTo>
                    <a:pt x="667" y="1099"/>
                  </a:lnTo>
                  <a:lnTo>
                    <a:pt x="703" y="1023"/>
                  </a:lnTo>
                  <a:lnTo>
                    <a:pt x="661" y="1011"/>
                  </a:lnTo>
                  <a:lnTo>
                    <a:pt x="680" y="978"/>
                  </a:lnTo>
                  <a:lnTo>
                    <a:pt x="618" y="889"/>
                  </a:lnTo>
                  <a:lnTo>
                    <a:pt x="637" y="888"/>
                  </a:lnTo>
                  <a:lnTo>
                    <a:pt x="554" y="808"/>
                  </a:lnTo>
                  <a:lnTo>
                    <a:pt x="554" y="779"/>
                  </a:lnTo>
                  <a:lnTo>
                    <a:pt x="461" y="741"/>
                  </a:lnTo>
                  <a:lnTo>
                    <a:pt x="376" y="720"/>
                  </a:lnTo>
                  <a:lnTo>
                    <a:pt x="293" y="756"/>
                  </a:lnTo>
                  <a:lnTo>
                    <a:pt x="230" y="732"/>
                  </a:lnTo>
                  <a:lnTo>
                    <a:pt x="254" y="762"/>
                  </a:lnTo>
                  <a:lnTo>
                    <a:pt x="188" y="748"/>
                  </a:lnTo>
                  <a:lnTo>
                    <a:pt x="128" y="718"/>
                  </a:lnTo>
                  <a:lnTo>
                    <a:pt x="188" y="693"/>
                  </a:lnTo>
                  <a:lnTo>
                    <a:pt x="57" y="664"/>
                  </a:lnTo>
                  <a:lnTo>
                    <a:pt x="105" y="639"/>
                  </a:lnTo>
                  <a:lnTo>
                    <a:pt x="261" y="647"/>
                  </a:lnTo>
                  <a:lnTo>
                    <a:pt x="275" y="637"/>
                  </a:lnTo>
                  <a:lnTo>
                    <a:pt x="251" y="620"/>
                  </a:lnTo>
                  <a:lnTo>
                    <a:pt x="274" y="605"/>
                  </a:lnTo>
                  <a:lnTo>
                    <a:pt x="138" y="616"/>
                  </a:lnTo>
                  <a:lnTo>
                    <a:pt x="0" y="55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6" name="Freeform 294">
              <a:extLst>
                <a:ext uri="{FF2B5EF4-FFF2-40B4-BE49-F238E27FC236}">
                  <a16:creationId xmlns:a16="http://schemas.microsoft.com/office/drawing/2014/main" id="{AC48E4B1-FF59-4835-8B28-7EFFCA90AB3B}"/>
                </a:ext>
              </a:extLst>
            </p:cNvPr>
            <p:cNvSpPr/>
            <p:nvPr/>
          </p:nvSpPr>
          <p:spPr bwMode="auto">
            <a:xfrm>
              <a:off x="9936" y="5633"/>
              <a:ext cx="114" cy="138"/>
            </a:xfrm>
            <a:custGeom>
              <a:avLst/>
              <a:gdLst>
                <a:gd name="T0" fmla="*/ 0 w 154"/>
                <a:gd name="T1" fmla="*/ 4 h 190"/>
                <a:gd name="T2" fmla="*/ 1 w 154"/>
                <a:gd name="T3" fmla="*/ 2 h 190"/>
                <a:gd name="T4" fmla="*/ 2 w 154"/>
                <a:gd name="T5" fmla="*/ 2 h 190"/>
                <a:gd name="T6" fmla="*/ 1 w 154"/>
                <a:gd name="T7" fmla="*/ 1 h 190"/>
                <a:gd name="T8" fmla="*/ 3 w 154"/>
                <a:gd name="T9" fmla="*/ 0 h 190"/>
                <a:gd name="T10" fmla="*/ 3 w 154"/>
                <a:gd name="T11" fmla="*/ 2 h 190"/>
                <a:gd name="T12" fmla="*/ 3 w 154"/>
                <a:gd name="T13" fmla="*/ 2 h 190"/>
                <a:gd name="T14" fmla="*/ 3 w 154"/>
                <a:gd name="T15" fmla="*/ 4 h 190"/>
                <a:gd name="T16" fmla="*/ 2 w 154"/>
                <a:gd name="T17" fmla="*/ 5 h 190"/>
                <a:gd name="T18" fmla="*/ 0 w 154"/>
                <a:gd name="T19" fmla="*/ 4 h 19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54"/>
                <a:gd name="T31" fmla="*/ 0 h 190"/>
                <a:gd name="T32" fmla="*/ 154 w 154"/>
                <a:gd name="T33" fmla="*/ 190 h 19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54" h="190">
                  <a:moveTo>
                    <a:pt x="0" y="154"/>
                  </a:moveTo>
                  <a:lnTo>
                    <a:pt x="35" y="83"/>
                  </a:lnTo>
                  <a:lnTo>
                    <a:pt x="74" y="82"/>
                  </a:lnTo>
                  <a:lnTo>
                    <a:pt x="33" y="24"/>
                  </a:lnTo>
                  <a:lnTo>
                    <a:pt x="123" y="0"/>
                  </a:lnTo>
                  <a:lnTo>
                    <a:pt x="134" y="90"/>
                  </a:lnTo>
                  <a:lnTo>
                    <a:pt x="154" y="98"/>
                  </a:lnTo>
                  <a:lnTo>
                    <a:pt x="114" y="158"/>
                  </a:lnTo>
                  <a:lnTo>
                    <a:pt x="87" y="190"/>
                  </a:lnTo>
                  <a:lnTo>
                    <a:pt x="0" y="15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7" name="Freeform 295">
              <a:extLst>
                <a:ext uri="{FF2B5EF4-FFF2-40B4-BE49-F238E27FC236}">
                  <a16:creationId xmlns:a16="http://schemas.microsoft.com/office/drawing/2014/main" id="{AD2963D8-F4F3-465A-9103-C17A92710096}"/>
                </a:ext>
              </a:extLst>
            </p:cNvPr>
            <p:cNvSpPr/>
            <p:nvPr/>
          </p:nvSpPr>
          <p:spPr bwMode="auto">
            <a:xfrm>
              <a:off x="10833" y="5941"/>
              <a:ext cx="135" cy="215"/>
            </a:xfrm>
            <a:custGeom>
              <a:avLst/>
              <a:gdLst>
                <a:gd name="T0" fmla="*/ 0 w 181"/>
                <a:gd name="T1" fmla="*/ 2 h 301"/>
                <a:gd name="T2" fmla="*/ 1 w 181"/>
                <a:gd name="T3" fmla="*/ 3 h 301"/>
                <a:gd name="T4" fmla="*/ 1 w 181"/>
                <a:gd name="T5" fmla="*/ 4 h 301"/>
                <a:gd name="T6" fmla="*/ 1 w 181"/>
                <a:gd name="T7" fmla="*/ 6 h 301"/>
                <a:gd name="T8" fmla="*/ 2 w 181"/>
                <a:gd name="T9" fmla="*/ 7 h 301"/>
                <a:gd name="T10" fmla="*/ 4 w 181"/>
                <a:gd name="T11" fmla="*/ 7 h 301"/>
                <a:gd name="T12" fmla="*/ 3 w 181"/>
                <a:gd name="T13" fmla="*/ 4 h 301"/>
                <a:gd name="T14" fmla="*/ 4 w 181"/>
                <a:gd name="T15" fmla="*/ 3 h 301"/>
                <a:gd name="T16" fmla="*/ 1 w 181"/>
                <a:gd name="T17" fmla="*/ 0 h 301"/>
                <a:gd name="T18" fmla="*/ 1 w 181"/>
                <a:gd name="T19" fmla="*/ 1 h 301"/>
                <a:gd name="T20" fmla="*/ 1 w 181"/>
                <a:gd name="T21" fmla="*/ 1 h 301"/>
                <a:gd name="T22" fmla="*/ 0 w 181"/>
                <a:gd name="T23" fmla="*/ 2 h 30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81"/>
                <a:gd name="T37" fmla="*/ 0 h 301"/>
                <a:gd name="T38" fmla="*/ 181 w 181"/>
                <a:gd name="T39" fmla="*/ 301 h 30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81" h="301">
                  <a:moveTo>
                    <a:pt x="0" y="100"/>
                  </a:moveTo>
                  <a:lnTo>
                    <a:pt x="30" y="140"/>
                  </a:lnTo>
                  <a:lnTo>
                    <a:pt x="59" y="171"/>
                  </a:lnTo>
                  <a:lnTo>
                    <a:pt x="52" y="255"/>
                  </a:lnTo>
                  <a:lnTo>
                    <a:pt x="75" y="301"/>
                  </a:lnTo>
                  <a:lnTo>
                    <a:pt x="181" y="284"/>
                  </a:lnTo>
                  <a:lnTo>
                    <a:pt x="119" y="190"/>
                  </a:lnTo>
                  <a:lnTo>
                    <a:pt x="163" y="111"/>
                  </a:lnTo>
                  <a:lnTo>
                    <a:pt x="53" y="0"/>
                  </a:lnTo>
                  <a:lnTo>
                    <a:pt x="20" y="32"/>
                  </a:lnTo>
                  <a:lnTo>
                    <a:pt x="34" y="61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8" name="Freeform 296">
              <a:extLst>
                <a:ext uri="{FF2B5EF4-FFF2-40B4-BE49-F238E27FC236}">
                  <a16:creationId xmlns:a16="http://schemas.microsoft.com/office/drawing/2014/main" id="{0D2855F2-F6F9-4C06-92F2-B1D273189DFD}"/>
                </a:ext>
              </a:extLst>
            </p:cNvPr>
            <p:cNvSpPr/>
            <p:nvPr/>
          </p:nvSpPr>
          <p:spPr bwMode="auto">
            <a:xfrm>
              <a:off x="10454" y="5570"/>
              <a:ext cx="77" cy="58"/>
            </a:xfrm>
            <a:custGeom>
              <a:avLst/>
              <a:gdLst>
                <a:gd name="T0" fmla="*/ 0 w 99"/>
                <a:gd name="T1" fmla="*/ 1 h 82"/>
                <a:gd name="T2" fmla="*/ 2 w 99"/>
                <a:gd name="T3" fmla="*/ 1 h 82"/>
                <a:gd name="T4" fmla="*/ 1 w 99"/>
                <a:gd name="T5" fmla="*/ 0 h 82"/>
                <a:gd name="T6" fmla="*/ 2 w 99"/>
                <a:gd name="T7" fmla="*/ 0 h 82"/>
                <a:gd name="T8" fmla="*/ 2 w 99"/>
                <a:gd name="T9" fmla="*/ 2 h 82"/>
                <a:gd name="T10" fmla="*/ 0 w 99"/>
                <a:gd name="T11" fmla="*/ 1 h 8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99"/>
                <a:gd name="T19" fmla="*/ 0 h 82"/>
                <a:gd name="T20" fmla="*/ 99 w 99"/>
                <a:gd name="T21" fmla="*/ 82 h 8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99" h="82">
                  <a:moveTo>
                    <a:pt x="0" y="63"/>
                  </a:moveTo>
                  <a:lnTo>
                    <a:pt x="74" y="60"/>
                  </a:lnTo>
                  <a:lnTo>
                    <a:pt x="37" y="6"/>
                  </a:lnTo>
                  <a:lnTo>
                    <a:pt x="99" y="0"/>
                  </a:lnTo>
                  <a:lnTo>
                    <a:pt x="99" y="82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79" name="Freeform 297">
              <a:extLst>
                <a:ext uri="{FF2B5EF4-FFF2-40B4-BE49-F238E27FC236}">
                  <a16:creationId xmlns:a16="http://schemas.microsoft.com/office/drawing/2014/main" id="{03F10803-5BFB-4475-8175-5F3FDED37EA1}"/>
                </a:ext>
              </a:extLst>
            </p:cNvPr>
            <p:cNvSpPr/>
            <p:nvPr/>
          </p:nvSpPr>
          <p:spPr bwMode="auto">
            <a:xfrm>
              <a:off x="10021" y="5698"/>
              <a:ext cx="175" cy="95"/>
            </a:xfrm>
            <a:custGeom>
              <a:avLst/>
              <a:gdLst>
                <a:gd name="T0" fmla="*/ 0 w 231"/>
                <a:gd name="T1" fmla="*/ 1 h 133"/>
                <a:gd name="T2" fmla="*/ 1 w 231"/>
                <a:gd name="T3" fmla="*/ 0 h 133"/>
                <a:gd name="T4" fmla="*/ 4 w 231"/>
                <a:gd name="T5" fmla="*/ 0 h 133"/>
                <a:gd name="T6" fmla="*/ 5 w 231"/>
                <a:gd name="T7" fmla="*/ 1 h 133"/>
                <a:gd name="T8" fmla="*/ 4 w 231"/>
                <a:gd name="T9" fmla="*/ 1 h 133"/>
                <a:gd name="T10" fmla="*/ 2 w 231"/>
                <a:gd name="T11" fmla="*/ 3 h 133"/>
                <a:gd name="T12" fmla="*/ 1 w 231"/>
                <a:gd name="T13" fmla="*/ 3 h 133"/>
                <a:gd name="T14" fmla="*/ 0 w 231"/>
                <a:gd name="T15" fmla="*/ 1 h 13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31"/>
                <a:gd name="T25" fmla="*/ 0 h 133"/>
                <a:gd name="T26" fmla="*/ 231 w 231"/>
                <a:gd name="T27" fmla="*/ 133 h 13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31" h="133">
                  <a:moveTo>
                    <a:pt x="0" y="68"/>
                  </a:moveTo>
                  <a:lnTo>
                    <a:pt x="40" y="8"/>
                  </a:lnTo>
                  <a:lnTo>
                    <a:pt x="163" y="0"/>
                  </a:lnTo>
                  <a:lnTo>
                    <a:pt x="231" y="42"/>
                  </a:lnTo>
                  <a:lnTo>
                    <a:pt x="176" y="52"/>
                  </a:lnTo>
                  <a:lnTo>
                    <a:pt x="79" y="133"/>
                  </a:lnTo>
                  <a:lnTo>
                    <a:pt x="62" y="112"/>
                  </a:lnTo>
                  <a:lnTo>
                    <a:pt x="0" y="6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0" name="Freeform 298">
              <a:extLst>
                <a:ext uri="{FF2B5EF4-FFF2-40B4-BE49-F238E27FC236}">
                  <a16:creationId xmlns:a16="http://schemas.microsoft.com/office/drawing/2014/main" id="{0F7B6AC0-60D3-405B-8D5F-EBE5BD0593FA}"/>
                </a:ext>
              </a:extLst>
            </p:cNvPr>
            <p:cNvSpPr/>
            <p:nvPr/>
          </p:nvSpPr>
          <p:spPr bwMode="auto">
            <a:xfrm>
              <a:off x="11892" y="3724"/>
              <a:ext cx="318" cy="163"/>
            </a:xfrm>
            <a:custGeom>
              <a:avLst/>
              <a:gdLst>
                <a:gd name="T0" fmla="*/ 0 w 420"/>
                <a:gd name="T1" fmla="*/ 2 h 223"/>
                <a:gd name="T2" fmla="*/ 1 w 420"/>
                <a:gd name="T3" fmla="*/ 2 h 223"/>
                <a:gd name="T4" fmla="*/ 0 w 420"/>
                <a:gd name="T5" fmla="*/ 1 h 223"/>
                <a:gd name="T6" fmla="*/ 1 w 420"/>
                <a:gd name="T7" fmla="*/ 1 h 223"/>
                <a:gd name="T8" fmla="*/ 1 w 420"/>
                <a:gd name="T9" fmla="*/ 1 h 223"/>
                <a:gd name="T10" fmla="*/ 2 w 420"/>
                <a:gd name="T11" fmla="*/ 1 h 223"/>
                <a:gd name="T12" fmla="*/ 1 w 420"/>
                <a:gd name="T13" fmla="*/ 0 h 223"/>
                <a:gd name="T14" fmla="*/ 3 w 420"/>
                <a:gd name="T15" fmla="*/ 1 h 223"/>
                <a:gd name="T16" fmla="*/ 3 w 420"/>
                <a:gd name="T17" fmla="*/ 2 h 223"/>
                <a:gd name="T18" fmla="*/ 4 w 420"/>
                <a:gd name="T19" fmla="*/ 1 h 223"/>
                <a:gd name="T20" fmla="*/ 5 w 420"/>
                <a:gd name="T21" fmla="*/ 1 h 223"/>
                <a:gd name="T22" fmla="*/ 5 w 420"/>
                <a:gd name="T23" fmla="*/ 1 h 223"/>
                <a:gd name="T24" fmla="*/ 6 w 420"/>
                <a:gd name="T25" fmla="*/ 1 h 223"/>
                <a:gd name="T26" fmla="*/ 5 w 420"/>
                <a:gd name="T27" fmla="*/ 1 h 223"/>
                <a:gd name="T28" fmla="*/ 7 w 420"/>
                <a:gd name="T29" fmla="*/ 1 h 223"/>
                <a:gd name="T30" fmla="*/ 7 w 420"/>
                <a:gd name="T31" fmla="*/ 0 h 223"/>
                <a:gd name="T32" fmla="*/ 8 w 420"/>
                <a:gd name="T33" fmla="*/ 1 h 223"/>
                <a:gd name="T34" fmla="*/ 9 w 420"/>
                <a:gd name="T35" fmla="*/ 0 h 223"/>
                <a:gd name="T36" fmla="*/ 8 w 420"/>
                <a:gd name="T37" fmla="*/ 1 h 223"/>
                <a:gd name="T38" fmla="*/ 10 w 420"/>
                <a:gd name="T39" fmla="*/ 3 h 223"/>
                <a:gd name="T40" fmla="*/ 9 w 420"/>
                <a:gd name="T41" fmla="*/ 4 h 223"/>
                <a:gd name="T42" fmla="*/ 5 w 420"/>
                <a:gd name="T43" fmla="*/ 6 h 223"/>
                <a:gd name="T44" fmla="*/ 2 w 420"/>
                <a:gd name="T45" fmla="*/ 5 h 223"/>
                <a:gd name="T46" fmla="*/ 3 w 420"/>
                <a:gd name="T47" fmla="*/ 3 h 223"/>
                <a:gd name="T48" fmla="*/ 1 w 420"/>
                <a:gd name="T49" fmla="*/ 3 h 223"/>
                <a:gd name="T50" fmla="*/ 3 w 420"/>
                <a:gd name="T51" fmla="*/ 3 h 223"/>
                <a:gd name="T52" fmla="*/ 2 w 420"/>
                <a:gd name="T53" fmla="*/ 2 h 223"/>
                <a:gd name="T54" fmla="*/ 3 w 420"/>
                <a:gd name="T55" fmla="*/ 2 h 223"/>
                <a:gd name="T56" fmla="*/ 0 w 420"/>
                <a:gd name="T57" fmla="*/ 2 h 223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420"/>
                <a:gd name="T88" fmla="*/ 0 h 223"/>
                <a:gd name="T89" fmla="*/ 420 w 420"/>
                <a:gd name="T90" fmla="*/ 223 h 223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420" h="223">
                  <a:moveTo>
                    <a:pt x="0" y="79"/>
                  </a:moveTo>
                  <a:lnTo>
                    <a:pt x="29" y="69"/>
                  </a:lnTo>
                  <a:lnTo>
                    <a:pt x="12" y="50"/>
                  </a:lnTo>
                  <a:lnTo>
                    <a:pt x="47" y="62"/>
                  </a:lnTo>
                  <a:lnTo>
                    <a:pt x="31" y="24"/>
                  </a:lnTo>
                  <a:lnTo>
                    <a:pt x="73" y="46"/>
                  </a:lnTo>
                  <a:lnTo>
                    <a:pt x="52" y="2"/>
                  </a:lnTo>
                  <a:lnTo>
                    <a:pt x="116" y="36"/>
                  </a:lnTo>
                  <a:lnTo>
                    <a:pt x="124" y="94"/>
                  </a:lnTo>
                  <a:lnTo>
                    <a:pt x="159" y="31"/>
                  </a:lnTo>
                  <a:lnTo>
                    <a:pt x="193" y="54"/>
                  </a:lnTo>
                  <a:lnTo>
                    <a:pt x="220" y="23"/>
                  </a:lnTo>
                  <a:lnTo>
                    <a:pt x="245" y="63"/>
                  </a:lnTo>
                  <a:lnTo>
                    <a:pt x="238" y="24"/>
                  </a:lnTo>
                  <a:lnTo>
                    <a:pt x="305" y="24"/>
                  </a:lnTo>
                  <a:lnTo>
                    <a:pt x="316" y="0"/>
                  </a:lnTo>
                  <a:lnTo>
                    <a:pt x="346" y="23"/>
                  </a:lnTo>
                  <a:lnTo>
                    <a:pt x="383" y="14"/>
                  </a:lnTo>
                  <a:lnTo>
                    <a:pt x="356" y="31"/>
                  </a:lnTo>
                  <a:lnTo>
                    <a:pt x="420" y="102"/>
                  </a:lnTo>
                  <a:lnTo>
                    <a:pt x="364" y="165"/>
                  </a:lnTo>
                  <a:lnTo>
                    <a:pt x="209" y="223"/>
                  </a:lnTo>
                  <a:lnTo>
                    <a:pt x="70" y="196"/>
                  </a:lnTo>
                  <a:lnTo>
                    <a:pt x="107" y="139"/>
                  </a:lnTo>
                  <a:lnTo>
                    <a:pt x="23" y="119"/>
                  </a:lnTo>
                  <a:lnTo>
                    <a:pt x="104" y="113"/>
                  </a:lnTo>
                  <a:lnTo>
                    <a:pt x="73" y="97"/>
                  </a:lnTo>
                  <a:lnTo>
                    <a:pt x="105" y="79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1" name="Freeform 299">
              <a:extLst>
                <a:ext uri="{FF2B5EF4-FFF2-40B4-BE49-F238E27FC236}">
                  <a16:creationId xmlns:a16="http://schemas.microsoft.com/office/drawing/2014/main" id="{956C6A3D-90D3-4B25-A128-42BD4EB0C5E2}"/>
                </a:ext>
              </a:extLst>
            </p:cNvPr>
            <p:cNvSpPr/>
            <p:nvPr/>
          </p:nvSpPr>
          <p:spPr bwMode="auto">
            <a:xfrm>
              <a:off x="9223" y="5139"/>
              <a:ext cx="870" cy="606"/>
            </a:xfrm>
            <a:custGeom>
              <a:avLst/>
              <a:gdLst>
                <a:gd name="T0" fmla="*/ 0 w 1151"/>
                <a:gd name="T1" fmla="*/ 0 h 847"/>
                <a:gd name="T2" fmla="*/ 1 w 1151"/>
                <a:gd name="T3" fmla="*/ 3 h 847"/>
                <a:gd name="T4" fmla="*/ 3 w 1151"/>
                <a:gd name="T5" fmla="*/ 5 h 847"/>
                <a:gd name="T6" fmla="*/ 3 w 1151"/>
                <a:gd name="T7" fmla="*/ 5 h 847"/>
                <a:gd name="T8" fmla="*/ 2 w 1151"/>
                <a:gd name="T9" fmla="*/ 6 h 847"/>
                <a:gd name="T10" fmla="*/ 3 w 1151"/>
                <a:gd name="T11" fmla="*/ 7 h 847"/>
                <a:gd name="T12" fmla="*/ 4 w 1151"/>
                <a:gd name="T13" fmla="*/ 8 h 847"/>
                <a:gd name="T14" fmla="*/ 4 w 1151"/>
                <a:gd name="T15" fmla="*/ 9 h 847"/>
                <a:gd name="T16" fmla="*/ 6 w 1151"/>
                <a:gd name="T17" fmla="*/ 11 h 847"/>
                <a:gd name="T18" fmla="*/ 7 w 1151"/>
                <a:gd name="T19" fmla="*/ 10 h 847"/>
                <a:gd name="T20" fmla="*/ 2 w 1151"/>
                <a:gd name="T21" fmla="*/ 3 h 847"/>
                <a:gd name="T22" fmla="*/ 2 w 1151"/>
                <a:gd name="T23" fmla="*/ 1 h 847"/>
                <a:gd name="T24" fmla="*/ 3 w 1151"/>
                <a:gd name="T25" fmla="*/ 1 h 847"/>
                <a:gd name="T26" fmla="*/ 5 w 1151"/>
                <a:gd name="T27" fmla="*/ 5 h 847"/>
                <a:gd name="T28" fmla="*/ 7 w 1151"/>
                <a:gd name="T29" fmla="*/ 7 h 847"/>
                <a:gd name="T30" fmla="*/ 7 w 1151"/>
                <a:gd name="T31" fmla="*/ 8 h 847"/>
                <a:gd name="T32" fmla="*/ 10 w 1151"/>
                <a:gd name="T33" fmla="*/ 11 h 847"/>
                <a:gd name="T34" fmla="*/ 11 w 1151"/>
                <a:gd name="T35" fmla="*/ 13 h 847"/>
                <a:gd name="T36" fmla="*/ 10 w 1151"/>
                <a:gd name="T37" fmla="*/ 14 h 847"/>
                <a:gd name="T38" fmla="*/ 11 w 1151"/>
                <a:gd name="T39" fmla="*/ 15 h 847"/>
                <a:gd name="T40" fmla="*/ 17 w 1151"/>
                <a:gd name="T41" fmla="*/ 18 h 847"/>
                <a:gd name="T42" fmla="*/ 20 w 1151"/>
                <a:gd name="T43" fmla="*/ 18 h 847"/>
                <a:gd name="T44" fmla="*/ 22 w 1151"/>
                <a:gd name="T45" fmla="*/ 20 h 847"/>
                <a:gd name="T46" fmla="*/ 23 w 1151"/>
                <a:gd name="T47" fmla="*/ 18 h 847"/>
                <a:gd name="T48" fmla="*/ 23 w 1151"/>
                <a:gd name="T49" fmla="*/ 18 h 847"/>
                <a:gd name="T50" fmla="*/ 23 w 1151"/>
                <a:gd name="T51" fmla="*/ 17 h 847"/>
                <a:gd name="T52" fmla="*/ 25 w 1151"/>
                <a:gd name="T53" fmla="*/ 16 h 847"/>
                <a:gd name="T54" fmla="*/ 25 w 1151"/>
                <a:gd name="T55" fmla="*/ 16 h 847"/>
                <a:gd name="T56" fmla="*/ 25 w 1151"/>
                <a:gd name="T57" fmla="*/ 15 h 847"/>
                <a:gd name="T58" fmla="*/ 26 w 1151"/>
                <a:gd name="T59" fmla="*/ 16 h 847"/>
                <a:gd name="T60" fmla="*/ 27 w 1151"/>
                <a:gd name="T61" fmla="*/ 13 h 847"/>
                <a:gd name="T62" fmla="*/ 25 w 1151"/>
                <a:gd name="T63" fmla="*/ 12 h 847"/>
                <a:gd name="T64" fmla="*/ 24 w 1151"/>
                <a:gd name="T65" fmla="*/ 13 h 847"/>
                <a:gd name="T66" fmla="*/ 23 w 1151"/>
                <a:gd name="T67" fmla="*/ 16 h 847"/>
                <a:gd name="T68" fmla="*/ 20 w 1151"/>
                <a:gd name="T69" fmla="*/ 16 h 847"/>
                <a:gd name="T70" fmla="*/ 19 w 1151"/>
                <a:gd name="T71" fmla="*/ 15 h 847"/>
                <a:gd name="T72" fmla="*/ 17 w 1151"/>
                <a:gd name="T73" fmla="*/ 12 h 847"/>
                <a:gd name="T74" fmla="*/ 17 w 1151"/>
                <a:gd name="T75" fmla="*/ 9 h 847"/>
                <a:gd name="T76" fmla="*/ 18 w 1151"/>
                <a:gd name="T77" fmla="*/ 8 h 847"/>
                <a:gd name="T78" fmla="*/ 16 w 1151"/>
                <a:gd name="T79" fmla="*/ 7 h 847"/>
                <a:gd name="T80" fmla="*/ 14 w 1151"/>
                <a:gd name="T81" fmla="*/ 3 h 847"/>
                <a:gd name="T82" fmla="*/ 12 w 1151"/>
                <a:gd name="T83" fmla="*/ 4 h 847"/>
                <a:gd name="T84" fmla="*/ 9 w 1151"/>
                <a:gd name="T85" fmla="*/ 1 h 847"/>
                <a:gd name="T86" fmla="*/ 5 w 1151"/>
                <a:gd name="T87" fmla="*/ 2 h 847"/>
                <a:gd name="T88" fmla="*/ 2 w 1151"/>
                <a:gd name="T89" fmla="*/ 0 h 847"/>
                <a:gd name="T90" fmla="*/ 0 w 1151"/>
                <a:gd name="T91" fmla="*/ 0 h 847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w 1151"/>
                <a:gd name="T139" fmla="*/ 0 h 847"/>
                <a:gd name="T140" fmla="*/ 1151 w 1151"/>
                <a:gd name="T141" fmla="*/ 847 h 847"/>
              </a:gdLst>
              <a:ahLst/>
              <a:cxnLst>
                <a:cxn ang="T92">
                  <a:pos x="T0" y="T1"/>
                </a:cxn>
                <a:cxn ang="T93">
                  <a:pos x="T2" y="T3"/>
                </a:cxn>
                <a:cxn ang="T94">
                  <a:pos x="T4" y="T5"/>
                </a:cxn>
                <a:cxn ang="T95">
                  <a:pos x="T6" y="T7"/>
                </a:cxn>
                <a:cxn ang="T96">
                  <a:pos x="T8" y="T9"/>
                </a:cxn>
                <a:cxn ang="T97">
                  <a:pos x="T10" y="T11"/>
                </a:cxn>
                <a:cxn ang="T98">
                  <a:pos x="T12" y="T13"/>
                </a:cxn>
                <a:cxn ang="T99">
                  <a:pos x="T14" y="T15"/>
                </a:cxn>
                <a:cxn ang="T100">
                  <a:pos x="T16" y="T17"/>
                </a:cxn>
                <a:cxn ang="T101">
                  <a:pos x="T18" y="T19"/>
                </a:cxn>
                <a:cxn ang="T102">
                  <a:pos x="T20" y="T21"/>
                </a:cxn>
                <a:cxn ang="T103">
                  <a:pos x="T22" y="T23"/>
                </a:cxn>
                <a:cxn ang="T104">
                  <a:pos x="T24" y="T25"/>
                </a:cxn>
                <a:cxn ang="T105">
                  <a:pos x="T26" y="T27"/>
                </a:cxn>
                <a:cxn ang="T106">
                  <a:pos x="T28" y="T29"/>
                </a:cxn>
                <a:cxn ang="T107">
                  <a:pos x="T30" y="T31"/>
                </a:cxn>
                <a:cxn ang="T108">
                  <a:pos x="T32" y="T33"/>
                </a:cxn>
                <a:cxn ang="T109">
                  <a:pos x="T34" y="T35"/>
                </a:cxn>
                <a:cxn ang="T110">
                  <a:pos x="T36" y="T37"/>
                </a:cxn>
                <a:cxn ang="T111">
                  <a:pos x="T38" y="T39"/>
                </a:cxn>
                <a:cxn ang="T112">
                  <a:pos x="T40" y="T41"/>
                </a:cxn>
                <a:cxn ang="T113">
                  <a:pos x="T42" y="T43"/>
                </a:cxn>
                <a:cxn ang="T114">
                  <a:pos x="T44" y="T45"/>
                </a:cxn>
                <a:cxn ang="T115">
                  <a:pos x="T46" y="T47"/>
                </a:cxn>
                <a:cxn ang="T116">
                  <a:pos x="T48" y="T49"/>
                </a:cxn>
                <a:cxn ang="T117">
                  <a:pos x="T50" y="T51"/>
                </a:cxn>
                <a:cxn ang="T118">
                  <a:pos x="T52" y="T53"/>
                </a:cxn>
                <a:cxn ang="T119">
                  <a:pos x="T54" y="T55"/>
                </a:cxn>
                <a:cxn ang="T120">
                  <a:pos x="T56" y="T57"/>
                </a:cxn>
                <a:cxn ang="T121">
                  <a:pos x="T58" y="T59"/>
                </a:cxn>
                <a:cxn ang="T122">
                  <a:pos x="T60" y="T61"/>
                </a:cxn>
                <a:cxn ang="T123">
                  <a:pos x="T62" y="T63"/>
                </a:cxn>
                <a:cxn ang="T124">
                  <a:pos x="T64" y="T65"/>
                </a:cxn>
                <a:cxn ang="T125">
                  <a:pos x="T66" y="T67"/>
                </a:cxn>
                <a:cxn ang="T126">
                  <a:pos x="T68" y="T69"/>
                </a:cxn>
                <a:cxn ang="T127">
                  <a:pos x="T70" y="T71"/>
                </a:cxn>
                <a:cxn ang="T128">
                  <a:pos x="T72" y="T73"/>
                </a:cxn>
                <a:cxn ang="T129">
                  <a:pos x="T74" y="T75"/>
                </a:cxn>
                <a:cxn ang="T130">
                  <a:pos x="T76" y="T77"/>
                </a:cxn>
                <a:cxn ang="T131">
                  <a:pos x="T78" y="T79"/>
                </a:cxn>
                <a:cxn ang="T132">
                  <a:pos x="T80" y="T81"/>
                </a:cxn>
                <a:cxn ang="T133">
                  <a:pos x="T82" y="T83"/>
                </a:cxn>
                <a:cxn ang="T134">
                  <a:pos x="T84" y="T85"/>
                </a:cxn>
                <a:cxn ang="T135">
                  <a:pos x="T86" y="T87"/>
                </a:cxn>
                <a:cxn ang="T136">
                  <a:pos x="T88" y="T89"/>
                </a:cxn>
                <a:cxn ang="T137">
                  <a:pos x="T90" y="T91"/>
                </a:cxn>
              </a:cxnLst>
              <a:rect l="T138" t="T139" r="T140" b="T141"/>
              <a:pathLst>
                <a:path w="1151" h="847">
                  <a:moveTo>
                    <a:pt x="0" y="9"/>
                  </a:moveTo>
                  <a:lnTo>
                    <a:pt x="55" y="141"/>
                  </a:lnTo>
                  <a:lnTo>
                    <a:pt x="118" y="202"/>
                  </a:lnTo>
                  <a:lnTo>
                    <a:pt x="112" y="238"/>
                  </a:lnTo>
                  <a:lnTo>
                    <a:pt x="80" y="246"/>
                  </a:lnTo>
                  <a:lnTo>
                    <a:pt x="152" y="275"/>
                  </a:lnTo>
                  <a:lnTo>
                    <a:pt x="191" y="334"/>
                  </a:lnTo>
                  <a:lnTo>
                    <a:pt x="190" y="384"/>
                  </a:lnTo>
                  <a:lnTo>
                    <a:pt x="272" y="468"/>
                  </a:lnTo>
                  <a:lnTo>
                    <a:pt x="289" y="438"/>
                  </a:lnTo>
                  <a:lnTo>
                    <a:pt x="97" y="120"/>
                  </a:lnTo>
                  <a:lnTo>
                    <a:pt x="85" y="35"/>
                  </a:lnTo>
                  <a:lnTo>
                    <a:pt x="128" y="58"/>
                  </a:lnTo>
                  <a:lnTo>
                    <a:pt x="196" y="196"/>
                  </a:lnTo>
                  <a:lnTo>
                    <a:pt x="299" y="300"/>
                  </a:lnTo>
                  <a:lnTo>
                    <a:pt x="297" y="339"/>
                  </a:lnTo>
                  <a:lnTo>
                    <a:pt x="439" y="483"/>
                  </a:lnTo>
                  <a:lnTo>
                    <a:pt x="456" y="542"/>
                  </a:lnTo>
                  <a:lnTo>
                    <a:pt x="439" y="583"/>
                  </a:lnTo>
                  <a:lnTo>
                    <a:pt x="473" y="638"/>
                  </a:lnTo>
                  <a:lnTo>
                    <a:pt x="746" y="785"/>
                  </a:lnTo>
                  <a:lnTo>
                    <a:pt x="863" y="775"/>
                  </a:lnTo>
                  <a:lnTo>
                    <a:pt x="941" y="847"/>
                  </a:lnTo>
                  <a:lnTo>
                    <a:pt x="976" y="776"/>
                  </a:lnTo>
                  <a:lnTo>
                    <a:pt x="1015" y="775"/>
                  </a:lnTo>
                  <a:lnTo>
                    <a:pt x="974" y="717"/>
                  </a:lnTo>
                  <a:lnTo>
                    <a:pt x="1064" y="693"/>
                  </a:lnTo>
                  <a:lnTo>
                    <a:pt x="1095" y="668"/>
                  </a:lnTo>
                  <a:lnTo>
                    <a:pt x="1103" y="653"/>
                  </a:lnTo>
                  <a:lnTo>
                    <a:pt x="1112" y="684"/>
                  </a:lnTo>
                  <a:lnTo>
                    <a:pt x="1151" y="544"/>
                  </a:lnTo>
                  <a:lnTo>
                    <a:pt x="1101" y="522"/>
                  </a:lnTo>
                  <a:lnTo>
                    <a:pt x="1016" y="544"/>
                  </a:lnTo>
                  <a:lnTo>
                    <a:pt x="971" y="668"/>
                  </a:lnTo>
                  <a:lnTo>
                    <a:pt x="857" y="678"/>
                  </a:lnTo>
                  <a:lnTo>
                    <a:pt x="814" y="649"/>
                  </a:lnTo>
                  <a:lnTo>
                    <a:pt x="738" y="498"/>
                  </a:lnTo>
                  <a:lnTo>
                    <a:pt x="737" y="384"/>
                  </a:lnTo>
                  <a:lnTo>
                    <a:pt x="762" y="327"/>
                  </a:lnTo>
                  <a:lnTo>
                    <a:pt x="687" y="300"/>
                  </a:lnTo>
                  <a:lnTo>
                    <a:pt x="588" y="139"/>
                  </a:lnTo>
                  <a:lnTo>
                    <a:pt x="509" y="174"/>
                  </a:lnTo>
                  <a:lnTo>
                    <a:pt x="407" y="43"/>
                  </a:lnTo>
                  <a:lnTo>
                    <a:pt x="233" y="70"/>
                  </a:lnTo>
                  <a:lnTo>
                    <a:pt x="8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2" name="Freeform 300">
              <a:extLst>
                <a:ext uri="{FF2B5EF4-FFF2-40B4-BE49-F238E27FC236}">
                  <a16:creationId xmlns:a16="http://schemas.microsoft.com/office/drawing/2014/main" id="{3193DE2C-2265-4C1A-93D3-028A9E0EA083}"/>
                </a:ext>
              </a:extLst>
            </p:cNvPr>
            <p:cNvSpPr/>
            <p:nvPr/>
          </p:nvSpPr>
          <p:spPr bwMode="auto">
            <a:xfrm>
              <a:off x="10080" y="5728"/>
              <a:ext cx="117" cy="133"/>
            </a:xfrm>
            <a:custGeom>
              <a:avLst/>
              <a:gdLst>
                <a:gd name="T0" fmla="*/ 0 w 152"/>
                <a:gd name="T1" fmla="*/ 2 h 184"/>
                <a:gd name="T2" fmla="*/ 1 w 152"/>
                <a:gd name="T3" fmla="*/ 4 h 184"/>
                <a:gd name="T4" fmla="*/ 3 w 152"/>
                <a:gd name="T5" fmla="*/ 4 h 184"/>
                <a:gd name="T6" fmla="*/ 4 w 152"/>
                <a:gd name="T7" fmla="*/ 0 h 184"/>
                <a:gd name="T8" fmla="*/ 2 w 152"/>
                <a:gd name="T9" fmla="*/ 0 h 184"/>
                <a:gd name="T10" fmla="*/ 0 w 152"/>
                <a:gd name="T11" fmla="*/ 2 h 184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2"/>
                <a:gd name="T19" fmla="*/ 0 h 184"/>
                <a:gd name="T20" fmla="*/ 152 w 152"/>
                <a:gd name="T21" fmla="*/ 184 h 184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2" h="184">
                  <a:moveTo>
                    <a:pt x="0" y="91"/>
                  </a:moveTo>
                  <a:lnTo>
                    <a:pt x="61" y="180"/>
                  </a:lnTo>
                  <a:lnTo>
                    <a:pt x="140" y="184"/>
                  </a:lnTo>
                  <a:lnTo>
                    <a:pt x="152" y="0"/>
                  </a:lnTo>
                  <a:lnTo>
                    <a:pt x="97" y="10"/>
                  </a:lnTo>
                  <a:lnTo>
                    <a:pt x="0" y="9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3" name="Freeform 301">
              <a:extLst>
                <a:ext uri="{FF2B5EF4-FFF2-40B4-BE49-F238E27FC236}">
                  <a16:creationId xmlns:a16="http://schemas.microsoft.com/office/drawing/2014/main" id="{A783F997-62BF-4F94-86A1-4A5BB00915B5}"/>
                </a:ext>
              </a:extLst>
            </p:cNvPr>
            <p:cNvSpPr/>
            <p:nvPr/>
          </p:nvSpPr>
          <p:spPr bwMode="auto">
            <a:xfrm>
              <a:off x="10202" y="5899"/>
              <a:ext cx="164" cy="80"/>
            </a:xfrm>
            <a:custGeom>
              <a:avLst/>
              <a:gdLst>
                <a:gd name="T0" fmla="*/ 0 w 215"/>
                <a:gd name="T1" fmla="*/ 1 h 111"/>
                <a:gd name="T2" fmla="*/ 0 w 215"/>
                <a:gd name="T3" fmla="*/ 0 h 111"/>
                <a:gd name="T4" fmla="*/ 1 w 215"/>
                <a:gd name="T5" fmla="*/ 1 h 111"/>
                <a:gd name="T6" fmla="*/ 3 w 215"/>
                <a:gd name="T7" fmla="*/ 0 h 111"/>
                <a:gd name="T8" fmla="*/ 5 w 215"/>
                <a:gd name="T9" fmla="*/ 1 h 111"/>
                <a:gd name="T10" fmla="*/ 5 w 215"/>
                <a:gd name="T11" fmla="*/ 3 h 111"/>
                <a:gd name="T12" fmla="*/ 5 w 215"/>
                <a:gd name="T13" fmla="*/ 1 h 111"/>
                <a:gd name="T14" fmla="*/ 3 w 215"/>
                <a:gd name="T15" fmla="*/ 1 h 111"/>
                <a:gd name="T16" fmla="*/ 3 w 215"/>
                <a:gd name="T17" fmla="*/ 1 h 111"/>
                <a:gd name="T18" fmla="*/ 3 w 215"/>
                <a:gd name="T19" fmla="*/ 2 h 111"/>
                <a:gd name="T20" fmla="*/ 2 w 215"/>
                <a:gd name="T21" fmla="*/ 3 h 111"/>
                <a:gd name="T22" fmla="*/ 0 w 215"/>
                <a:gd name="T23" fmla="*/ 1 h 111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15"/>
                <a:gd name="T37" fmla="*/ 0 h 111"/>
                <a:gd name="T38" fmla="*/ 215 w 215"/>
                <a:gd name="T39" fmla="*/ 111 h 111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15" h="111">
                  <a:moveTo>
                    <a:pt x="0" y="60"/>
                  </a:moveTo>
                  <a:lnTo>
                    <a:pt x="18" y="0"/>
                  </a:lnTo>
                  <a:lnTo>
                    <a:pt x="65" y="37"/>
                  </a:lnTo>
                  <a:lnTo>
                    <a:pt x="146" y="2"/>
                  </a:lnTo>
                  <a:lnTo>
                    <a:pt x="215" y="45"/>
                  </a:lnTo>
                  <a:lnTo>
                    <a:pt x="200" y="108"/>
                  </a:lnTo>
                  <a:lnTo>
                    <a:pt x="193" y="54"/>
                  </a:lnTo>
                  <a:lnTo>
                    <a:pt x="146" y="35"/>
                  </a:lnTo>
                  <a:lnTo>
                    <a:pt x="103" y="66"/>
                  </a:lnTo>
                  <a:lnTo>
                    <a:pt x="115" y="98"/>
                  </a:lnTo>
                  <a:lnTo>
                    <a:pt x="96" y="111"/>
                  </a:lnTo>
                  <a:lnTo>
                    <a:pt x="0" y="6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4" name="Freeform 302">
              <a:extLst>
                <a:ext uri="{FF2B5EF4-FFF2-40B4-BE49-F238E27FC236}">
                  <a16:creationId xmlns:a16="http://schemas.microsoft.com/office/drawing/2014/main" id="{A04CEABF-BD97-4D90-9999-10B58624636C}"/>
                </a:ext>
              </a:extLst>
            </p:cNvPr>
            <p:cNvSpPr/>
            <p:nvPr/>
          </p:nvSpPr>
          <p:spPr bwMode="auto">
            <a:xfrm>
              <a:off x="10796" y="6816"/>
              <a:ext cx="236" cy="268"/>
            </a:xfrm>
            <a:custGeom>
              <a:avLst/>
              <a:gdLst>
                <a:gd name="T0" fmla="*/ 0 w 311"/>
                <a:gd name="T1" fmla="*/ 3 h 377"/>
                <a:gd name="T2" fmla="*/ 1 w 311"/>
                <a:gd name="T3" fmla="*/ 1 h 377"/>
                <a:gd name="T4" fmla="*/ 3 w 311"/>
                <a:gd name="T5" fmla="*/ 0 h 377"/>
                <a:gd name="T6" fmla="*/ 4 w 311"/>
                <a:gd name="T7" fmla="*/ 1 h 377"/>
                <a:gd name="T8" fmla="*/ 4 w 311"/>
                <a:gd name="T9" fmla="*/ 3 h 377"/>
                <a:gd name="T10" fmla="*/ 6 w 311"/>
                <a:gd name="T11" fmla="*/ 3 h 377"/>
                <a:gd name="T12" fmla="*/ 6 w 311"/>
                <a:gd name="T13" fmla="*/ 5 h 377"/>
                <a:gd name="T14" fmla="*/ 7 w 311"/>
                <a:gd name="T15" fmla="*/ 5 h 377"/>
                <a:gd name="T16" fmla="*/ 7 w 311"/>
                <a:gd name="T17" fmla="*/ 7 h 377"/>
                <a:gd name="T18" fmla="*/ 6 w 311"/>
                <a:gd name="T19" fmla="*/ 9 h 377"/>
                <a:gd name="T20" fmla="*/ 4 w 311"/>
                <a:gd name="T21" fmla="*/ 9 h 377"/>
                <a:gd name="T22" fmla="*/ 4 w 311"/>
                <a:gd name="T23" fmla="*/ 7 h 377"/>
                <a:gd name="T24" fmla="*/ 0 w 311"/>
                <a:gd name="T25" fmla="*/ 3 h 37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11"/>
                <a:gd name="T40" fmla="*/ 0 h 377"/>
                <a:gd name="T41" fmla="*/ 311 w 311"/>
                <a:gd name="T42" fmla="*/ 377 h 37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11" h="377">
                  <a:moveTo>
                    <a:pt x="0" y="141"/>
                  </a:moveTo>
                  <a:lnTo>
                    <a:pt x="21" y="23"/>
                  </a:lnTo>
                  <a:lnTo>
                    <a:pt x="134" y="0"/>
                  </a:lnTo>
                  <a:lnTo>
                    <a:pt x="169" y="39"/>
                  </a:lnTo>
                  <a:lnTo>
                    <a:pt x="177" y="130"/>
                  </a:lnTo>
                  <a:lnTo>
                    <a:pt x="260" y="143"/>
                  </a:lnTo>
                  <a:lnTo>
                    <a:pt x="270" y="205"/>
                  </a:lnTo>
                  <a:lnTo>
                    <a:pt x="311" y="218"/>
                  </a:lnTo>
                  <a:lnTo>
                    <a:pt x="305" y="295"/>
                  </a:lnTo>
                  <a:lnTo>
                    <a:pt x="263" y="377"/>
                  </a:lnTo>
                  <a:lnTo>
                    <a:pt x="159" y="371"/>
                  </a:lnTo>
                  <a:lnTo>
                    <a:pt x="180" y="281"/>
                  </a:lnTo>
                  <a:lnTo>
                    <a:pt x="0" y="1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5" name="Freeform 303">
              <a:extLst>
                <a:ext uri="{FF2B5EF4-FFF2-40B4-BE49-F238E27FC236}">
                  <a16:creationId xmlns:a16="http://schemas.microsoft.com/office/drawing/2014/main" id="{E1EF525C-E2A3-4694-8A21-551AA80CFBBD}"/>
                </a:ext>
              </a:extLst>
            </p:cNvPr>
            <p:cNvSpPr/>
            <p:nvPr/>
          </p:nvSpPr>
          <p:spPr bwMode="auto">
            <a:xfrm>
              <a:off x="10255" y="6207"/>
              <a:ext cx="358" cy="574"/>
            </a:xfrm>
            <a:custGeom>
              <a:avLst/>
              <a:gdLst>
                <a:gd name="T0" fmla="*/ 0 w 476"/>
                <a:gd name="T1" fmla="*/ 4 h 803"/>
                <a:gd name="T2" fmla="*/ 0 w 476"/>
                <a:gd name="T3" fmla="*/ 6 h 803"/>
                <a:gd name="T4" fmla="*/ 2 w 476"/>
                <a:gd name="T5" fmla="*/ 9 h 803"/>
                <a:gd name="T6" fmla="*/ 4 w 476"/>
                <a:gd name="T7" fmla="*/ 15 h 803"/>
                <a:gd name="T8" fmla="*/ 9 w 476"/>
                <a:gd name="T9" fmla="*/ 19 h 803"/>
                <a:gd name="T10" fmla="*/ 10 w 476"/>
                <a:gd name="T11" fmla="*/ 18 h 803"/>
                <a:gd name="T12" fmla="*/ 11 w 476"/>
                <a:gd name="T13" fmla="*/ 17 h 803"/>
                <a:gd name="T14" fmla="*/ 10 w 476"/>
                <a:gd name="T15" fmla="*/ 16 h 803"/>
                <a:gd name="T16" fmla="*/ 10 w 476"/>
                <a:gd name="T17" fmla="*/ 16 h 803"/>
                <a:gd name="T18" fmla="*/ 11 w 476"/>
                <a:gd name="T19" fmla="*/ 13 h 803"/>
                <a:gd name="T20" fmla="*/ 10 w 476"/>
                <a:gd name="T21" fmla="*/ 11 h 803"/>
                <a:gd name="T22" fmla="*/ 9 w 476"/>
                <a:gd name="T23" fmla="*/ 11 h 803"/>
                <a:gd name="T24" fmla="*/ 9 w 476"/>
                <a:gd name="T25" fmla="*/ 9 h 803"/>
                <a:gd name="T26" fmla="*/ 9 w 476"/>
                <a:gd name="T27" fmla="*/ 10 h 803"/>
                <a:gd name="T28" fmla="*/ 7 w 476"/>
                <a:gd name="T29" fmla="*/ 9 h 803"/>
                <a:gd name="T30" fmla="*/ 7 w 476"/>
                <a:gd name="T31" fmla="*/ 8 h 803"/>
                <a:gd name="T32" fmla="*/ 8 w 476"/>
                <a:gd name="T33" fmla="*/ 5 h 803"/>
                <a:gd name="T34" fmla="*/ 10 w 476"/>
                <a:gd name="T35" fmla="*/ 4 h 803"/>
                <a:gd name="T36" fmla="*/ 9 w 476"/>
                <a:gd name="T37" fmla="*/ 4 h 803"/>
                <a:gd name="T38" fmla="*/ 10 w 476"/>
                <a:gd name="T39" fmla="*/ 3 h 803"/>
                <a:gd name="T40" fmla="*/ 7 w 476"/>
                <a:gd name="T41" fmla="*/ 2 h 803"/>
                <a:gd name="T42" fmla="*/ 5 w 476"/>
                <a:gd name="T43" fmla="*/ 0 h 803"/>
                <a:gd name="T44" fmla="*/ 5 w 476"/>
                <a:gd name="T45" fmla="*/ 2 h 803"/>
                <a:gd name="T46" fmla="*/ 3 w 476"/>
                <a:gd name="T47" fmla="*/ 3 h 803"/>
                <a:gd name="T48" fmla="*/ 2 w 476"/>
                <a:gd name="T49" fmla="*/ 5 h 803"/>
                <a:gd name="T50" fmla="*/ 1 w 476"/>
                <a:gd name="T51" fmla="*/ 5 h 803"/>
                <a:gd name="T52" fmla="*/ 1 w 476"/>
                <a:gd name="T53" fmla="*/ 3 h 803"/>
                <a:gd name="T54" fmla="*/ 0 w 476"/>
                <a:gd name="T55" fmla="*/ 4 h 803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476"/>
                <a:gd name="T85" fmla="*/ 0 h 803"/>
                <a:gd name="T86" fmla="*/ 476 w 476"/>
                <a:gd name="T87" fmla="*/ 803 h 803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476" h="803">
                  <a:moveTo>
                    <a:pt x="0" y="188"/>
                  </a:moveTo>
                  <a:lnTo>
                    <a:pt x="8" y="254"/>
                  </a:lnTo>
                  <a:lnTo>
                    <a:pt x="93" y="364"/>
                  </a:lnTo>
                  <a:lnTo>
                    <a:pt x="188" y="627"/>
                  </a:lnTo>
                  <a:lnTo>
                    <a:pt x="408" y="803"/>
                  </a:lnTo>
                  <a:lnTo>
                    <a:pt x="446" y="771"/>
                  </a:lnTo>
                  <a:lnTo>
                    <a:pt x="468" y="714"/>
                  </a:lnTo>
                  <a:lnTo>
                    <a:pt x="435" y="696"/>
                  </a:lnTo>
                  <a:lnTo>
                    <a:pt x="455" y="681"/>
                  </a:lnTo>
                  <a:lnTo>
                    <a:pt x="476" y="542"/>
                  </a:lnTo>
                  <a:lnTo>
                    <a:pt x="444" y="480"/>
                  </a:lnTo>
                  <a:lnTo>
                    <a:pt x="412" y="480"/>
                  </a:lnTo>
                  <a:lnTo>
                    <a:pt x="412" y="405"/>
                  </a:lnTo>
                  <a:lnTo>
                    <a:pt x="369" y="438"/>
                  </a:lnTo>
                  <a:lnTo>
                    <a:pt x="318" y="410"/>
                  </a:lnTo>
                  <a:lnTo>
                    <a:pt x="287" y="327"/>
                  </a:lnTo>
                  <a:lnTo>
                    <a:pt x="338" y="226"/>
                  </a:lnTo>
                  <a:lnTo>
                    <a:pt x="435" y="178"/>
                  </a:lnTo>
                  <a:lnTo>
                    <a:pt x="407" y="161"/>
                  </a:lnTo>
                  <a:lnTo>
                    <a:pt x="423" y="111"/>
                  </a:lnTo>
                  <a:lnTo>
                    <a:pt x="313" y="101"/>
                  </a:lnTo>
                  <a:lnTo>
                    <a:pt x="231" y="0"/>
                  </a:lnTo>
                  <a:lnTo>
                    <a:pt x="213" y="75"/>
                  </a:lnTo>
                  <a:lnTo>
                    <a:pt x="126" y="132"/>
                  </a:lnTo>
                  <a:lnTo>
                    <a:pt x="81" y="211"/>
                  </a:lnTo>
                  <a:lnTo>
                    <a:pt x="31" y="199"/>
                  </a:lnTo>
                  <a:lnTo>
                    <a:pt x="37" y="151"/>
                  </a:lnTo>
                  <a:lnTo>
                    <a:pt x="0" y="1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6" name="Freeform 304">
              <a:extLst>
                <a:ext uri="{FF2B5EF4-FFF2-40B4-BE49-F238E27FC236}">
                  <a16:creationId xmlns:a16="http://schemas.microsoft.com/office/drawing/2014/main" id="{0819789F-3357-4CAF-B2D4-A0B349C7D86F}"/>
                </a:ext>
              </a:extLst>
            </p:cNvPr>
            <p:cNvSpPr/>
            <p:nvPr/>
          </p:nvSpPr>
          <p:spPr bwMode="auto">
            <a:xfrm>
              <a:off x="10923" y="6021"/>
              <a:ext cx="122" cy="123"/>
            </a:xfrm>
            <a:custGeom>
              <a:avLst/>
              <a:gdLst>
                <a:gd name="T0" fmla="*/ 0 w 159"/>
                <a:gd name="T1" fmla="*/ 2 h 173"/>
                <a:gd name="T2" fmla="*/ 1 w 159"/>
                <a:gd name="T3" fmla="*/ 0 h 173"/>
                <a:gd name="T4" fmla="*/ 4 w 159"/>
                <a:gd name="T5" fmla="*/ 0 h 173"/>
                <a:gd name="T6" fmla="*/ 3 w 159"/>
                <a:gd name="T7" fmla="*/ 4 h 173"/>
                <a:gd name="T8" fmla="*/ 1 w 159"/>
                <a:gd name="T9" fmla="*/ 4 h 173"/>
                <a:gd name="T10" fmla="*/ 0 w 159"/>
                <a:gd name="T11" fmla="*/ 2 h 17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9"/>
                <a:gd name="T19" fmla="*/ 0 h 173"/>
                <a:gd name="T20" fmla="*/ 159 w 159"/>
                <a:gd name="T21" fmla="*/ 173 h 17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9" h="173">
                  <a:moveTo>
                    <a:pt x="0" y="79"/>
                  </a:moveTo>
                  <a:lnTo>
                    <a:pt x="44" y="0"/>
                  </a:lnTo>
                  <a:lnTo>
                    <a:pt x="159" y="12"/>
                  </a:lnTo>
                  <a:lnTo>
                    <a:pt x="146" y="161"/>
                  </a:lnTo>
                  <a:lnTo>
                    <a:pt x="62" y="173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7" name="Freeform 305">
              <a:extLst>
                <a:ext uri="{FF2B5EF4-FFF2-40B4-BE49-F238E27FC236}">
                  <a16:creationId xmlns:a16="http://schemas.microsoft.com/office/drawing/2014/main" id="{7D03A440-988D-4DD2-B65E-365229280EA1}"/>
                </a:ext>
              </a:extLst>
            </p:cNvPr>
            <p:cNvSpPr/>
            <p:nvPr/>
          </p:nvSpPr>
          <p:spPr bwMode="auto">
            <a:xfrm>
              <a:off x="10812" y="5866"/>
              <a:ext cx="29" cy="23"/>
            </a:xfrm>
            <a:custGeom>
              <a:avLst/>
              <a:gdLst>
                <a:gd name="T0" fmla="*/ 0 w 39"/>
                <a:gd name="T1" fmla="*/ 1 h 32"/>
                <a:gd name="T2" fmla="*/ 1 w 39"/>
                <a:gd name="T3" fmla="*/ 1 h 32"/>
                <a:gd name="T4" fmla="*/ 1 w 39"/>
                <a:gd name="T5" fmla="*/ 0 h 32"/>
                <a:gd name="T6" fmla="*/ 0 w 39"/>
                <a:gd name="T7" fmla="*/ 1 h 3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9"/>
                <a:gd name="T13" fmla="*/ 0 h 32"/>
                <a:gd name="T14" fmla="*/ 39 w 39"/>
                <a:gd name="T15" fmla="*/ 32 h 3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9" h="32">
                  <a:moveTo>
                    <a:pt x="0" y="32"/>
                  </a:moveTo>
                  <a:lnTo>
                    <a:pt x="36" y="26"/>
                  </a:lnTo>
                  <a:lnTo>
                    <a:pt x="39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8" name="Freeform 306">
              <a:extLst>
                <a:ext uri="{FF2B5EF4-FFF2-40B4-BE49-F238E27FC236}">
                  <a16:creationId xmlns:a16="http://schemas.microsoft.com/office/drawing/2014/main" id="{FE2C8803-ED11-42A8-9FDE-034AF8C900B3}"/>
                </a:ext>
              </a:extLst>
            </p:cNvPr>
            <p:cNvSpPr/>
            <p:nvPr/>
          </p:nvSpPr>
          <p:spPr bwMode="auto">
            <a:xfrm>
              <a:off x="7750" y="3458"/>
              <a:ext cx="860" cy="822"/>
            </a:xfrm>
            <a:custGeom>
              <a:avLst/>
              <a:gdLst>
                <a:gd name="T0" fmla="*/ 2 w 1139"/>
                <a:gd name="T1" fmla="*/ 11 h 1152"/>
                <a:gd name="T2" fmla="*/ 2 w 1139"/>
                <a:gd name="T3" fmla="*/ 12 h 1152"/>
                <a:gd name="T4" fmla="*/ 5 w 1139"/>
                <a:gd name="T5" fmla="*/ 13 h 1152"/>
                <a:gd name="T6" fmla="*/ 6 w 1139"/>
                <a:gd name="T7" fmla="*/ 12 h 1152"/>
                <a:gd name="T8" fmla="*/ 3 w 1139"/>
                <a:gd name="T9" fmla="*/ 15 h 1152"/>
                <a:gd name="T10" fmla="*/ 3 w 1139"/>
                <a:gd name="T11" fmla="*/ 17 h 1152"/>
                <a:gd name="T12" fmla="*/ 3 w 1139"/>
                <a:gd name="T13" fmla="*/ 18 h 1152"/>
                <a:gd name="T14" fmla="*/ 3 w 1139"/>
                <a:gd name="T15" fmla="*/ 19 h 1152"/>
                <a:gd name="T16" fmla="*/ 4 w 1139"/>
                <a:gd name="T17" fmla="*/ 20 h 1152"/>
                <a:gd name="T18" fmla="*/ 5 w 1139"/>
                <a:gd name="T19" fmla="*/ 19 h 1152"/>
                <a:gd name="T20" fmla="*/ 5 w 1139"/>
                <a:gd name="T21" fmla="*/ 21 h 1152"/>
                <a:gd name="T22" fmla="*/ 8 w 1139"/>
                <a:gd name="T23" fmla="*/ 21 h 1152"/>
                <a:gd name="T24" fmla="*/ 9 w 1139"/>
                <a:gd name="T25" fmla="*/ 21 h 1152"/>
                <a:gd name="T26" fmla="*/ 8 w 1139"/>
                <a:gd name="T27" fmla="*/ 24 h 1152"/>
                <a:gd name="T28" fmla="*/ 7 w 1139"/>
                <a:gd name="T29" fmla="*/ 25 h 1152"/>
                <a:gd name="T30" fmla="*/ 4 w 1139"/>
                <a:gd name="T31" fmla="*/ 26 h 1152"/>
                <a:gd name="T32" fmla="*/ 7 w 1139"/>
                <a:gd name="T33" fmla="*/ 26 h 1152"/>
                <a:gd name="T34" fmla="*/ 8 w 1139"/>
                <a:gd name="T35" fmla="*/ 24 h 1152"/>
                <a:gd name="T36" fmla="*/ 12 w 1139"/>
                <a:gd name="T37" fmla="*/ 22 h 1152"/>
                <a:gd name="T38" fmla="*/ 12 w 1139"/>
                <a:gd name="T39" fmla="*/ 20 h 1152"/>
                <a:gd name="T40" fmla="*/ 16 w 1139"/>
                <a:gd name="T41" fmla="*/ 16 h 1152"/>
                <a:gd name="T42" fmla="*/ 16 w 1139"/>
                <a:gd name="T43" fmla="*/ 17 h 1152"/>
                <a:gd name="T44" fmla="*/ 17 w 1139"/>
                <a:gd name="T45" fmla="*/ 18 h 1152"/>
                <a:gd name="T46" fmla="*/ 14 w 1139"/>
                <a:gd name="T47" fmla="*/ 19 h 1152"/>
                <a:gd name="T48" fmla="*/ 14 w 1139"/>
                <a:gd name="T49" fmla="*/ 20 h 1152"/>
                <a:gd name="T50" fmla="*/ 17 w 1139"/>
                <a:gd name="T51" fmla="*/ 18 h 1152"/>
                <a:gd name="T52" fmla="*/ 18 w 1139"/>
                <a:gd name="T53" fmla="*/ 17 h 1152"/>
                <a:gd name="T54" fmla="*/ 19 w 1139"/>
                <a:gd name="T55" fmla="*/ 17 h 1152"/>
                <a:gd name="T56" fmla="*/ 21 w 1139"/>
                <a:gd name="T57" fmla="*/ 19 h 1152"/>
                <a:gd name="T58" fmla="*/ 25 w 1139"/>
                <a:gd name="T59" fmla="*/ 19 h 1152"/>
                <a:gd name="T60" fmla="*/ 25 w 1139"/>
                <a:gd name="T61" fmla="*/ 20 h 1152"/>
                <a:gd name="T62" fmla="*/ 26 w 1139"/>
                <a:gd name="T63" fmla="*/ 20 h 1152"/>
                <a:gd name="T64" fmla="*/ 24 w 1139"/>
                <a:gd name="T65" fmla="*/ 19 h 1152"/>
                <a:gd name="T66" fmla="*/ 14 w 1139"/>
                <a:gd name="T67" fmla="*/ 2 h 1152"/>
                <a:gd name="T68" fmla="*/ 11 w 1139"/>
                <a:gd name="T69" fmla="*/ 1 h 1152"/>
                <a:gd name="T70" fmla="*/ 10 w 1139"/>
                <a:gd name="T71" fmla="*/ 1 h 1152"/>
                <a:gd name="T72" fmla="*/ 10 w 1139"/>
                <a:gd name="T73" fmla="*/ 0 h 1152"/>
                <a:gd name="T74" fmla="*/ 7 w 1139"/>
                <a:gd name="T75" fmla="*/ 1 h 1152"/>
                <a:gd name="T76" fmla="*/ 7 w 1139"/>
                <a:gd name="T77" fmla="*/ 1 h 1152"/>
                <a:gd name="T78" fmla="*/ 6 w 1139"/>
                <a:gd name="T79" fmla="*/ 3 h 1152"/>
                <a:gd name="T80" fmla="*/ 4 w 1139"/>
                <a:gd name="T81" fmla="*/ 4 h 1152"/>
                <a:gd name="T82" fmla="*/ 2 w 1139"/>
                <a:gd name="T83" fmla="*/ 5 h 1152"/>
                <a:gd name="T84" fmla="*/ 4 w 1139"/>
                <a:gd name="T85" fmla="*/ 8 h 1152"/>
                <a:gd name="T86" fmla="*/ 5 w 1139"/>
                <a:gd name="T87" fmla="*/ 9 h 1152"/>
                <a:gd name="T88" fmla="*/ 6 w 1139"/>
                <a:gd name="T89" fmla="*/ 9 h 1152"/>
                <a:gd name="T90" fmla="*/ 4 w 1139"/>
                <a:gd name="T91" fmla="*/ 9 h 1152"/>
                <a:gd name="T92" fmla="*/ 3 w 1139"/>
                <a:gd name="T93" fmla="*/ 9 h 1152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w 1139"/>
                <a:gd name="T142" fmla="*/ 0 h 1152"/>
                <a:gd name="T143" fmla="*/ 1139 w 1139"/>
                <a:gd name="T144" fmla="*/ 1152 h 1152"/>
              </a:gdLst>
              <a:ahLst/>
              <a:cxnLst>
                <a:cxn ang="T94">
                  <a:pos x="T0" y="T1"/>
                </a:cxn>
                <a:cxn ang="T95">
                  <a:pos x="T2" y="T3"/>
                </a:cxn>
                <a:cxn ang="T96">
                  <a:pos x="T4" y="T5"/>
                </a:cxn>
                <a:cxn ang="T97">
                  <a:pos x="T6" y="T7"/>
                </a:cxn>
                <a:cxn ang="T98">
                  <a:pos x="T8" y="T9"/>
                </a:cxn>
                <a:cxn ang="T99">
                  <a:pos x="T10" y="T11"/>
                </a:cxn>
                <a:cxn ang="T100">
                  <a:pos x="T12" y="T13"/>
                </a:cxn>
                <a:cxn ang="T101">
                  <a:pos x="T14" y="T15"/>
                </a:cxn>
                <a:cxn ang="T102">
                  <a:pos x="T16" y="T17"/>
                </a:cxn>
                <a:cxn ang="T103">
                  <a:pos x="T18" y="T19"/>
                </a:cxn>
                <a:cxn ang="T104">
                  <a:pos x="T20" y="T21"/>
                </a:cxn>
                <a:cxn ang="T105">
                  <a:pos x="T22" y="T23"/>
                </a:cxn>
                <a:cxn ang="T106">
                  <a:pos x="T24" y="T25"/>
                </a:cxn>
                <a:cxn ang="T107">
                  <a:pos x="T26" y="T27"/>
                </a:cxn>
                <a:cxn ang="T108">
                  <a:pos x="T28" y="T29"/>
                </a:cxn>
                <a:cxn ang="T109">
                  <a:pos x="T30" y="T31"/>
                </a:cxn>
                <a:cxn ang="T110">
                  <a:pos x="T32" y="T33"/>
                </a:cxn>
                <a:cxn ang="T111">
                  <a:pos x="T34" y="T35"/>
                </a:cxn>
                <a:cxn ang="T112">
                  <a:pos x="T36" y="T37"/>
                </a:cxn>
                <a:cxn ang="T113">
                  <a:pos x="T38" y="T39"/>
                </a:cxn>
                <a:cxn ang="T114">
                  <a:pos x="T40" y="T41"/>
                </a:cxn>
                <a:cxn ang="T115">
                  <a:pos x="T42" y="T43"/>
                </a:cxn>
                <a:cxn ang="T116">
                  <a:pos x="T44" y="T45"/>
                </a:cxn>
                <a:cxn ang="T117">
                  <a:pos x="T46" y="T47"/>
                </a:cxn>
                <a:cxn ang="T118">
                  <a:pos x="T48" y="T49"/>
                </a:cxn>
                <a:cxn ang="T119">
                  <a:pos x="T50" y="T51"/>
                </a:cxn>
                <a:cxn ang="T120">
                  <a:pos x="T52" y="T53"/>
                </a:cxn>
                <a:cxn ang="T121">
                  <a:pos x="T54" y="T55"/>
                </a:cxn>
                <a:cxn ang="T122">
                  <a:pos x="T56" y="T57"/>
                </a:cxn>
                <a:cxn ang="T123">
                  <a:pos x="T58" y="T59"/>
                </a:cxn>
                <a:cxn ang="T124">
                  <a:pos x="T60" y="T61"/>
                </a:cxn>
                <a:cxn ang="T125">
                  <a:pos x="T62" y="T63"/>
                </a:cxn>
                <a:cxn ang="T126">
                  <a:pos x="T64" y="T65"/>
                </a:cxn>
                <a:cxn ang="T127">
                  <a:pos x="T66" y="T67"/>
                </a:cxn>
                <a:cxn ang="T128">
                  <a:pos x="T68" y="T69"/>
                </a:cxn>
                <a:cxn ang="T129">
                  <a:pos x="T70" y="T71"/>
                </a:cxn>
                <a:cxn ang="T130">
                  <a:pos x="T72" y="T73"/>
                </a:cxn>
                <a:cxn ang="T131">
                  <a:pos x="T74" y="T75"/>
                </a:cxn>
                <a:cxn ang="T132">
                  <a:pos x="T76" y="T77"/>
                </a:cxn>
                <a:cxn ang="T133">
                  <a:pos x="T78" y="T79"/>
                </a:cxn>
                <a:cxn ang="T134">
                  <a:pos x="T80" y="T81"/>
                </a:cxn>
                <a:cxn ang="T135">
                  <a:pos x="T82" y="T83"/>
                </a:cxn>
                <a:cxn ang="T136">
                  <a:pos x="T84" y="T85"/>
                </a:cxn>
                <a:cxn ang="T137">
                  <a:pos x="T86" y="T87"/>
                </a:cxn>
                <a:cxn ang="T138">
                  <a:pos x="T88" y="T89"/>
                </a:cxn>
                <a:cxn ang="T139">
                  <a:pos x="T90" y="T91"/>
                </a:cxn>
                <a:cxn ang="T140">
                  <a:pos x="T92" y="T93"/>
                </a:cxn>
              </a:cxnLst>
              <a:rect l="T141" t="T142" r="T143" b="T144"/>
              <a:pathLst>
                <a:path w="1139" h="1152">
                  <a:moveTo>
                    <a:pt x="0" y="441"/>
                  </a:moveTo>
                  <a:lnTo>
                    <a:pt x="74" y="463"/>
                  </a:lnTo>
                  <a:lnTo>
                    <a:pt x="45" y="472"/>
                  </a:lnTo>
                  <a:lnTo>
                    <a:pt x="75" y="514"/>
                  </a:lnTo>
                  <a:lnTo>
                    <a:pt x="190" y="510"/>
                  </a:lnTo>
                  <a:lnTo>
                    <a:pt x="205" y="538"/>
                  </a:lnTo>
                  <a:lnTo>
                    <a:pt x="278" y="503"/>
                  </a:lnTo>
                  <a:lnTo>
                    <a:pt x="253" y="517"/>
                  </a:lnTo>
                  <a:lnTo>
                    <a:pt x="267" y="587"/>
                  </a:lnTo>
                  <a:lnTo>
                    <a:pt x="111" y="655"/>
                  </a:lnTo>
                  <a:lnTo>
                    <a:pt x="72" y="729"/>
                  </a:lnTo>
                  <a:lnTo>
                    <a:pt x="107" y="718"/>
                  </a:lnTo>
                  <a:lnTo>
                    <a:pt x="79" y="737"/>
                  </a:lnTo>
                  <a:lnTo>
                    <a:pt x="107" y="761"/>
                  </a:lnTo>
                  <a:lnTo>
                    <a:pt x="165" y="771"/>
                  </a:lnTo>
                  <a:lnTo>
                    <a:pt x="134" y="809"/>
                  </a:lnTo>
                  <a:lnTo>
                    <a:pt x="159" y="847"/>
                  </a:lnTo>
                  <a:lnTo>
                    <a:pt x="190" y="852"/>
                  </a:lnTo>
                  <a:lnTo>
                    <a:pt x="250" y="771"/>
                  </a:lnTo>
                  <a:lnTo>
                    <a:pt x="213" y="809"/>
                  </a:lnTo>
                  <a:lnTo>
                    <a:pt x="244" y="887"/>
                  </a:lnTo>
                  <a:lnTo>
                    <a:pt x="228" y="917"/>
                  </a:lnTo>
                  <a:lnTo>
                    <a:pt x="298" y="872"/>
                  </a:lnTo>
                  <a:lnTo>
                    <a:pt x="346" y="928"/>
                  </a:lnTo>
                  <a:lnTo>
                    <a:pt x="363" y="895"/>
                  </a:lnTo>
                  <a:lnTo>
                    <a:pt x="378" y="917"/>
                  </a:lnTo>
                  <a:lnTo>
                    <a:pt x="431" y="889"/>
                  </a:lnTo>
                  <a:lnTo>
                    <a:pt x="360" y="1032"/>
                  </a:lnTo>
                  <a:lnTo>
                    <a:pt x="299" y="1060"/>
                  </a:lnTo>
                  <a:lnTo>
                    <a:pt x="298" y="1093"/>
                  </a:lnTo>
                  <a:lnTo>
                    <a:pt x="228" y="1094"/>
                  </a:lnTo>
                  <a:lnTo>
                    <a:pt x="176" y="1152"/>
                  </a:lnTo>
                  <a:lnTo>
                    <a:pt x="244" y="1109"/>
                  </a:lnTo>
                  <a:lnTo>
                    <a:pt x="317" y="1110"/>
                  </a:lnTo>
                  <a:lnTo>
                    <a:pt x="360" y="1075"/>
                  </a:lnTo>
                  <a:lnTo>
                    <a:pt x="339" y="1047"/>
                  </a:lnTo>
                  <a:lnTo>
                    <a:pt x="386" y="1051"/>
                  </a:lnTo>
                  <a:lnTo>
                    <a:pt x="528" y="943"/>
                  </a:lnTo>
                  <a:lnTo>
                    <a:pt x="559" y="904"/>
                  </a:lnTo>
                  <a:lnTo>
                    <a:pt x="532" y="871"/>
                  </a:lnTo>
                  <a:lnTo>
                    <a:pt x="660" y="740"/>
                  </a:lnTo>
                  <a:lnTo>
                    <a:pt x="676" y="675"/>
                  </a:lnTo>
                  <a:lnTo>
                    <a:pt x="661" y="740"/>
                  </a:lnTo>
                  <a:lnTo>
                    <a:pt x="715" y="728"/>
                  </a:lnTo>
                  <a:lnTo>
                    <a:pt x="684" y="755"/>
                  </a:lnTo>
                  <a:lnTo>
                    <a:pt x="727" y="767"/>
                  </a:lnTo>
                  <a:lnTo>
                    <a:pt x="635" y="776"/>
                  </a:lnTo>
                  <a:lnTo>
                    <a:pt x="615" y="841"/>
                  </a:lnTo>
                  <a:lnTo>
                    <a:pt x="650" y="837"/>
                  </a:lnTo>
                  <a:lnTo>
                    <a:pt x="618" y="882"/>
                  </a:lnTo>
                  <a:lnTo>
                    <a:pt x="740" y="825"/>
                  </a:lnTo>
                  <a:lnTo>
                    <a:pt x="760" y="790"/>
                  </a:lnTo>
                  <a:lnTo>
                    <a:pt x="739" y="774"/>
                  </a:lnTo>
                  <a:lnTo>
                    <a:pt x="767" y="743"/>
                  </a:lnTo>
                  <a:lnTo>
                    <a:pt x="763" y="767"/>
                  </a:lnTo>
                  <a:lnTo>
                    <a:pt x="823" y="753"/>
                  </a:lnTo>
                  <a:lnTo>
                    <a:pt x="813" y="779"/>
                  </a:lnTo>
                  <a:lnTo>
                    <a:pt x="911" y="825"/>
                  </a:lnTo>
                  <a:lnTo>
                    <a:pt x="1059" y="847"/>
                  </a:lnTo>
                  <a:lnTo>
                    <a:pt x="1083" y="821"/>
                  </a:lnTo>
                  <a:lnTo>
                    <a:pt x="1105" y="835"/>
                  </a:lnTo>
                  <a:lnTo>
                    <a:pt x="1076" y="860"/>
                  </a:lnTo>
                  <a:lnTo>
                    <a:pt x="1120" y="887"/>
                  </a:lnTo>
                  <a:lnTo>
                    <a:pt x="1139" y="866"/>
                  </a:lnTo>
                  <a:lnTo>
                    <a:pt x="1104" y="809"/>
                  </a:lnTo>
                  <a:lnTo>
                    <a:pt x="1032" y="809"/>
                  </a:lnTo>
                  <a:lnTo>
                    <a:pt x="1032" y="132"/>
                  </a:lnTo>
                  <a:lnTo>
                    <a:pt x="621" y="77"/>
                  </a:lnTo>
                  <a:lnTo>
                    <a:pt x="607" y="43"/>
                  </a:lnTo>
                  <a:lnTo>
                    <a:pt x="495" y="22"/>
                  </a:lnTo>
                  <a:lnTo>
                    <a:pt x="481" y="50"/>
                  </a:lnTo>
                  <a:lnTo>
                    <a:pt x="449" y="42"/>
                  </a:lnTo>
                  <a:lnTo>
                    <a:pt x="480" y="17"/>
                  </a:lnTo>
                  <a:lnTo>
                    <a:pt x="433" y="0"/>
                  </a:lnTo>
                  <a:lnTo>
                    <a:pt x="388" y="43"/>
                  </a:lnTo>
                  <a:lnTo>
                    <a:pt x="314" y="50"/>
                  </a:lnTo>
                  <a:lnTo>
                    <a:pt x="307" y="89"/>
                  </a:lnTo>
                  <a:lnTo>
                    <a:pt x="301" y="65"/>
                  </a:lnTo>
                  <a:lnTo>
                    <a:pt x="233" y="88"/>
                  </a:lnTo>
                  <a:lnTo>
                    <a:pt x="244" y="119"/>
                  </a:lnTo>
                  <a:lnTo>
                    <a:pt x="213" y="109"/>
                  </a:lnTo>
                  <a:lnTo>
                    <a:pt x="168" y="176"/>
                  </a:lnTo>
                  <a:lnTo>
                    <a:pt x="72" y="197"/>
                  </a:lnTo>
                  <a:lnTo>
                    <a:pt x="75" y="229"/>
                  </a:lnTo>
                  <a:lnTo>
                    <a:pt x="48" y="235"/>
                  </a:lnTo>
                  <a:lnTo>
                    <a:pt x="165" y="331"/>
                  </a:lnTo>
                  <a:lnTo>
                    <a:pt x="328" y="377"/>
                  </a:lnTo>
                  <a:lnTo>
                    <a:pt x="228" y="364"/>
                  </a:lnTo>
                  <a:lnTo>
                    <a:pt x="233" y="391"/>
                  </a:lnTo>
                  <a:lnTo>
                    <a:pt x="273" y="392"/>
                  </a:lnTo>
                  <a:lnTo>
                    <a:pt x="239" y="411"/>
                  </a:lnTo>
                  <a:lnTo>
                    <a:pt x="165" y="407"/>
                  </a:lnTo>
                  <a:lnTo>
                    <a:pt x="165" y="368"/>
                  </a:lnTo>
                  <a:lnTo>
                    <a:pt x="129" y="372"/>
                  </a:lnTo>
                  <a:lnTo>
                    <a:pt x="0" y="4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89" name="Freeform 307">
              <a:extLst>
                <a:ext uri="{FF2B5EF4-FFF2-40B4-BE49-F238E27FC236}">
                  <a16:creationId xmlns:a16="http://schemas.microsoft.com/office/drawing/2014/main" id="{BB591BDC-6079-49B1-B1C5-8138C5B38242}"/>
                </a:ext>
              </a:extLst>
            </p:cNvPr>
            <p:cNvSpPr/>
            <p:nvPr/>
          </p:nvSpPr>
          <p:spPr bwMode="auto">
            <a:xfrm>
              <a:off x="8101" y="5565"/>
              <a:ext cx="34" cy="43"/>
            </a:xfrm>
            <a:custGeom>
              <a:avLst/>
              <a:gdLst>
                <a:gd name="T0" fmla="*/ 0 w 45"/>
                <a:gd name="T1" fmla="*/ 1 h 62"/>
                <a:gd name="T2" fmla="*/ 0 w 45"/>
                <a:gd name="T3" fmla="*/ 0 h 62"/>
                <a:gd name="T4" fmla="*/ 1 w 45"/>
                <a:gd name="T5" fmla="*/ 1 h 62"/>
                <a:gd name="T6" fmla="*/ 0 w 45"/>
                <a:gd name="T7" fmla="*/ 1 h 62"/>
                <a:gd name="T8" fmla="*/ 0 w 45"/>
                <a:gd name="T9" fmla="*/ 1 h 6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5"/>
                <a:gd name="T16" fmla="*/ 0 h 62"/>
                <a:gd name="T17" fmla="*/ 45 w 45"/>
                <a:gd name="T18" fmla="*/ 62 h 6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5" h="62">
                  <a:moveTo>
                    <a:pt x="0" y="23"/>
                  </a:moveTo>
                  <a:lnTo>
                    <a:pt x="4" y="0"/>
                  </a:lnTo>
                  <a:lnTo>
                    <a:pt x="45" y="38"/>
                  </a:lnTo>
                  <a:lnTo>
                    <a:pt x="14" y="62"/>
                  </a:lnTo>
                  <a:lnTo>
                    <a:pt x="0" y="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0" name="Freeform 308">
              <a:extLst>
                <a:ext uri="{FF2B5EF4-FFF2-40B4-BE49-F238E27FC236}">
                  <a16:creationId xmlns:a16="http://schemas.microsoft.com/office/drawing/2014/main" id="{49C91047-CA4A-4EB1-9FF4-D20D14C2DC0C}"/>
                </a:ext>
              </a:extLst>
            </p:cNvPr>
            <p:cNvSpPr/>
            <p:nvPr/>
          </p:nvSpPr>
          <p:spPr bwMode="auto">
            <a:xfrm>
              <a:off x="8132" y="4150"/>
              <a:ext cx="74" cy="48"/>
            </a:xfrm>
            <a:custGeom>
              <a:avLst/>
              <a:gdLst>
                <a:gd name="T0" fmla="*/ 0 w 100"/>
                <a:gd name="T1" fmla="*/ 1 h 69"/>
                <a:gd name="T2" fmla="*/ 1 w 100"/>
                <a:gd name="T3" fmla="*/ 1 h 69"/>
                <a:gd name="T4" fmla="*/ 2 w 100"/>
                <a:gd name="T5" fmla="*/ 0 h 69"/>
                <a:gd name="T6" fmla="*/ 1 w 100"/>
                <a:gd name="T7" fmla="*/ 0 h 69"/>
                <a:gd name="T8" fmla="*/ 1 w 100"/>
                <a:gd name="T9" fmla="*/ 1 h 69"/>
                <a:gd name="T10" fmla="*/ 0 w 100"/>
                <a:gd name="T11" fmla="*/ 1 h 6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0"/>
                <a:gd name="T19" fmla="*/ 0 h 69"/>
                <a:gd name="T20" fmla="*/ 100 w 100"/>
                <a:gd name="T21" fmla="*/ 69 h 6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0" h="69">
                  <a:moveTo>
                    <a:pt x="0" y="28"/>
                  </a:moveTo>
                  <a:lnTo>
                    <a:pt x="28" y="69"/>
                  </a:lnTo>
                  <a:lnTo>
                    <a:pt x="100" y="11"/>
                  </a:lnTo>
                  <a:lnTo>
                    <a:pt x="32" y="0"/>
                  </a:lnTo>
                  <a:lnTo>
                    <a:pt x="41" y="27"/>
                  </a:lnTo>
                  <a:lnTo>
                    <a:pt x="0" y="2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1" name="Freeform 309">
              <a:extLst>
                <a:ext uri="{FF2B5EF4-FFF2-40B4-BE49-F238E27FC236}">
                  <a16:creationId xmlns:a16="http://schemas.microsoft.com/office/drawing/2014/main" id="{6BF3BB31-F9C2-4ACB-A227-1556E9A314D8}"/>
                </a:ext>
              </a:extLst>
            </p:cNvPr>
            <p:cNvSpPr/>
            <p:nvPr/>
          </p:nvSpPr>
          <p:spPr bwMode="auto">
            <a:xfrm>
              <a:off x="8615" y="4059"/>
              <a:ext cx="231" cy="226"/>
            </a:xfrm>
            <a:custGeom>
              <a:avLst/>
              <a:gdLst>
                <a:gd name="T0" fmla="*/ 0 w 306"/>
                <a:gd name="T1" fmla="*/ 1 h 315"/>
                <a:gd name="T2" fmla="*/ 0 w 306"/>
                <a:gd name="T3" fmla="*/ 2 h 315"/>
                <a:gd name="T4" fmla="*/ 1 w 306"/>
                <a:gd name="T5" fmla="*/ 2 h 315"/>
                <a:gd name="T6" fmla="*/ 2 w 306"/>
                <a:gd name="T7" fmla="*/ 2 h 315"/>
                <a:gd name="T8" fmla="*/ 1 w 306"/>
                <a:gd name="T9" fmla="*/ 1 h 315"/>
                <a:gd name="T10" fmla="*/ 2 w 306"/>
                <a:gd name="T11" fmla="*/ 1 h 315"/>
                <a:gd name="T12" fmla="*/ 3 w 306"/>
                <a:gd name="T13" fmla="*/ 2 h 315"/>
                <a:gd name="T14" fmla="*/ 2 w 306"/>
                <a:gd name="T15" fmla="*/ 1 h 315"/>
                <a:gd name="T16" fmla="*/ 3 w 306"/>
                <a:gd name="T17" fmla="*/ 2 h 315"/>
                <a:gd name="T18" fmla="*/ 4 w 306"/>
                <a:gd name="T19" fmla="*/ 3 h 315"/>
                <a:gd name="T20" fmla="*/ 4 w 306"/>
                <a:gd name="T21" fmla="*/ 4 h 315"/>
                <a:gd name="T22" fmla="*/ 6 w 306"/>
                <a:gd name="T23" fmla="*/ 5 h 315"/>
                <a:gd name="T24" fmla="*/ 5 w 306"/>
                <a:gd name="T25" fmla="*/ 6 h 315"/>
                <a:gd name="T26" fmla="*/ 6 w 306"/>
                <a:gd name="T27" fmla="*/ 5 h 315"/>
                <a:gd name="T28" fmla="*/ 6 w 306"/>
                <a:gd name="T29" fmla="*/ 7 h 315"/>
                <a:gd name="T30" fmla="*/ 7 w 306"/>
                <a:gd name="T31" fmla="*/ 7 h 315"/>
                <a:gd name="T32" fmla="*/ 7 w 306"/>
                <a:gd name="T33" fmla="*/ 6 h 315"/>
                <a:gd name="T34" fmla="*/ 5 w 306"/>
                <a:gd name="T35" fmla="*/ 5 h 315"/>
                <a:gd name="T36" fmla="*/ 2 w 306"/>
                <a:gd name="T37" fmla="*/ 0 h 315"/>
                <a:gd name="T38" fmla="*/ 1 w 306"/>
                <a:gd name="T39" fmla="*/ 1 h 315"/>
                <a:gd name="T40" fmla="*/ 0 w 306"/>
                <a:gd name="T41" fmla="*/ 1 h 315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w 306"/>
                <a:gd name="T64" fmla="*/ 0 h 315"/>
                <a:gd name="T65" fmla="*/ 306 w 306"/>
                <a:gd name="T66" fmla="*/ 315 h 315"/>
              </a:gdLst>
              <a:ahLst/>
              <a:cxnLst>
                <a:cxn ang="T42">
                  <a:pos x="T0" y="T1"/>
                </a:cxn>
                <a:cxn ang="T43">
                  <a:pos x="T2" y="T3"/>
                </a:cxn>
                <a:cxn ang="T44">
                  <a:pos x="T4" y="T5"/>
                </a:cxn>
                <a:cxn ang="T45">
                  <a:pos x="T6" y="T7"/>
                </a:cxn>
                <a:cxn ang="T46">
                  <a:pos x="T8" y="T9"/>
                </a:cxn>
                <a:cxn ang="T47">
                  <a:pos x="T10" y="T11"/>
                </a:cxn>
                <a:cxn ang="T48">
                  <a:pos x="T12" y="T13"/>
                </a:cxn>
                <a:cxn ang="T49">
                  <a:pos x="T14" y="T15"/>
                </a:cxn>
                <a:cxn ang="T50">
                  <a:pos x="T16" y="T17"/>
                </a:cxn>
                <a:cxn ang="T51">
                  <a:pos x="T18" y="T19"/>
                </a:cxn>
                <a:cxn ang="T52">
                  <a:pos x="T20" y="T21"/>
                </a:cxn>
                <a:cxn ang="T53">
                  <a:pos x="T22" y="T23"/>
                </a:cxn>
                <a:cxn ang="T54">
                  <a:pos x="T24" y="T25"/>
                </a:cxn>
                <a:cxn ang="T55">
                  <a:pos x="T26" y="T27"/>
                </a:cxn>
                <a:cxn ang="T56">
                  <a:pos x="T28" y="T29"/>
                </a:cxn>
                <a:cxn ang="T57">
                  <a:pos x="T30" y="T31"/>
                </a:cxn>
                <a:cxn ang="T58">
                  <a:pos x="T32" y="T33"/>
                </a:cxn>
                <a:cxn ang="T59">
                  <a:pos x="T34" y="T35"/>
                </a:cxn>
                <a:cxn ang="T60">
                  <a:pos x="T36" y="T37"/>
                </a:cxn>
                <a:cxn ang="T61">
                  <a:pos x="T38" y="T39"/>
                </a:cxn>
                <a:cxn ang="T62">
                  <a:pos x="T40" y="T41"/>
                </a:cxn>
              </a:cxnLst>
              <a:rect l="T63" t="T64" r="T65" b="T66"/>
              <a:pathLst>
                <a:path w="306" h="315">
                  <a:moveTo>
                    <a:pt x="0" y="30"/>
                  </a:moveTo>
                  <a:lnTo>
                    <a:pt x="15" y="77"/>
                  </a:lnTo>
                  <a:lnTo>
                    <a:pt x="56" y="98"/>
                  </a:lnTo>
                  <a:lnTo>
                    <a:pt x="77" y="83"/>
                  </a:lnTo>
                  <a:lnTo>
                    <a:pt x="38" y="58"/>
                  </a:lnTo>
                  <a:lnTo>
                    <a:pt x="77" y="58"/>
                  </a:lnTo>
                  <a:lnTo>
                    <a:pt x="107" y="99"/>
                  </a:lnTo>
                  <a:lnTo>
                    <a:pt x="96" y="27"/>
                  </a:lnTo>
                  <a:lnTo>
                    <a:pt x="120" y="90"/>
                  </a:lnTo>
                  <a:lnTo>
                    <a:pt x="186" y="125"/>
                  </a:lnTo>
                  <a:lnTo>
                    <a:pt x="174" y="169"/>
                  </a:lnTo>
                  <a:lnTo>
                    <a:pt x="249" y="225"/>
                  </a:lnTo>
                  <a:lnTo>
                    <a:pt x="227" y="269"/>
                  </a:lnTo>
                  <a:lnTo>
                    <a:pt x="265" y="233"/>
                  </a:lnTo>
                  <a:lnTo>
                    <a:pt x="275" y="315"/>
                  </a:lnTo>
                  <a:lnTo>
                    <a:pt x="303" y="302"/>
                  </a:lnTo>
                  <a:lnTo>
                    <a:pt x="306" y="240"/>
                  </a:lnTo>
                  <a:lnTo>
                    <a:pt x="235" y="205"/>
                  </a:lnTo>
                  <a:lnTo>
                    <a:pt x="98" y="0"/>
                  </a:lnTo>
                  <a:lnTo>
                    <a:pt x="23" y="58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2" name="Freeform 310">
              <a:extLst>
                <a:ext uri="{FF2B5EF4-FFF2-40B4-BE49-F238E27FC236}">
                  <a16:creationId xmlns:a16="http://schemas.microsoft.com/office/drawing/2014/main" id="{D2A1E67D-15A1-4FAA-BDD8-224FA9E04A74}"/>
                </a:ext>
              </a:extLst>
            </p:cNvPr>
            <p:cNvSpPr/>
            <p:nvPr/>
          </p:nvSpPr>
          <p:spPr bwMode="auto">
            <a:xfrm>
              <a:off x="8666" y="4132"/>
              <a:ext cx="37" cy="35"/>
            </a:xfrm>
            <a:custGeom>
              <a:avLst/>
              <a:gdLst>
                <a:gd name="T0" fmla="*/ 0 w 50"/>
                <a:gd name="T1" fmla="*/ 0 h 51"/>
                <a:gd name="T2" fmla="*/ 0 w 50"/>
                <a:gd name="T3" fmla="*/ 1 h 51"/>
                <a:gd name="T4" fmla="*/ 0 w 50"/>
                <a:gd name="T5" fmla="*/ 1 h 51"/>
                <a:gd name="T6" fmla="*/ 1 w 50"/>
                <a:gd name="T7" fmla="*/ 1 h 51"/>
                <a:gd name="T8" fmla="*/ 1 w 50"/>
                <a:gd name="T9" fmla="*/ 1 h 51"/>
                <a:gd name="T10" fmla="*/ 1 w 50"/>
                <a:gd name="T11" fmla="*/ 0 h 51"/>
                <a:gd name="T12" fmla="*/ 0 w 50"/>
                <a:gd name="T13" fmla="*/ 0 h 51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50"/>
                <a:gd name="T22" fmla="*/ 0 h 51"/>
                <a:gd name="T23" fmla="*/ 50 w 50"/>
                <a:gd name="T24" fmla="*/ 51 h 51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50" h="51">
                  <a:moveTo>
                    <a:pt x="0" y="0"/>
                  </a:moveTo>
                  <a:lnTo>
                    <a:pt x="13" y="51"/>
                  </a:lnTo>
                  <a:lnTo>
                    <a:pt x="18" y="24"/>
                  </a:lnTo>
                  <a:lnTo>
                    <a:pt x="50" y="46"/>
                  </a:lnTo>
                  <a:lnTo>
                    <a:pt x="21" y="24"/>
                  </a:lnTo>
                  <a:lnTo>
                    <a:pt x="49" y="8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3" name="Freeform 311">
              <a:extLst>
                <a:ext uri="{FF2B5EF4-FFF2-40B4-BE49-F238E27FC236}">
                  <a16:creationId xmlns:a16="http://schemas.microsoft.com/office/drawing/2014/main" id="{90EB394D-F01A-491C-99B5-E951C3811101}"/>
                </a:ext>
              </a:extLst>
            </p:cNvPr>
            <p:cNvSpPr/>
            <p:nvPr/>
          </p:nvSpPr>
          <p:spPr bwMode="auto">
            <a:xfrm>
              <a:off x="8682" y="4162"/>
              <a:ext cx="24" cy="58"/>
            </a:xfrm>
            <a:custGeom>
              <a:avLst/>
              <a:gdLst>
                <a:gd name="T0" fmla="*/ 0 w 29"/>
                <a:gd name="T1" fmla="*/ 0 h 80"/>
                <a:gd name="T2" fmla="*/ 1 w 29"/>
                <a:gd name="T3" fmla="*/ 0 h 80"/>
                <a:gd name="T4" fmla="*/ 1 w 29"/>
                <a:gd name="T5" fmla="*/ 2 h 80"/>
                <a:gd name="T6" fmla="*/ 0 w 29"/>
                <a:gd name="T7" fmla="*/ 0 h 8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9"/>
                <a:gd name="T13" fmla="*/ 0 h 80"/>
                <a:gd name="T14" fmla="*/ 29 w 29"/>
                <a:gd name="T15" fmla="*/ 80 h 8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9" h="80">
                  <a:moveTo>
                    <a:pt x="0" y="0"/>
                  </a:moveTo>
                  <a:lnTo>
                    <a:pt x="28" y="15"/>
                  </a:lnTo>
                  <a:lnTo>
                    <a:pt x="29" y="8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4" name="Freeform 312">
              <a:extLst>
                <a:ext uri="{FF2B5EF4-FFF2-40B4-BE49-F238E27FC236}">
                  <a16:creationId xmlns:a16="http://schemas.microsoft.com/office/drawing/2014/main" id="{D298446A-BCD6-423F-8EEA-3F2BAA3D81EE}"/>
                </a:ext>
              </a:extLst>
            </p:cNvPr>
            <p:cNvSpPr/>
            <p:nvPr/>
          </p:nvSpPr>
          <p:spPr bwMode="auto">
            <a:xfrm>
              <a:off x="8708" y="4135"/>
              <a:ext cx="29" cy="33"/>
            </a:xfrm>
            <a:custGeom>
              <a:avLst/>
              <a:gdLst>
                <a:gd name="T0" fmla="*/ 0 w 39"/>
                <a:gd name="T1" fmla="*/ 0 h 47"/>
                <a:gd name="T2" fmla="*/ 0 w 39"/>
                <a:gd name="T3" fmla="*/ 1 h 47"/>
                <a:gd name="T4" fmla="*/ 1 w 39"/>
                <a:gd name="T5" fmla="*/ 1 h 47"/>
                <a:gd name="T6" fmla="*/ 1 w 39"/>
                <a:gd name="T7" fmla="*/ 0 h 47"/>
                <a:gd name="T8" fmla="*/ 1 w 39"/>
                <a:gd name="T9" fmla="*/ 1 h 47"/>
                <a:gd name="T10" fmla="*/ 1 w 39"/>
                <a:gd name="T11" fmla="*/ 0 h 47"/>
                <a:gd name="T12" fmla="*/ 0 w 39"/>
                <a:gd name="T13" fmla="*/ 0 h 47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39"/>
                <a:gd name="T22" fmla="*/ 0 h 47"/>
                <a:gd name="T23" fmla="*/ 39 w 39"/>
                <a:gd name="T24" fmla="*/ 47 h 47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39" h="47">
                  <a:moveTo>
                    <a:pt x="0" y="0"/>
                  </a:moveTo>
                  <a:lnTo>
                    <a:pt x="7" y="47"/>
                  </a:lnTo>
                  <a:lnTo>
                    <a:pt x="32" y="47"/>
                  </a:lnTo>
                  <a:lnTo>
                    <a:pt x="22" y="4"/>
                  </a:lnTo>
                  <a:lnTo>
                    <a:pt x="39" y="35"/>
                  </a:lnTo>
                  <a:lnTo>
                    <a:pt x="24" y="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5" name="Freeform 313">
              <a:extLst>
                <a:ext uri="{FF2B5EF4-FFF2-40B4-BE49-F238E27FC236}">
                  <a16:creationId xmlns:a16="http://schemas.microsoft.com/office/drawing/2014/main" id="{3EA04805-1BE8-4D27-8E45-6C04A1DC0B09}"/>
                </a:ext>
              </a:extLst>
            </p:cNvPr>
            <p:cNvSpPr/>
            <p:nvPr/>
          </p:nvSpPr>
          <p:spPr bwMode="auto">
            <a:xfrm>
              <a:off x="8732" y="4182"/>
              <a:ext cx="27" cy="28"/>
            </a:xfrm>
            <a:custGeom>
              <a:avLst/>
              <a:gdLst>
                <a:gd name="T0" fmla="*/ 0 w 34"/>
                <a:gd name="T1" fmla="*/ 0 h 35"/>
                <a:gd name="T2" fmla="*/ 1 w 34"/>
                <a:gd name="T3" fmla="*/ 1 h 35"/>
                <a:gd name="T4" fmla="*/ 1 w 34"/>
                <a:gd name="T5" fmla="*/ 0 h 35"/>
                <a:gd name="T6" fmla="*/ 0 w 34"/>
                <a:gd name="T7" fmla="*/ 0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4"/>
                <a:gd name="T13" fmla="*/ 0 h 35"/>
                <a:gd name="T14" fmla="*/ 34 w 34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4" h="35">
                  <a:moveTo>
                    <a:pt x="0" y="0"/>
                  </a:moveTo>
                  <a:lnTo>
                    <a:pt x="31" y="35"/>
                  </a:lnTo>
                  <a:lnTo>
                    <a:pt x="34" y="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Freeform 314">
              <a:extLst>
                <a:ext uri="{FF2B5EF4-FFF2-40B4-BE49-F238E27FC236}">
                  <a16:creationId xmlns:a16="http://schemas.microsoft.com/office/drawing/2014/main" id="{99421202-F58B-4D80-AB6A-06230FD595B4}"/>
                </a:ext>
              </a:extLst>
            </p:cNvPr>
            <p:cNvSpPr/>
            <p:nvPr/>
          </p:nvSpPr>
          <p:spPr bwMode="auto">
            <a:xfrm>
              <a:off x="8740" y="4217"/>
              <a:ext cx="40" cy="58"/>
            </a:xfrm>
            <a:custGeom>
              <a:avLst/>
              <a:gdLst>
                <a:gd name="T0" fmla="*/ 0 w 53"/>
                <a:gd name="T1" fmla="*/ 0 h 81"/>
                <a:gd name="T2" fmla="*/ 1 w 53"/>
                <a:gd name="T3" fmla="*/ 1 h 81"/>
                <a:gd name="T4" fmla="*/ 1 w 53"/>
                <a:gd name="T5" fmla="*/ 2 h 81"/>
                <a:gd name="T6" fmla="*/ 0 w 53"/>
                <a:gd name="T7" fmla="*/ 0 h 81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53"/>
                <a:gd name="T13" fmla="*/ 0 h 81"/>
                <a:gd name="T14" fmla="*/ 53 w 53"/>
                <a:gd name="T15" fmla="*/ 81 h 81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53" h="81">
                  <a:moveTo>
                    <a:pt x="0" y="0"/>
                  </a:moveTo>
                  <a:lnTo>
                    <a:pt x="42" y="30"/>
                  </a:lnTo>
                  <a:lnTo>
                    <a:pt x="53" y="8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7" name="Freeform 315">
              <a:extLst>
                <a:ext uri="{FF2B5EF4-FFF2-40B4-BE49-F238E27FC236}">
                  <a16:creationId xmlns:a16="http://schemas.microsoft.com/office/drawing/2014/main" id="{24C30323-D24B-4E51-A8EF-CB527C6BF94D}"/>
                </a:ext>
              </a:extLst>
            </p:cNvPr>
            <p:cNvSpPr/>
            <p:nvPr/>
          </p:nvSpPr>
          <p:spPr bwMode="auto">
            <a:xfrm>
              <a:off x="8804" y="4232"/>
              <a:ext cx="19" cy="38"/>
            </a:xfrm>
            <a:custGeom>
              <a:avLst/>
              <a:gdLst>
                <a:gd name="T0" fmla="*/ 0 w 26"/>
                <a:gd name="T1" fmla="*/ 1 h 49"/>
                <a:gd name="T2" fmla="*/ 0 w 26"/>
                <a:gd name="T3" fmla="*/ 0 h 49"/>
                <a:gd name="T4" fmla="*/ 1 w 26"/>
                <a:gd name="T5" fmla="*/ 2 h 49"/>
                <a:gd name="T6" fmla="*/ 0 w 26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49"/>
                <a:gd name="T14" fmla="*/ 26 w 26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49">
                  <a:moveTo>
                    <a:pt x="0" y="29"/>
                  </a:moveTo>
                  <a:lnTo>
                    <a:pt x="10" y="0"/>
                  </a:lnTo>
                  <a:lnTo>
                    <a:pt x="26" y="49"/>
                  </a:lnTo>
                  <a:lnTo>
                    <a:pt x="0" y="2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8" name="Freeform 316">
              <a:extLst>
                <a:ext uri="{FF2B5EF4-FFF2-40B4-BE49-F238E27FC236}">
                  <a16:creationId xmlns:a16="http://schemas.microsoft.com/office/drawing/2014/main" id="{E5820B21-58DD-4DEC-B1C7-612F18CAA39C}"/>
                </a:ext>
              </a:extLst>
            </p:cNvPr>
            <p:cNvSpPr/>
            <p:nvPr/>
          </p:nvSpPr>
          <p:spPr bwMode="auto">
            <a:xfrm>
              <a:off x="9003" y="4510"/>
              <a:ext cx="1666" cy="882"/>
            </a:xfrm>
            <a:custGeom>
              <a:avLst/>
              <a:gdLst>
                <a:gd name="T0" fmla="*/ 1 w 2200"/>
                <a:gd name="T1" fmla="*/ 4 h 1238"/>
                <a:gd name="T2" fmla="*/ 1 w 2200"/>
                <a:gd name="T3" fmla="*/ 4 h 1238"/>
                <a:gd name="T4" fmla="*/ 2 w 2200"/>
                <a:gd name="T5" fmla="*/ 14 h 1238"/>
                <a:gd name="T6" fmla="*/ 2 w 2200"/>
                <a:gd name="T7" fmla="*/ 15 h 1238"/>
                <a:gd name="T8" fmla="*/ 5 w 2200"/>
                <a:gd name="T9" fmla="*/ 19 h 1238"/>
                <a:gd name="T10" fmla="*/ 9 w 2200"/>
                <a:gd name="T11" fmla="*/ 20 h 1238"/>
                <a:gd name="T12" fmla="*/ 16 w 2200"/>
                <a:gd name="T13" fmla="*/ 21 h 1238"/>
                <a:gd name="T14" fmla="*/ 21 w 2200"/>
                <a:gd name="T15" fmla="*/ 23 h 1238"/>
                <a:gd name="T16" fmla="*/ 25 w 2200"/>
                <a:gd name="T17" fmla="*/ 28 h 1238"/>
                <a:gd name="T18" fmla="*/ 26 w 2200"/>
                <a:gd name="T19" fmla="*/ 24 h 1238"/>
                <a:gd name="T20" fmla="*/ 29 w 2200"/>
                <a:gd name="T21" fmla="*/ 23 h 1238"/>
                <a:gd name="T22" fmla="*/ 31 w 2200"/>
                <a:gd name="T23" fmla="*/ 23 h 1238"/>
                <a:gd name="T24" fmla="*/ 32 w 2200"/>
                <a:gd name="T25" fmla="*/ 23 h 1238"/>
                <a:gd name="T26" fmla="*/ 33 w 2200"/>
                <a:gd name="T27" fmla="*/ 23 h 1238"/>
                <a:gd name="T28" fmla="*/ 37 w 2200"/>
                <a:gd name="T29" fmla="*/ 24 h 1238"/>
                <a:gd name="T30" fmla="*/ 39 w 2200"/>
                <a:gd name="T31" fmla="*/ 28 h 1238"/>
                <a:gd name="T32" fmla="*/ 39 w 2200"/>
                <a:gd name="T33" fmla="*/ 27 h 1238"/>
                <a:gd name="T34" fmla="*/ 39 w 2200"/>
                <a:gd name="T35" fmla="*/ 20 h 1238"/>
                <a:gd name="T36" fmla="*/ 43 w 2200"/>
                <a:gd name="T37" fmla="*/ 16 h 1238"/>
                <a:gd name="T38" fmla="*/ 43 w 2200"/>
                <a:gd name="T39" fmla="*/ 15 h 1238"/>
                <a:gd name="T40" fmla="*/ 42 w 2200"/>
                <a:gd name="T41" fmla="*/ 13 h 1238"/>
                <a:gd name="T42" fmla="*/ 43 w 2200"/>
                <a:gd name="T43" fmla="*/ 13 h 1238"/>
                <a:gd name="T44" fmla="*/ 43 w 2200"/>
                <a:gd name="T45" fmla="*/ 15 h 1238"/>
                <a:gd name="T46" fmla="*/ 44 w 2200"/>
                <a:gd name="T47" fmla="*/ 12 h 1238"/>
                <a:gd name="T48" fmla="*/ 45 w 2200"/>
                <a:gd name="T49" fmla="*/ 11 h 1238"/>
                <a:gd name="T50" fmla="*/ 48 w 2200"/>
                <a:gd name="T51" fmla="*/ 9 h 1238"/>
                <a:gd name="T52" fmla="*/ 51 w 2200"/>
                <a:gd name="T53" fmla="*/ 6 h 1238"/>
                <a:gd name="T54" fmla="*/ 51 w 2200"/>
                <a:gd name="T55" fmla="*/ 5 h 1238"/>
                <a:gd name="T56" fmla="*/ 49 w 2200"/>
                <a:gd name="T57" fmla="*/ 3 h 1238"/>
                <a:gd name="T58" fmla="*/ 43 w 2200"/>
                <a:gd name="T59" fmla="*/ 6 h 1238"/>
                <a:gd name="T60" fmla="*/ 41 w 2200"/>
                <a:gd name="T61" fmla="*/ 8 h 1238"/>
                <a:gd name="T62" fmla="*/ 38 w 2200"/>
                <a:gd name="T63" fmla="*/ 10 h 1238"/>
                <a:gd name="T64" fmla="*/ 37 w 2200"/>
                <a:gd name="T65" fmla="*/ 9 h 1238"/>
                <a:gd name="T66" fmla="*/ 37 w 2200"/>
                <a:gd name="T67" fmla="*/ 9 h 1238"/>
                <a:gd name="T68" fmla="*/ 37 w 2200"/>
                <a:gd name="T69" fmla="*/ 7 h 1238"/>
                <a:gd name="T70" fmla="*/ 37 w 2200"/>
                <a:gd name="T71" fmla="*/ 5 h 1238"/>
                <a:gd name="T72" fmla="*/ 34 w 2200"/>
                <a:gd name="T73" fmla="*/ 6 h 1238"/>
                <a:gd name="T74" fmla="*/ 33 w 2200"/>
                <a:gd name="T75" fmla="*/ 10 h 1238"/>
                <a:gd name="T76" fmla="*/ 33 w 2200"/>
                <a:gd name="T77" fmla="*/ 5 h 1238"/>
                <a:gd name="T78" fmla="*/ 34 w 2200"/>
                <a:gd name="T79" fmla="*/ 5 h 1238"/>
                <a:gd name="T80" fmla="*/ 36 w 2200"/>
                <a:gd name="T81" fmla="*/ 4 h 1238"/>
                <a:gd name="T82" fmla="*/ 32 w 2200"/>
                <a:gd name="T83" fmla="*/ 3 h 1238"/>
                <a:gd name="T84" fmla="*/ 31 w 2200"/>
                <a:gd name="T85" fmla="*/ 4 h 1238"/>
                <a:gd name="T86" fmla="*/ 31 w 2200"/>
                <a:gd name="T87" fmla="*/ 2 h 1238"/>
                <a:gd name="T88" fmla="*/ 26 w 2200"/>
                <a:gd name="T89" fmla="*/ 0 h 1238"/>
                <a:gd name="T90" fmla="*/ 2 w 2200"/>
                <a:gd name="T91" fmla="*/ 1 h 1238"/>
                <a:gd name="T92" fmla="*/ 2 w 2200"/>
                <a:gd name="T93" fmla="*/ 3 h 1238"/>
                <a:gd name="T94" fmla="*/ 0 w 2200"/>
                <a:gd name="T95" fmla="*/ 2 h 1238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w 2200"/>
                <a:gd name="T145" fmla="*/ 0 h 1238"/>
                <a:gd name="T146" fmla="*/ 2200 w 2200"/>
                <a:gd name="T147" fmla="*/ 1238 h 1238"/>
              </a:gdLst>
              <a:ahLst/>
              <a:cxnLst>
                <a:cxn ang="T96">
                  <a:pos x="T0" y="T1"/>
                </a:cxn>
                <a:cxn ang="T97">
                  <a:pos x="T2" y="T3"/>
                </a:cxn>
                <a:cxn ang="T98">
                  <a:pos x="T4" y="T5"/>
                </a:cxn>
                <a:cxn ang="T99">
                  <a:pos x="T6" y="T7"/>
                </a:cxn>
                <a:cxn ang="T100">
                  <a:pos x="T8" y="T9"/>
                </a:cxn>
                <a:cxn ang="T101">
                  <a:pos x="T10" y="T11"/>
                </a:cxn>
                <a:cxn ang="T102">
                  <a:pos x="T12" y="T13"/>
                </a:cxn>
                <a:cxn ang="T103">
                  <a:pos x="T14" y="T15"/>
                </a:cxn>
                <a:cxn ang="T104">
                  <a:pos x="T16" y="T17"/>
                </a:cxn>
                <a:cxn ang="T105">
                  <a:pos x="T18" y="T19"/>
                </a:cxn>
                <a:cxn ang="T106">
                  <a:pos x="T20" y="T21"/>
                </a:cxn>
                <a:cxn ang="T107">
                  <a:pos x="T22" y="T23"/>
                </a:cxn>
                <a:cxn ang="T108">
                  <a:pos x="T24" y="T25"/>
                </a:cxn>
                <a:cxn ang="T109">
                  <a:pos x="T26" y="T27"/>
                </a:cxn>
                <a:cxn ang="T110">
                  <a:pos x="T28" y="T29"/>
                </a:cxn>
                <a:cxn ang="T111">
                  <a:pos x="T30" y="T31"/>
                </a:cxn>
                <a:cxn ang="T112">
                  <a:pos x="T32" y="T33"/>
                </a:cxn>
                <a:cxn ang="T113">
                  <a:pos x="T34" y="T35"/>
                </a:cxn>
                <a:cxn ang="T114">
                  <a:pos x="T36" y="T37"/>
                </a:cxn>
                <a:cxn ang="T115">
                  <a:pos x="T38" y="T39"/>
                </a:cxn>
                <a:cxn ang="T116">
                  <a:pos x="T40" y="T41"/>
                </a:cxn>
                <a:cxn ang="T117">
                  <a:pos x="T42" y="T43"/>
                </a:cxn>
                <a:cxn ang="T118">
                  <a:pos x="T44" y="T45"/>
                </a:cxn>
                <a:cxn ang="T119">
                  <a:pos x="T46" y="T47"/>
                </a:cxn>
                <a:cxn ang="T120">
                  <a:pos x="T48" y="T49"/>
                </a:cxn>
                <a:cxn ang="T121">
                  <a:pos x="T50" y="T51"/>
                </a:cxn>
                <a:cxn ang="T122">
                  <a:pos x="T52" y="T53"/>
                </a:cxn>
                <a:cxn ang="T123">
                  <a:pos x="T54" y="T55"/>
                </a:cxn>
                <a:cxn ang="T124">
                  <a:pos x="T56" y="T57"/>
                </a:cxn>
                <a:cxn ang="T125">
                  <a:pos x="T58" y="T59"/>
                </a:cxn>
                <a:cxn ang="T126">
                  <a:pos x="T60" y="T61"/>
                </a:cxn>
                <a:cxn ang="T127">
                  <a:pos x="T62" y="T63"/>
                </a:cxn>
                <a:cxn ang="T128">
                  <a:pos x="T64" y="T65"/>
                </a:cxn>
                <a:cxn ang="T129">
                  <a:pos x="T66" y="T67"/>
                </a:cxn>
                <a:cxn ang="T130">
                  <a:pos x="T68" y="T69"/>
                </a:cxn>
                <a:cxn ang="T131">
                  <a:pos x="T70" y="T71"/>
                </a:cxn>
                <a:cxn ang="T132">
                  <a:pos x="T72" y="T73"/>
                </a:cxn>
                <a:cxn ang="T133">
                  <a:pos x="T74" y="T75"/>
                </a:cxn>
                <a:cxn ang="T134">
                  <a:pos x="T76" y="T77"/>
                </a:cxn>
                <a:cxn ang="T135">
                  <a:pos x="T78" y="T79"/>
                </a:cxn>
                <a:cxn ang="T136">
                  <a:pos x="T80" y="T81"/>
                </a:cxn>
                <a:cxn ang="T137">
                  <a:pos x="T82" y="T83"/>
                </a:cxn>
                <a:cxn ang="T138">
                  <a:pos x="T84" y="T85"/>
                </a:cxn>
                <a:cxn ang="T139">
                  <a:pos x="T86" y="T87"/>
                </a:cxn>
                <a:cxn ang="T140">
                  <a:pos x="T88" y="T89"/>
                </a:cxn>
                <a:cxn ang="T141">
                  <a:pos x="T90" y="T91"/>
                </a:cxn>
                <a:cxn ang="T142">
                  <a:pos x="T92" y="T93"/>
                </a:cxn>
                <a:cxn ang="T143">
                  <a:pos x="T94" y="T95"/>
                </a:cxn>
              </a:cxnLst>
              <a:rect l="T144" t="T145" r="T146" b="T147"/>
              <a:pathLst>
                <a:path w="2200" h="1238">
                  <a:moveTo>
                    <a:pt x="0" y="69"/>
                  </a:moveTo>
                  <a:lnTo>
                    <a:pt x="26" y="169"/>
                  </a:lnTo>
                  <a:lnTo>
                    <a:pt x="56" y="180"/>
                  </a:lnTo>
                  <a:lnTo>
                    <a:pt x="32" y="187"/>
                  </a:lnTo>
                  <a:lnTo>
                    <a:pt x="12" y="491"/>
                  </a:lnTo>
                  <a:lnTo>
                    <a:pt x="70" y="612"/>
                  </a:lnTo>
                  <a:lnTo>
                    <a:pt x="104" y="612"/>
                  </a:lnTo>
                  <a:lnTo>
                    <a:pt x="89" y="656"/>
                  </a:lnTo>
                  <a:lnTo>
                    <a:pt x="160" y="786"/>
                  </a:lnTo>
                  <a:lnTo>
                    <a:pt x="231" y="816"/>
                  </a:lnTo>
                  <a:lnTo>
                    <a:pt x="291" y="890"/>
                  </a:lnTo>
                  <a:lnTo>
                    <a:pt x="378" y="881"/>
                  </a:lnTo>
                  <a:lnTo>
                    <a:pt x="524" y="951"/>
                  </a:lnTo>
                  <a:lnTo>
                    <a:pt x="698" y="924"/>
                  </a:lnTo>
                  <a:lnTo>
                    <a:pt x="800" y="1055"/>
                  </a:lnTo>
                  <a:lnTo>
                    <a:pt x="879" y="1020"/>
                  </a:lnTo>
                  <a:lnTo>
                    <a:pt x="978" y="1181"/>
                  </a:lnTo>
                  <a:lnTo>
                    <a:pt x="1053" y="1208"/>
                  </a:lnTo>
                  <a:lnTo>
                    <a:pt x="1046" y="1119"/>
                  </a:lnTo>
                  <a:lnTo>
                    <a:pt x="1126" y="1065"/>
                  </a:lnTo>
                  <a:lnTo>
                    <a:pt x="1133" y="1022"/>
                  </a:lnTo>
                  <a:lnTo>
                    <a:pt x="1244" y="1020"/>
                  </a:lnTo>
                  <a:lnTo>
                    <a:pt x="1346" y="1055"/>
                  </a:lnTo>
                  <a:lnTo>
                    <a:pt x="1347" y="1001"/>
                  </a:lnTo>
                  <a:lnTo>
                    <a:pt x="1307" y="995"/>
                  </a:lnTo>
                  <a:lnTo>
                    <a:pt x="1389" y="993"/>
                  </a:lnTo>
                  <a:lnTo>
                    <a:pt x="1394" y="969"/>
                  </a:lnTo>
                  <a:lnTo>
                    <a:pt x="1401" y="997"/>
                  </a:lnTo>
                  <a:lnTo>
                    <a:pt x="1557" y="1008"/>
                  </a:lnTo>
                  <a:lnTo>
                    <a:pt x="1597" y="1053"/>
                  </a:lnTo>
                  <a:lnTo>
                    <a:pt x="1603" y="1134"/>
                  </a:lnTo>
                  <a:lnTo>
                    <a:pt x="1654" y="1238"/>
                  </a:lnTo>
                  <a:lnTo>
                    <a:pt x="1684" y="1235"/>
                  </a:lnTo>
                  <a:lnTo>
                    <a:pt x="1699" y="1156"/>
                  </a:lnTo>
                  <a:lnTo>
                    <a:pt x="1644" y="969"/>
                  </a:lnTo>
                  <a:lnTo>
                    <a:pt x="1676" y="889"/>
                  </a:lnTo>
                  <a:lnTo>
                    <a:pt x="1870" y="736"/>
                  </a:lnTo>
                  <a:lnTo>
                    <a:pt x="1833" y="720"/>
                  </a:lnTo>
                  <a:lnTo>
                    <a:pt x="1867" y="713"/>
                  </a:lnTo>
                  <a:lnTo>
                    <a:pt x="1840" y="662"/>
                  </a:lnTo>
                  <a:lnTo>
                    <a:pt x="1846" y="617"/>
                  </a:lnTo>
                  <a:lnTo>
                    <a:pt x="1805" y="585"/>
                  </a:lnTo>
                  <a:lnTo>
                    <a:pt x="1846" y="608"/>
                  </a:lnTo>
                  <a:lnTo>
                    <a:pt x="1835" y="554"/>
                  </a:lnTo>
                  <a:lnTo>
                    <a:pt x="1862" y="536"/>
                  </a:lnTo>
                  <a:lnTo>
                    <a:pt x="1867" y="656"/>
                  </a:lnTo>
                  <a:lnTo>
                    <a:pt x="1895" y="586"/>
                  </a:lnTo>
                  <a:lnTo>
                    <a:pt x="1878" y="529"/>
                  </a:lnTo>
                  <a:lnTo>
                    <a:pt x="1896" y="562"/>
                  </a:lnTo>
                  <a:lnTo>
                    <a:pt x="1937" y="464"/>
                  </a:lnTo>
                  <a:lnTo>
                    <a:pt x="2092" y="420"/>
                  </a:lnTo>
                  <a:lnTo>
                    <a:pt x="2051" y="394"/>
                  </a:lnTo>
                  <a:lnTo>
                    <a:pt x="2081" y="320"/>
                  </a:lnTo>
                  <a:lnTo>
                    <a:pt x="2195" y="264"/>
                  </a:lnTo>
                  <a:lnTo>
                    <a:pt x="2200" y="233"/>
                  </a:lnTo>
                  <a:lnTo>
                    <a:pt x="2171" y="209"/>
                  </a:lnTo>
                  <a:lnTo>
                    <a:pt x="2171" y="136"/>
                  </a:lnTo>
                  <a:lnTo>
                    <a:pt x="2109" y="114"/>
                  </a:lnTo>
                  <a:lnTo>
                    <a:pt x="2061" y="230"/>
                  </a:lnTo>
                  <a:lnTo>
                    <a:pt x="1867" y="274"/>
                  </a:lnTo>
                  <a:lnTo>
                    <a:pt x="1851" y="324"/>
                  </a:lnTo>
                  <a:lnTo>
                    <a:pt x="1740" y="345"/>
                  </a:lnTo>
                  <a:lnTo>
                    <a:pt x="1747" y="363"/>
                  </a:lnTo>
                  <a:lnTo>
                    <a:pt x="1637" y="431"/>
                  </a:lnTo>
                  <a:lnTo>
                    <a:pt x="1586" y="429"/>
                  </a:lnTo>
                  <a:lnTo>
                    <a:pt x="1584" y="410"/>
                  </a:lnTo>
                  <a:lnTo>
                    <a:pt x="1592" y="387"/>
                  </a:lnTo>
                  <a:lnTo>
                    <a:pt x="1604" y="372"/>
                  </a:lnTo>
                  <a:lnTo>
                    <a:pt x="1611" y="351"/>
                  </a:lnTo>
                  <a:lnTo>
                    <a:pt x="1592" y="297"/>
                  </a:lnTo>
                  <a:lnTo>
                    <a:pt x="1554" y="318"/>
                  </a:lnTo>
                  <a:lnTo>
                    <a:pt x="1569" y="230"/>
                  </a:lnTo>
                  <a:lnTo>
                    <a:pt x="1509" y="209"/>
                  </a:lnTo>
                  <a:lnTo>
                    <a:pt x="1465" y="264"/>
                  </a:lnTo>
                  <a:lnTo>
                    <a:pt x="1448" y="413"/>
                  </a:lnTo>
                  <a:lnTo>
                    <a:pt x="1413" y="417"/>
                  </a:lnTo>
                  <a:lnTo>
                    <a:pt x="1402" y="347"/>
                  </a:lnTo>
                  <a:lnTo>
                    <a:pt x="1434" y="234"/>
                  </a:lnTo>
                  <a:lnTo>
                    <a:pt x="1403" y="252"/>
                  </a:lnTo>
                  <a:lnTo>
                    <a:pt x="1451" y="196"/>
                  </a:lnTo>
                  <a:lnTo>
                    <a:pt x="1552" y="194"/>
                  </a:lnTo>
                  <a:lnTo>
                    <a:pt x="1536" y="164"/>
                  </a:lnTo>
                  <a:lnTo>
                    <a:pt x="1529" y="164"/>
                  </a:lnTo>
                  <a:lnTo>
                    <a:pt x="1381" y="146"/>
                  </a:lnTo>
                  <a:lnTo>
                    <a:pt x="1403" y="110"/>
                  </a:lnTo>
                  <a:lnTo>
                    <a:pt x="1315" y="159"/>
                  </a:lnTo>
                  <a:lnTo>
                    <a:pt x="1243" y="159"/>
                  </a:lnTo>
                  <a:lnTo>
                    <a:pt x="1330" y="82"/>
                  </a:lnTo>
                  <a:lnTo>
                    <a:pt x="1147" y="40"/>
                  </a:lnTo>
                  <a:lnTo>
                    <a:pt x="1127" y="0"/>
                  </a:lnTo>
                  <a:lnTo>
                    <a:pt x="1126" y="26"/>
                  </a:lnTo>
                  <a:lnTo>
                    <a:pt x="72" y="26"/>
                  </a:lnTo>
                  <a:lnTo>
                    <a:pt x="90" y="73"/>
                  </a:lnTo>
                  <a:lnTo>
                    <a:pt x="70" y="114"/>
                  </a:lnTo>
                  <a:lnTo>
                    <a:pt x="74" y="72"/>
                  </a:lnTo>
                  <a:lnTo>
                    <a:pt x="0" y="6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9" name="Freeform 317">
              <a:extLst>
                <a:ext uri="{FF2B5EF4-FFF2-40B4-BE49-F238E27FC236}">
                  <a16:creationId xmlns:a16="http://schemas.microsoft.com/office/drawing/2014/main" id="{BAE9B14B-667C-40C2-AED9-2E3DDFE69251}"/>
                </a:ext>
              </a:extLst>
            </p:cNvPr>
            <p:cNvSpPr/>
            <p:nvPr/>
          </p:nvSpPr>
          <p:spPr bwMode="auto">
            <a:xfrm>
              <a:off x="10915" y="7177"/>
              <a:ext cx="149" cy="170"/>
            </a:xfrm>
            <a:custGeom>
              <a:avLst/>
              <a:gdLst>
                <a:gd name="T0" fmla="*/ 0 w 199"/>
                <a:gd name="T1" fmla="*/ 5 h 238"/>
                <a:gd name="T2" fmla="*/ 1 w 199"/>
                <a:gd name="T3" fmla="*/ 0 h 238"/>
                <a:gd name="T4" fmla="*/ 1 w 199"/>
                <a:gd name="T5" fmla="*/ 0 h 238"/>
                <a:gd name="T6" fmla="*/ 4 w 199"/>
                <a:gd name="T7" fmla="*/ 2 h 238"/>
                <a:gd name="T8" fmla="*/ 5 w 199"/>
                <a:gd name="T9" fmla="*/ 3 h 238"/>
                <a:gd name="T10" fmla="*/ 4 w 199"/>
                <a:gd name="T11" fmla="*/ 4 h 238"/>
                <a:gd name="T12" fmla="*/ 3 w 199"/>
                <a:gd name="T13" fmla="*/ 5 h 238"/>
                <a:gd name="T14" fmla="*/ 0 w 199"/>
                <a:gd name="T15" fmla="*/ 5 h 238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99"/>
                <a:gd name="T25" fmla="*/ 0 h 238"/>
                <a:gd name="T26" fmla="*/ 199 w 199"/>
                <a:gd name="T27" fmla="*/ 238 h 238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99" h="238">
                  <a:moveTo>
                    <a:pt x="0" y="192"/>
                  </a:moveTo>
                  <a:lnTo>
                    <a:pt x="31" y="8"/>
                  </a:lnTo>
                  <a:lnTo>
                    <a:pt x="62" y="0"/>
                  </a:lnTo>
                  <a:lnTo>
                    <a:pt x="174" y="94"/>
                  </a:lnTo>
                  <a:lnTo>
                    <a:pt x="199" y="131"/>
                  </a:lnTo>
                  <a:lnTo>
                    <a:pt x="189" y="178"/>
                  </a:lnTo>
                  <a:lnTo>
                    <a:pt x="136" y="238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Freeform 318">
              <a:extLst>
                <a:ext uri="{FF2B5EF4-FFF2-40B4-BE49-F238E27FC236}">
                  <a16:creationId xmlns:a16="http://schemas.microsoft.com/office/drawing/2014/main" id="{3D92A2F2-1AF5-4EDC-AD7B-8208676AA52D}"/>
                </a:ext>
              </a:extLst>
            </p:cNvPr>
            <p:cNvSpPr/>
            <p:nvPr/>
          </p:nvSpPr>
          <p:spPr bwMode="auto">
            <a:xfrm>
              <a:off x="10488" y="5816"/>
              <a:ext cx="387" cy="361"/>
            </a:xfrm>
            <a:custGeom>
              <a:avLst/>
              <a:gdLst>
                <a:gd name="T0" fmla="*/ 0 w 510"/>
                <a:gd name="T1" fmla="*/ 3 h 507"/>
                <a:gd name="T2" fmla="*/ 1 w 510"/>
                <a:gd name="T3" fmla="*/ 5 h 507"/>
                <a:gd name="T4" fmla="*/ 3 w 510"/>
                <a:gd name="T5" fmla="*/ 5 h 507"/>
                <a:gd name="T6" fmla="*/ 3 w 510"/>
                <a:gd name="T7" fmla="*/ 6 h 507"/>
                <a:gd name="T8" fmla="*/ 5 w 510"/>
                <a:gd name="T9" fmla="*/ 6 h 507"/>
                <a:gd name="T10" fmla="*/ 5 w 510"/>
                <a:gd name="T11" fmla="*/ 10 h 507"/>
                <a:gd name="T12" fmla="*/ 6 w 510"/>
                <a:gd name="T13" fmla="*/ 11 h 507"/>
                <a:gd name="T14" fmla="*/ 7 w 510"/>
                <a:gd name="T15" fmla="*/ 12 h 507"/>
                <a:gd name="T16" fmla="*/ 9 w 510"/>
                <a:gd name="T17" fmla="*/ 10 h 507"/>
                <a:gd name="T18" fmla="*/ 8 w 510"/>
                <a:gd name="T19" fmla="*/ 10 h 507"/>
                <a:gd name="T20" fmla="*/ 8 w 510"/>
                <a:gd name="T21" fmla="*/ 8 h 507"/>
                <a:gd name="T22" fmla="*/ 9 w 510"/>
                <a:gd name="T23" fmla="*/ 9 h 507"/>
                <a:gd name="T24" fmla="*/ 11 w 510"/>
                <a:gd name="T25" fmla="*/ 7 h 507"/>
                <a:gd name="T26" fmla="*/ 11 w 510"/>
                <a:gd name="T27" fmla="*/ 6 h 507"/>
                <a:gd name="T28" fmla="*/ 11 w 510"/>
                <a:gd name="T29" fmla="*/ 5 h 507"/>
                <a:gd name="T30" fmla="*/ 11 w 510"/>
                <a:gd name="T31" fmla="*/ 5 h 507"/>
                <a:gd name="T32" fmla="*/ 12 w 510"/>
                <a:gd name="T33" fmla="*/ 4 h 507"/>
                <a:gd name="T34" fmla="*/ 11 w 510"/>
                <a:gd name="T35" fmla="*/ 4 h 507"/>
                <a:gd name="T36" fmla="*/ 11 w 510"/>
                <a:gd name="T37" fmla="*/ 3 h 507"/>
                <a:gd name="T38" fmla="*/ 9 w 510"/>
                <a:gd name="T39" fmla="*/ 2 h 507"/>
                <a:gd name="T40" fmla="*/ 10 w 510"/>
                <a:gd name="T41" fmla="*/ 2 h 507"/>
                <a:gd name="T42" fmla="*/ 5 w 510"/>
                <a:gd name="T43" fmla="*/ 2 h 507"/>
                <a:gd name="T44" fmla="*/ 3 w 510"/>
                <a:gd name="T45" fmla="*/ 0 h 507"/>
                <a:gd name="T46" fmla="*/ 3 w 510"/>
                <a:gd name="T47" fmla="*/ 1 h 507"/>
                <a:gd name="T48" fmla="*/ 1 w 510"/>
                <a:gd name="T49" fmla="*/ 1 h 507"/>
                <a:gd name="T50" fmla="*/ 2 w 510"/>
                <a:gd name="T51" fmla="*/ 3 h 507"/>
                <a:gd name="T52" fmla="*/ 1 w 510"/>
                <a:gd name="T53" fmla="*/ 3 h 507"/>
                <a:gd name="T54" fmla="*/ 1 w 510"/>
                <a:gd name="T55" fmla="*/ 2 h 507"/>
                <a:gd name="T56" fmla="*/ 2 w 510"/>
                <a:gd name="T57" fmla="*/ 1 h 507"/>
                <a:gd name="T58" fmla="*/ 0 w 510"/>
                <a:gd name="T59" fmla="*/ 3 h 507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10"/>
                <a:gd name="T91" fmla="*/ 0 h 507"/>
                <a:gd name="T92" fmla="*/ 510 w 510"/>
                <a:gd name="T93" fmla="*/ 507 h 507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10" h="507">
                  <a:moveTo>
                    <a:pt x="0" y="138"/>
                  </a:moveTo>
                  <a:lnTo>
                    <a:pt x="48" y="226"/>
                  </a:lnTo>
                  <a:lnTo>
                    <a:pt x="122" y="237"/>
                  </a:lnTo>
                  <a:lnTo>
                    <a:pt x="146" y="275"/>
                  </a:lnTo>
                  <a:lnTo>
                    <a:pt x="220" y="269"/>
                  </a:lnTo>
                  <a:lnTo>
                    <a:pt x="208" y="422"/>
                  </a:lnTo>
                  <a:lnTo>
                    <a:pt x="243" y="486"/>
                  </a:lnTo>
                  <a:lnTo>
                    <a:pt x="284" y="507"/>
                  </a:lnTo>
                  <a:lnTo>
                    <a:pt x="379" y="448"/>
                  </a:lnTo>
                  <a:lnTo>
                    <a:pt x="341" y="437"/>
                  </a:lnTo>
                  <a:lnTo>
                    <a:pt x="325" y="352"/>
                  </a:lnTo>
                  <a:lnTo>
                    <a:pt x="387" y="368"/>
                  </a:lnTo>
                  <a:lnTo>
                    <a:pt x="487" y="315"/>
                  </a:lnTo>
                  <a:lnTo>
                    <a:pt x="457" y="275"/>
                  </a:lnTo>
                  <a:lnTo>
                    <a:pt x="491" y="236"/>
                  </a:lnTo>
                  <a:lnTo>
                    <a:pt x="477" y="207"/>
                  </a:lnTo>
                  <a:lnTo>
                    <a:pt x="510" y="175"/>
                  </a:lnTo>
                  <a:lnTo>
                    <a:pt x="467" y="168"/>
                  </a:lnTo>
                  <a:lnTo>
                    <a:pt x="467" y="127"/>
                  </a:lnTo>
                  <a:lnTo>
                    <a:pt x="391" y="84"/>
                  </a:lnTo>
                  <a:lnTo>
                    <a:pt x="426" y="72"/>
                  </a:lnTo>
                  <a:lnTo>
                    <a:pt x="200" y="81"/>
                  </a:lnTo>
                  <a:lnTo>
                    <a:pt x="127" y="0"/>
                  </a:lnTo>
                  <a:lnTo>
                    <a:pt x="133" y="37"/>
                  </a:lnTo>
                  <a:lnTo>
                    <a:pt x="66" y="68"/>
                  </a:lnTo>
                  <a:lnTo>
                    <a:pt x="86" y="127"/>
                  </a:lnTo>
                  <a:lnTo>
                    <a:pt x="63" y="150"/>
                  </a:lnTo>
                  <a:lnTo>
                    <a:pt x="48" y="96"/>
                  </a:lnTo>
                  <a:lnTo>
                    <a:pt x="73" y="22"/>
                  </a:lnTo>
                  <a:lnTo>
                    <a:pt x="0" y="13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1" name="Freeform 320">
              <a:extLst>
                <a:ext uri="{FF2B5EF4-FFF2-40B4-BE49-F238E27FC236}">
                  <a16:creationId xmlns:a16="http://schemas.microsoft.com/office/drawing/2014/main" id="{6FFC52BC-B12B-458D-A238-D32290ECA713}"/>
                </a:ext>
              </a:extLst>
            </p:cNvPr>
            <p:cNvSpPr/>
            <p:nvPr/>
          </p:nvSpPr>
          <p:spPr bwMode="auto">
            <a:xfrm>
              <a:off x="3718" y="4931"/>
              <a:ext cx="409" cy="321"/>
            </a:xfrm>
            <a:custGeom>
              <a:avLst/>
              <a:gdLst>
                <a:gd name="T0" fmla="*/ 0 w 542"/>
                <a:gd name="T1" fmla="*/ 5 h 449"/>
                <a:gd name="T2" fmla="*/ 0 w 542"/>
                <a:gd name="T3" fmla="*/ 8 h 449"/>
                <a:gd name="T4" fmla="*/ 1 w 542"/>
                <a:gd name="T5" fmla="*/ 9 h 449"/>
                <a:gd name="T6" fmla="*/ 0 w 542"/>
                <a:gd name="T7" fmla="*/ 10 h 449"/>
                <a:gd name="T8" fmla="*/ 2 w 542"/>
                <a:gd name="T9" fmla="*/ 10 h 449"/>
                <a:gd name="T10" fmla="*/ 5 w 542"/>
                <a:gd name="T11" fmla="*/ 10 h 449"/>
                <a:gd name="T12" fmla="*/ 5 w 542"/>
                <a:gd name="T13" fmla="*/ 8 h 449"/>
                <a:gd name="T14" fmla="*/ 8 w 542"/>
                <a:gd name="T15" fmla="*/ 8 h 449"/>
                <a:gd name="T16" fmla="*/ 8 w 542"/>
                <a:gd name="T17" fmla="*/ 6 h 449"/>
                <a:gd name="T18" fmla="*/ 9 w 542"/>
                <a:gd name="T19" fmla="*/ 6 h 449"/>
                <a:gd name="T20" fmla="*/ 8 w 542"/>
                <a:gd name="T21" fmla="*/ 5 h 449"/>
                <a:gd name="T22" fmla="*/ 9 w 542"/>
                <a:gd name="T23" fmla="*/ 5 h 449"/>
                <a:gd name="T24" fmla="*/ 10 w 542"/>
                <a:gd name="T25" fmla="*/ 4 h 449"/>
                <a:gd name="T26" fmla="*/ 9 w 542"/>
                <a:gd name="T27" fmla="*/ 3 h 449"/>
                <a:gd name="T28" fmla="*/ 12 w 542"/>
                <a:gd name="T29" fmla="*/ 2 h 449"/>
                <a:gd name="T30" fmla="*/ 13 w 542"/>
                <a:gd name="T31" fmla="*/ 1 h 449"/>
                <a:gd name="T32" fmla="*/ 11 w 542"/>
                <a:gd name="T33" fmla="*/ 1 h 449"/>
                <a:gd name="T34" fmla="*/ 10 w 542"/>
                <a:gd name="T35" fmla="*/ 2 h 449"/>
                <a:gd name="T36" fmla="*/ 9 w 542"/>
                <a:gd name="T37" fmla="*/ 0 h 449"/>
                <a:gd name="T38" fmla="*/ 8 w 542"/>
                <a:gd name="T39" fmla="*/ 1 h 449"/>
                <a:gd name="T40" fmla="*/ 4 w 542"/>
                <a:gd name="T41" fmla="*/ 1 h 449"/>
                <a:gd name="T42" fmla="*/ 2 w 542"/>
                <a:gd name="T43" fmla="*/ 4 h 449"/>
                <a:gd name="T44" fmla="*/ 1 w 542"/>
                <a:gd name="T45" fmla="*/ 3 h 449"/>
                <a:gd name="T46" fmla="*/ 0 w 542"/>
                <a:gd name="T47" fmla="*/ 5 h 449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542"/>
                <a:gd name="T73" fmla="*/ 0 h 449"/>
                <a:gd name="T74" fmla="*/ 542 w 542"/>
                <a:gd name="T75" fmla="*/ 449 h 449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542" h="449">
                  <a:moveTo>
                    <a:pt x="0" y="214"/>
                  </a:moveTo>
                  <a:lnTo>
                    <a:pt x="6" y="333"/>
                  </a:lnTo>
                  <a:lnTo>
                    <a:pt x="42" y="368"/>
                  </a:lnTo>
                  <a:lnTo>
                    <a:pt x="14" y="426"/>
                  </a:lnTo>
                  <a:lnTo>
                    <a:pt x="73" y="449"/>
                  </a:lnTo>
                  <a:lnTo>
                    <a:pt x="212" y="426"/>
                  </a:lnTo>
                  <a:lnTo>
                    <a:pt x="239" y="361"/>
                  </a:lnTo>
                  <a:lnTo>
                    <a:pt x="333" y="325"/>
                  </a:lnTo>
                  <a:lnTo>
                    <a:pt x="340" y="269"/>
                  </a:lnTo>
                  <a:lnTo>
                    <a:pt x="375" y="254"/>
                  </a:lnTo>
                  <a:lnTo>
                    <a:pt x="361" y="226"/>
                  </a:lnTo>
                  <a:lnTo>
                    <a:pt x="393" y="222"/>
                  </a:lnTo>
                  <a:lnTo>
                    <a:pt x="418" y="168"/>
                  </a:lnTo>
                  <a:lnTo>
                    <a:pt x="408" y="112"/>
                  </a:lnTo>
                  <a:lnTo>
                    <a:pt x="538" y="72"/>
                  </a:lnTo>
                  <a:lnTo>
                    <a:pt x="542" y="61"/>
                  </a:lnTo>
                  <a:lnTo>
                    <a:pt x="492" y="50"/>
                  </a:lnTo>
                  <a:lnTo>
                    <a:pt x="423" y="88"/>
                  </a:lnTo>
                  <a:lnTo>
                    <a:pt x="392" y="0"/>
                  </a:lnTo>
                  <a:lnTo>
                    <a:pt x="335" y="66"/>
                  </a:lnTo>
                  <a:lnTo>
                    <a:pt x="169" y="61"/>
                  </a:lnTo>
                  <a:lnTo>
                    <a:pt x="82" y="165"/>
                  </a:lnTo>
                  <a:lnTo>
                    <a:pt x="25" y="131"/>
                  </a:lnTo>
                  <a:lnTo>
                    <a:pt x="0" y="2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2" name="Freeform 321">
              <a:extLst>
                <a:ext uri="{FF2B5EF4-FFF2-40B4-BE49-F238E27FC236}">
                  <a16:creationId xmlns:a16="http://schemas.microsoft.com/office/drawing/2014/main" id="{CD5E0B4A-D23D-4036-AA41-3985885125ED}"/>
                </a:ext>
              </a:extLst>
            </p:cNvPr>
            <p:cNvSpPr/>
            <p:nvPr/>
          </p:nvSpPr>
          <p:spPr bwMode="auto">
            <a:xfrm>
              <a:off x="2524" y="4779"/>
              <a:ext cx="53" cy="108"/>
            </a:xfrm>
            <a:custGeom>
              <a:avLst/>
              <a:gdLst>
                <a:gd name="T0" fmla="*/ 0 w 71"/>
                <a:gd name="T1" fmla="*/ 3 h 151"/>
                <a:gd name="T2" fmla="*/ 0 w 71"/>
                <a:gd name="T3" fmla="*/ 1 h 151"/>
                <a:gd name="T4" fmla="*/ 1 w 71"/>
                <a:gd name="T5" fmla="*/ 0 h 151"/>
                <a:gd name="T6" fmla="*/ 2 w 71"/>
                <a:gd name="T7" fmla="*/ 2 h 151"/>
                <a:gd name="T8" fmla="*/ 1 w 71"/>
                <a:gd name="T9" fmla="*/ 3 h 151"/>
                <a:gd name="T10" fmla="*/ 0 w 71"/>
                <a:gd name="T11" fmla="*/ 3 h 151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71"/>
                <a:gd name="T19" fmla="*/ 0 h 151"/>
                <a:gd name="T20" fmla="*/ 71 w 71"/>
                <a:gd name="T21" fmla="*/ 151 h 151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71" h="151">
                  <a:moveTo>
                    <a:pt x="0" y="114"/>
                  </a:moveTo>
                  <a:lnTo>
                    <a:pt x="1" y="37"/>
                  </a:lnTo>
                  <a:lnTo>
                    <a:pt x="33" y="0"/>
                  </a:lnTo>
                  <a:lnTo>
                    <a:pt x="71" y="88"/>
                  </a:lnTo>
                  <a:lnTo>
                    <a:pt x="35" y="151"/>
                  </a:lnTo>
                  <a:lnTo>
                    <a:pt x="0" y="1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3" name="Freeform 322">
              <a:extLst>
                <a:ext uri="{FF2B5EF4-FFF2-40B4-BE49-F238E27FC236}">
                  <a16:creationId xmlns:a16="http://schemas.microsoft.com/office/drawing/2014/main" id="{459E1630-14E8-448B-9277-ACEDBCEEA856}"/>
                </a:ext>
              </a:extLst>
            </p:cNvPr>
            <p:cNvSpPr/>
            <p:nvPr/>
          </p:nvSpPr>
          <p:spPr bwMode="auto">
            <a:xfrm>
              <a:off x="1717" y="4987"/>
              <a:ext cx="589" cy="611"/>
            </a:xfrm>
            <a:custGeom>
              <a:avLst/>
              <a:gdLst>
                <a:gd name="T0" fmla="*/ 0 w 776"/>
                <a:gd name="T1" fmla="*/ 11 h 857"/>
                <a:gd name="T2" fmla="*/ 0 w 776"/>
                <a:gd name="T3" fmla="*/ 11 h 857"/>
                <a:gd name="T4" fmla="*/ 3 w 776"/>
                <a:gd name="T5" fmla="*/ 13 h 857"/>
                <a:gd name="T6" fmla="*/ 11 w 776"/>
                <a:gd name="T7" fmla="*/ 19 h 857"/>
                <a:gd name="T8" fmla="*/ 11 w 776"/>
                <a:gd name="T9" fmla="*/ 20 h 857"/>
                <a:gd name="T10" fmla="*/ 11 w 776"/>
                <a:gd name="T11" fmla="*/ 20 h 857"/>
                <a:gd name="T12" fmla="*/ 13 w 776"/>
                <a:gd name="T13" fmla="*/ 19 h 857"/>
                <a:gd name="T14" fmla="*/ 18 w 776"/>
                <a:gd name="T15" fmla="*/ 15 h 857"/>
                <a:gd name="T16" fmla="*/ 16 w 776"/>
                <a:gd name="T17" fmla="*/ 12 h 857"/>
                <a:gd name="T18" fmla="*/ 16 w 776"/>
                <a:gd name="T19" fmla="*/ 8 h 857"/>
                <a:gd name="T20" fmla="*/ 16 w 776"/>
                <a:gd name="T21" fmla="*/ 6 h 857"/>
                <a:gd name="T22" fmla="*/ 14 w 776"/>
                <a:gd name="T23" fmla="*/ 3 h 857"/>
                <a:gd name="T24" fmla="*/ 15 w 776"/>
                <a:gd name="T25" fmla="*/ 3 h 857"/>
                <a:gd name="T26" fmla="*/ 15 w 776"/>
                <a:gd name="T27" fmla="*/ 0 h 857"/>
                <a:gd name="T28" fmla="*/ 9 w 776"/>
                <a:gd name="T29" fmla="*/ 1 h 857"/>
                <a:gd name="T30" fmla="*/ 6 w 776"/>
                <a:gd name="T31" fmla="*/ 2 h 857"/>
                <a:gd name="T32" fmla="*/ 7 w 776"/>
                <a:gd name="T33" fmla="*/ 5 h 857"/>
                <a:gd name="T34" fmla="*/ 5 w 776"/>
                <a:gd name="T35" fmla="*/ 6 h 857"/>
                <a:gd name="T36" fmla="*/ 4 w 776"/>
                <a:gd name="T37" fmla="*/ 6 h 857"/>
                <a:gd name="T38" fmla="*/ 5 w 776"/>
                <a:gd name="T39" fmla="*/ 7 h 857"/>
                <a:gd name="T40" fmla="*/ 1 w 776"/>
                <a:gd name="T41" fmla="*/ 9 h 857"/>
                <a:gd name="T42" fmla="*/ 0 w 776"/>
                <a:gd name="T43" fmla="*/ 11 h 85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776"/>
                <a:gd name="T67" fmla="*/ 0 h 857"/>
                <a:gd name="T68" fmla="*/ 776 w 776"/>
                <a:gd name="T69" fmla="*/ 857 h 85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776" h="857">
                  <a:moveTo>
                    <a:pt x="0" y="458"/>
                  </a:moveTo>
                  <a:lnTo>
                    <a:pt x="5" y="475"/>
                  </a:lnTo>
                  <a:lnTo>
                    <a:pt x="150" y="582"/>
                  </a:lnTo>
                  <a:lnTo>
                    <a:pt x="454" y="818"/>
                  </a:lnTo>
                  <a:lnTo>
                    <a:pt x="456" y="857"/>
                  </a:lnTo>
                  <a:lnTo>
                    <a:pt x="488" y="853"/>
                  </a:lnTo>
                  <a:lnTo>
                    <a:pt x="547" y="836"/>
                  </a:lnTo>
                  <a:lnTo>
                    <a:pt x="776" y="651"/>
                  </a:lnTo>
                  <a:lnTo>
                    <a:pt x="687" y="527"/>
                  </a:lnTo>
                  <a:lnTo>
                    <a:pt x="688" y="330"/>
                  </a:lnTo>
                  <a:lnTo>
                    <a:pt x="679" y="241"/>
                  </a:lnTo>
                  <a:lnTo>
                    <a:pt x="612" y="151"/>
                  </a:lnTo>
                  <a:lnTo>
                    <a:pt x="647" y="120"/>
                  </a:lnTo>
                  <a:lnTo>
                    <a:pt x="659" y="0"/>
                  </a:lnTo>
                  <a:lnTo>
                    <a:pt x="391" y="20"/>
                  </a:lnTo>
                  <a:lnTo>
                    <a:pt x="246" y="92"/>
                  </a:lnTo>
                  <a:lnTo>
                    <a:pt x="284" y="238"/>
                  </a:lnTo>
                  <a:lnTo>
                    <a:pt x="224" y="241"/>
                  </a:lnTo>
                  <a:lnTo>
                    <a:pt x="189" y="258"/>
                  </a:lnTo>
                  <a:lnTo>
                    <a:pt x="196" y="296"/>
                  </a:lnTo>
                  <a:lnTo>
                    <a:pt x="21" y="383"/>
                  </a:lnTo>
                  <a:lnTo>
                    <a:pt x="0" y="45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4" name="Freeform 323">
              <a:extLst>
                <a:ext uri="{FF2B5EF4-FFF2-40B4-BE49-F238E27FC236}">
                  <a16:creationId xmlns:a16="http://schemas.microsoft.com/office/drawing/2014/main" id="{0D464B88-1539-4509-902A-40A672CE2F6B}"/>
                </a:ext>
              </a:extLst>
            </p:cNvPr>
            <p:cNvSpPr/>
            <p:nvPr/>
          </p:nvSpPr>
          <p:spPr bwMode="auto">
            <a:xfrm>
              <a:off x="5235" y="6543"/>
              <a:ext cx="1165" cy="960"/>
            </a:xfrm>
            <a:custGeom>
              <a:avLst/>
              <a:gdLst>
                <a:gd name="T0" fmla="*/ 1 w 1543"/>
                <a:gd name="T1" fmla="*/ 17 h 1343"/>
                <a:gd name="T2" fmla="*/ 1 w 1543"/>
                <a:gd name="T3" fmla="*/ 16 h 1343"/>
                <a:gd name="T4" fmla="*/ 1 w 1543"/>
                <a:gd name="T5" fmla="*/ 12 h 1343"/>
                <a:gd name="T6" fmla="*/ 3 w 1543"/>
                <a:gd name="T7" fmla="*/ 10 h 1343"/>
                <a:gd name="T8" fmla="*/ 8 w 1543"/>
                <a:gd name="T9" fmla="*/ 8 h 1343"/>
                <a:gd name="T10" fmla="*/ 9 w 1543"/>
                <a:gd name="T11" fmla="*/ 6 h 1343"/>
                <a:gd name="T12" fmla="*/ 9 w 1543"/>
                <a:gd name="T13" fmla="*/ 6 h 1343"/>
                <a:gd name="T14" fmla="*/ 10 w 1543"/>
                <a:gd name="T15" fmla="*/ 5 h 1343"/>
                <a:gd name="T16" fmla="*/ 13 w 1543"/>
                <a:gd name="T17" fmla="*/ 4 h 1343"/>
                <a:gd name="T18" fmla="*/ 14 w 1543"/>
                <a:gd name="T19" fmla="*/ 4 h 1343"/>
                <a:gd name="T20" fmla="*/ 14 w 1543"/>
                <a:gd name="T21" fmla="*/ 4 h 1343"/>
                <a:gd name="T22" fmla="*/ 17 w 1543"/>
                <a:gd name="T23" fmla="*/ 1 h 1343"/>
                <a:gd name="T24" fmla="*/ 20 w 1543"/>
                <a:gd name="T25" fmla="*/ 2 h 1343"/>
                <a:gd name="T26" fmla="*/ 24 w 1543"/>
                <a:gd name="T27" fmla="*/ 7 h 1343"/>
                <a:gd name="T28" fmla="*/ 25 w 1543"/>
                <a:gd name="T29" fmla="*/ 1 h 1343"/>
                <a:gd name="T30" fmla="*/ 27 w 1543"/>
                <a:gd name="T31" fmla="*/ 4 h 1343"/>
                <a:gd name="T32" fmla="*/ 29 w 1543"/>
                <a:gd name="T33" fmla="*/ 9 h 1343"/>
                <a:gd name="T34" fmla="*/ 32 w 1543"/>
                <a:gd name="T35" fmla="*/ 13 h 1343"/>
                <a:gd name="T36" fmla="*/ 33 w 1543"/>
                <a:gd name="T37" fmla="*/ 14 h 1343"/>
                <a:gd name="T38" fmla="*/ 36 w 1543"/>
                <a:gd name="T39" fmla="*/ 19 h 1343"/>
                <a:gd name="T40" fmla="*/ 34 w 1543"/>
                <a:gd name="T41" fmla="*/ 25 h 1343"/>
                <a:gd name="T42" fmla="*/ 30 w 1543"/>
                <a:gd name="T43" fmla="*/ 30 h 1343"/>
                <a:gd name="T44" fmla="*/ 29 w 1543"/>
                <a:gd name="T45" fmla="*/ 31 h 1343"/>
                <a:gd name="T46" fmla="*/ 27 w 1543"/>
                <a:gd name="T47" fmla="*/ 31 h 1343"/>
                <a:gd name="T48" fmla="*/ 24 w 1543"/>
                <a:gd name="T49" fmla="*/ 29 h 1343"/>
                <a:gd name="T50" fmla="*/ 22 w 1543"/>
                <a:gd name="T51" fmla="*/ 27 h 1343"/>
                <a:gd name="T52" fmla="*/ 22 w 1543"/>
                <a:gd name="T53" fmla="*/ 27 h 1343"/>
                <a:gd name="T54" fmla="*/ 22 w 1543"/>
                <a:gd name="T55" fmla="*/ 23 h 1343"/>
                <a:gd name="T56" fmla="*/ 19 w 1543"/>
                <a:gd name="T57" fmla="*/ 26 h 1343"/>
                <a:gd name="T58" fmla="*/ 16 w 1543"/>
                <a:gd name="T59" fmla="*/ 22 h 1343"/>
                <a:gd name="T60" fmla="*/ 9 w 1543"/>
                <a:gd name="T61" fmla="*/ 25 h 1343"/>
                <a:gd name="T62" fmla="*/ 4 w 1543"/>
                <a:gd name="T63" fmla="*/ 27 h 1343"/>
                <a:gd name="T64" fmla="*/ 2 w 1543"/>
                <a:gd name="T65" fmla="*/ 22 h 1343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w 1543"/>
                <a:gd name="T100" fmla="*/ 0 h 1343"/>
                <a:gd name="T101" fmla="*/ 1543 w 1543"/>
                <a:gd name="T102" fmla="*/ 1343 h 1343"/>
              </a:gdLst>
              <a:ahLst/>
              <a:cxnLst>
                <a:cxn ang="T66">
                  <a:pos x="T0" y="T1"/>
                </a:cxn>
                <a:cxn ang="T67">
                  <a:pos x="T2" y="T3"/>
                </a:cxn>
                <a:cxn ang="T68">
                  <a:pos x="T4" y="T5"/>
                </a:cxn>
                <a:cxn ang="T69">
                  <a:pos x="T6" y="T7"/>
                </a:cxn>
                <a:cxn ang="T70">
                  <a:pos x="T8" y="T9"/>
                </a:cxn>
                <a:cxn ang="T71">
                  <a:pos x="T10" y="T11"/>
                </a:cxn>
                <a:cxn ang="T72">
                  <a:pos x="T12" y="T13"/>
                </a:cxn>
                <a:cxn ang="T73">
                  <a:pos x="T14" y="T15"/>
                </a:cxn>
                <a:cxn ang="T74">
                  <a:pos x="T16" y="T17"/>
                </a:cxn>
                <a:cxn ang="T75">
                  <a:pos x="T18" y="T19"/>
                </a:cxn>
                <a:cxn ang="T76">
                  <a:pos x="T20" y="T21"/>
                </a:cxn>
                <a:cxn ang="T77">
                  <a:pos x="T22" y="T23"/>
                </a:cxn>
                <a:cxn ang="T78">
                  <a:pos x="T24" y="T25"/>
                </a:cxn>
                <a:cxn ang="T79">
                  <a:pos x="T26" y="T27"/>
                </a:cxn>
                <a:cxn ang="T80">
                  <a:pos x="T28" y="T29"/>
                </a:cxn>
                <a:cxn ang="T81">
                  <a:pos x="T30" y="T31"/>
                </a:cxn>
                <a:cxn ang="T82">
                  <a:pos x="T32" y="T33"/>
                </a:cxn>
                <a:cxn ang="T83">
                  <a:pos x="T34" y="T35"/>
                </a:cxn>
                <a:cxn ang="T84">
                  <a:pos x="T36" y="T37"/>
                </a:cxn>
                <a:cxn ang="T85">
                  <a:pos x="T38" y="T39"/>
                </a:cxn>
                <a:cxn ang="T86">
                  <a:pos x="T40" y="T41"/>
                </a:cxn>
                <a:cxn ang="T87">
                  <a:pos x="T42" y="T43"/>
                </a:cxn>
                <a:cxn ang="T88">
                  <a:pos x="T44" y="T45"/>
                </a:cxn>
                <a:cxn ang="T89">
                  <a:pos x="T46" y="T47"/>
                </a:cxn>
                <a:cxn ang="T90">
                  <a:pos x="T48" y="T49"/>
                </a:cxn>
                <a:cxn ang="T91">
                  <a:pos x="T50" y="T51"/>
                </a:cxn>
                <a:cxn ang="T92">
                  <a:pos x="T52" y="T53"/>
                </a:cxn>
                <a:cxn ang="T93">
                  <a:pos x="T54" y="T55"/>
                </a:cxn>
                <a:cxn ang="T94">
                  <a:pos x="T56" y="T57"/>
                </a:cxn>
                <a:cxn ang="T95">
                  <a:pos x="T58" y="T59"/>
                </a:cxn>
                <a:cxn ang="T96">
                  <a:pos x="T60" y="T61"/>
                </a:cxn>
                <a:cxn ang="T97">
                  <a:pos x="T62" y="T63"/>
                </a:cxn>
                <a:cxn ang="T98">
                  <a:pos x="T64" y="T65"/>
                </a:cxn>
              </a:cxnLst>
              <a:rect l="T99" t="T100" r="T101" b="T102"/>
              <a:pathLst>
                <a:path w="1543" h="1343">
                  <a:moveTo>
                    <a:pt x="0" y="708"/>
                  </a:moveTo>
                  <a:lnTo>
                    <a:pt x="25" y="718"/>
                  </a:lnTo>
                  <a:lnTo>
                    <a:pt x="9" y="678"/>
                  </a:lnTo>
                  <a:lnTo>
                    <a:pt x="41" y="701"/>
                  </a:lnTo>
                  <a:lnTo>
                    <a:pt x="9" y="622"/>
                  </a:lnTo>
                  <a:lnTo>
                    <a:pt x="31" y="505"/>
                  </a:lnTo>
                  <a:lnTo>
                    <a:pt x="39" y="536"/>
                  </a:lnTo>
                  <a:lnTo>
                    <a:pt x="135" y="442"/>
                  </a:lnTo>
                  <a:lnTo>
                    <a:pt x="296" y="399"/>
                  </a:lnTo>
                  <a:lnTo>
                    <a:pt x="352" y="330"/>
                  </a:lnTo>
                  <a:lnTo>
                    <a:pt x="349" y="285"/>
                  </a:lnTo>
                  <a:lnTo>
                    <a:pt x="369" y="252"/>
                  </a:lnTo>
                  <a:lnTo>
                    <a:pt x="393" y="304"/>
                  </a:lnTo>
                  <a:lnTo>
                    <a:pt x="393" y="248"/>
                  </a:lnTo>
                  <a:lnTo>
                    <a:pt x="432" y="260"/>
                  </a:lnTo>
                  <a:lnTo>
                    <a:pt x="436" y="218"/>
                  </a:lnTo>
                  <a:lnTo>
                    <a:pt x="492" y="150"/>
                  </a:lnTo>
                  <a:lnTo>
                    <a:pt x="552" y="154"/>
                  </a:lnTo>
                  <a:lnTo>
                    <a:pt x="563" y="221"/>
                  </a:lnTo>
                  <a:lnTo>
                    <a:pt x="588" y="183"/>
                  </a:lnTo>
                  <a:lnTo>
                    <a:pt x="631" y="204"/>
                  </a:lnTo>
                  <a:lnTo>
                    <a:pt x="616" y="160"/>
                  </a:lnTo>
                  <a:lnTo>
                    <a:pt x="655" y="89"/>
                  </a:lnTo>
                  <a:lnTo>
                    <a:pt x="743" y="62"/>
                  </a:lnTo>
                  <a:lnTo>
                    <a:pt x="719" y="18"/>
                  </a:lnTo>
                  <a:lnTo>
                    <a:pt x="893" y="73"/>
                  </a:lnTo>
                  <a:lnTo>
                    <a:pt x="856" y="194"/>
                  </a:lnTo>
                  <a:lnTo>
                    <a:pt x="1030" y="318"/>
                  </a:lnTo>
                  <a:lnTo>
                    <a:pt x="1073" y="267"/>
                  </a:lnTo>
                  <a:lnTo>
                    <a:pt x="1095" y="61"/>
                  </a:lnTo>
                  <a:lnTo>
                    <a:pt x="1135" y="0"/>
                  </a:lnTo>
                  <a:lnTo>
                    <a:pt x="1173" y="158"/>
                  </a:lnTo>
                  <a:lnTo>
                    <a:pt x="1231" y="194"/>
                  </a:lnTo>
                  <a:lnTo>
                    <a:pt x="1270" y="375"/>
                  </a:lnTo>
                  <a:lnTo>
                    <a:pt x="1363" y="433"/>
                  </a:lnTo>
                  <a:lnTo>
                    <a:pt x="1400" y="536"/>
                  </a:lnTo>
                  <a:lnTo>
                    <a:pt x="1432" y="529"/>
                  </a:lnTo>
                  <a:lnTo>
                    <a:pt x="1441" y="584"/>
                  </a:lnTo>
                  <a:lnTo>
                    <a:pt x="1518" y="663"/>
                  </a:lnTo>
                  <a:lnTo>
                    <a:pt x="1543" y="802"/>
                  </a:lnTo>
                  <a:lnTo>
                    <a:pt x="1524" y="942"/>
                  </a:lnTo>
                  <a:lnTo>
                    <a:pt x="1459" y="1059"/>
                  </a:lnTo>
                  <a:lnTo>
                    <a:pt x="1408" y="1261"/>
                  </a:lnTo>
                  <a:lnTo>
                    <a:pt x="1323" y="1282"/>
                  </a:lnTo>
                  <a:lnTo>
                    <a:pt x="1267" y="1320"/>
                  </a:lnTo>
                  <a:lnTo>
                    <a:pt x="1272" y="1343"/>
                  </a:lnTo>
                  <a:lnTo>
                    <a:pt x="1216" y="1276"/>
                  </a:lnTo>
                  <a:lnTo>
                    <a:pt x="1158" y="1324"/>
                  </a:lnTo>
                  <a:lnTo>
                    <a:pt x="1085" y="1304"/>
                  </a:lnTo>
                  <a:lnTo>
                    <a:pt x="1024" y="1253"/>
                  </a:lnTo>
                  <a:lnTo>
                    <a:pt x="1001" y="1153"/>
                  </a:lnTo>
                  <a:lnTo>
                    <a:pt x="955" y="1165"/>
                  </a:lnTo>
                  <a:lnTo>
                    <a:pt x="955" y="1096"/>
                  </a:lnTo>
                  <a:lnTo>
                    <a:pt x="939" y="1140"/>
                  </a:lnTo>
                  <a:lnTo>
                    <a:pt x="907" y="1143"/>
                  </a:lnTo>
                  <a:lnTo>
                    <a:pt x="940" y="1011"/>
                  </a:lnTo>
                  <a:lnTo>
                    <a:pt x="875" y="1135"/>
                  </a:lnTo>
                  <a:lnTo>
                    <a:pt x="843" y="1109"/>
                  </a:lnTo>
                  <a:lnTo>
                    <a:pt x="809" y="1012"/>
                  </a:lnTo>
                  <a:lnTo>
                    <a:pt x="694" y="959"/>
                  </a:lnTo>
                  <a:lnTo>
                    <a:pt x="490" y="998"/>
                  </a:lnTo>
                  <a:lnTo>
                    <a:pt x="404" y="1071"/>
                  </a:lnTo>
                  <a:lnTo>
                    <a:pt x="263" y="1075"/>
                  </a:lnTo>
                  <a:lnTo>
                    <a:pt x="182" y="1139"/>
                  </a:lnTo>
                  <a:lnTo>
                    <a:pt x="76" y="1094"/>
                  </a:lnTo>
                  <a:lnTo>
                    <a:pt x="100" y="966"/>
                  </a:lnTo>
                  <a:lnTo>
                    <a:pt x="0" y="7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5" name="Freeform 324">
              <a:extLst>
                <a:ext uri="{FF2B5EF4-FFF2-40B4-BE49-F238E27FC236}">
                  <a16:creationId xmlns:a16="http://schemas.microsoft.com/office/drawing/2014/main" id="{62D8A81F-6F6C-495F-A0C1-2ABB0FAE8E78}"/>
                </a:ext>
              </a:extLst>
            </p:cNvPr>
            <p:cNvSpPr/>
            <p:nvPr/>
          </p:nvSpPr>
          <p:spPr bwMode="auto">
            <a:xfrm>
              <a:off x="6148" y="7557"/>
              <a:ext cx="103" cy="108"/>
            </a:xfrm>
            <a:custGeom>
              <a:avLst/>
              <a:gdLst>
                <a:gd name="T0" fmla="*/ 0 w 134"/>
                <a:gd name="T1" fmla="*/ 1 h 150"/>
                <a:gd name="T2" fmla="*/ 0 w 134"/>
                <a:gd name="T3" fmla="*/ 0 h 150"/>
                <a:gd name="T4" fmla="*/ 2 w 134"/>
                <a:gd name="T5" fmla="*/ 1 h 150"/>
                <a:gd name="T6" fmla="*/ 3 w 134"/>
                <a:gd name="T7" fmla="*/ 0 h 150"/>
                <a:gd name="T8" fmla="*/ 3 w 134"/>
                <a:gd name="T9" fmla="*/ 1 h 150"/>
                <a:gd name="T10" fmla="*/ 3 w 134"/>
                <a:gd name="T11" fmla="*/ 2 h 150"/>
                <a:gd name="T12" fmla="*/ 2 w 134"/>
                <a:gd name="T13" fmla="*/ 3 h 150"/>
                <a:gd name="T14" fmla="*/ 1 w 134"/>
                <a:gd name="T15" fmla="*/ 3 h 150"/>
                <a:gd name="T16" fmla="*/ 0 w 134"/>
                <a:gd name="T17" fmla="*/ 1 h 15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34"/>
                <a:gd name="T28" fmla="*/ 0 h 150"/>
                <a:gd name="T29" fmla="*/ 134 w 134"/>
                <a:gd name="T30" fmla="*/ 150 h 15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34" h="150">
                  <a:moveTo>
                    <a:pt x="0" y="25"/>
                  </a:moveTo>
                  <a:lnTo>
                    <a:pt x="1" y="0"/>
                  </a:lnTo>
                  <a:lnTo>
                    <a:pt x="67" y="20"/>
                  </a:lnTo>
                  <a:lnTo>
                    <a:pt x="121" y="2"/>
                  </a:lnTo>
                  <a:lnTo>
                    <a:pt x="134" y="40"/>
                  </a:lnTo>
                  <a:lnTo>
                    <a:pt x="134" y="86"/>
                  </a:lnTo>
                  <a:lnTo>
                    <a:pt x="83" y="150"/>
                  </a:lnTo>
                  <a:lnTo>
                    <a:pt x="50" y="147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6" name="Freeform 325">
              <a:extLst>
                <a:ext uri="{FF2B5EF4-FFF2-40B4-BE49-F238E27FC236}">
                  <a16:creationId xmlns:a16="http://schemas.microsoft.com/office/drawing/2014/main" id="{BCABBBAE-6E42-4AD6-BA2C-35E47E2EF1AD}"/>
                </a:ext>
              </a:extLst>
            </p:cNvPr>
            <p:cNvSpPr/>
            <p:nvPr/>
          </p:nvSpPr>
          <p:spPr bwMode="auto">
            <a:xfrm>
              <a:off x="2240" y="4536"/>
              <a:ext cx="223" cy="90"/>
            </a:xfrm>
            <a:custGeom>
              <a:avLst/>
              <a:gdLst>
                <a:gd name="T0" fmla="*/ 0 w 296"/>
                <a:gd name="T1" fmla="*/ 2 h 128"/>
                <a:gd name="T2" fmla="*/ 0 w 296"/>
                <a:gd name="T3" fmla="*/ 2 h 128"/>
                <a:gd name="T4" fmla="*/ 0 w 296"/>
                <a:gd name="T5" fmla="*/ 2 h 128"/>
                <a:gd name="T6" fmla="*/ 1 w 296"/>
                <a:gd name="T7" fmla="*/ 2 h 128"/>
                <a:gd name="T8" fmla="*/ 2 w 296"/>
                <a:gd name="T9" fmla="*/ 2 h 128"/>
                <a:gd name="T10" fmla="*/ 4 w 296"/>
                <a:gd name="T11" fmla="*/ 3 h 128"/>
                <a:gd name="T12" fmla="*/ 6 w 296"/>
                <a:gd name="T13" fmla="*/ 2 h 128"/>
                <a:gd name="T14" fmla="*/ 7 w 296"/>
                <a:gd name="T15" fmla="*/ 1 h 128"/>
                <a:gd name="T16" fmla="*/ 6 w 296"/>
                <a:gd name="T17" fmla="*/ 0 h 128"/>
                <a:gd name="T18" fmla="*/ 4 w 296"/>
                <a:gd name="T19" fmla="*/ 0 h 128"/>
                <a:gd name="T20" fmla="*/ 3 w 296"/>
                <a:gd name="T21" fmla="*/ 2 h 128"/>
                <a:gd name="T22" fmla="*/ 0 w 296"/>
                <a:gd name="T23" fmla="*/ 2 h 12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96"/>
                <a:gd name="T37" fmla="*/ 0 h 128"/>
                <a:gd name="T38" fmla="*/ 296 w 296"/>
                <a:gd name="T39" fmla="*/ 128 h 12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96" h="128">
                  <a:moveTo>
                    <a:pt x="0" y="71"/>
                  </a:moveTo>
                  <a:lnTo>
                    <a:pt x="7" y="78"/>
                  </a:lnTo>
                  <a:lnTo>
                    <a:pt x="8" y="100"/>
                  </a:lnTo>
                  <a:lnTo>
                    <a:pt x="41" y="106"/>
                  </a:lnTo>
                  <a:lnTo>
                    <a:pt x="99" y="93"/>
                  </a:lnTo>
                  <a:lnTo>
                    <a:pt x="166" y="128"/>
                  </a:lnTo>
                  <a:lnTo>
                    <a:pt x="257" y="105"/>
                  </a:lnTo>
                  <a:lnTo>
                    <a:pt x="296" y="37"/>
                  </a:lnTo>
                  <a:lnTo>
                    <a:pt x="279" y="0"/>
                  </a:lnTo>
                  <a:lnTo>
                    <a:pt x="167" y="1"/>
                  </a:lnTo>
                  <a:lnTo>
                    <a:pt x="132" y="70"/>
                  </a:lnTo>
                  <a:lnTo>
                    <a:pt x="0" y="7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7" name="Freeform 326">
              <a:extLst>
                <a:ext uri="{FF2B5EF4-FFF2-40B4-BE49-F238E27FC236}">
                  <a16:creationId xmlns:a16="http://schemas.microsoft.com/office/drawing/2014/main" id="{EFCF5EE4-A65D-42CD-B6AF-32AD244097F7}"/>
                </a:ext>
              </a:extLst>
            </p:cNvPr>
            <p:cNvSpPr/>
            <p:nvPr/>
          </p:nvSpPr>
          <p:spPr bwMode="auto">
            <a:xfrm>
              <a:off x="4506" y="5350"/>
              <a:ext cx="138" cy="188"/>
            </a:xfrm>
            <a:custGeom>
              <a:avLst/>
              <a:gdLst>
                <a:gd name="T0" fmla="*/ 0 w 179"/>
                <a:gd name="T1" fmla="*/ 2 h 262"/>
                <a:gd name="T2" fmla="*/ 1 w 179"/>
                <a:gd name="T3" fmla="*/ 3 h 262"/>
                <a:gd name="T4" fmla="*/ 1 w 179"/>
                <a:gd name="T5" fmla="*/ 5 h 262"/>
                <a:gd name="T6" fmla="*/ 2 w 179"/>
                <a:gd name="T7" fmla="*/ 5 h 262"/>
                <a:gd name="T8" fmla="*/ 3 w 179"/>
                <a:gd name="T9" fmla="*/ 4 h 262"/>
                <a:gd name="T10" fmla="*/ 3 w 179"/>
                <a:gd name="T11" fmla="*/ 4 h 262"/>
                <a:gd name="T12" fmla="*/ 4 w 179"/>
                <a:gd name="T13" fmla="*/ 6 h 262"/>
                <a:gd name="T14" fmla="*/ 4 w 179"/>
                <a:gd name="T15" fmla="*/ 5 h 262"/>
                <a:gd name="T16" fmla="*/ 4 w 179"/>
                <a:gd name="T17" fmla="*/ 3 h 262"/>
                <a:gd name="T18" fmla="*/ 3 w 179"/>
                <a:gd name="T19" fmla="*/ 4 h 262"/>
                <a:gd name="T20" fmla="*/ 3 w 179"/>
                <a:gd name="T21" fmla="*/ 3 h 262"/>
                <a:gd name="T22" fmla="*/ 4 w 179"/>
                <a:gd name="T23" fmla="*/ 1 h 262"/>
                <a:gd name="T24" fmla="*/ 2 w 179"/>
                <a:gd name="T25" fmla="*/ 1 h 262"/>
                <a:gd name="T26" fmla="*/ 1 w 179"/>
                <a:gd name="T27" fmla="*/ 0 h 262"/>
                <a:gd name="T28" fmla="*/ 0 w 179"/>
                <a:gd name="T29" fmla="*/ 1 h 262"/>
                <a:gd name="T30" fmla="*/ 1 w 179"/>
                <a:gd name="T31" fmla="*/ 1 h 262"/>
                <a:gd name="T32" fmla="*/ 0 w 179"/>
                <a:gd name="T33" fmla="*/ 2 h 26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179"/>
                <a:gd name="T52" fmla="*/ 0 h 262"/>
                <a:gd name="T53" fmla="*/ 179 w 179"/>
                <a:gd name="T54" fmla="*/ 262 h 26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179" h="262">
                  <a:moveTo>
                    <a:pt x="0" y="78"/>
                  </a:moveTo>
                  <a:lnTo>
                    <a:pt x="23" y="105"/>
                  </a:lnTo>
                  <a:lnTo>
                    <a:pt x="37" y="227"/>
                  </a:lnTo>
                  <a:lnTo>
                    <a:pt x="86" y="220"/>
                  </a:lnTo>
                  <a:lnTo>
                    <a:pt x="109" y="168"/>
                  </a:lnTo>
                  <a:lnTo>
                    <a:pt x="144" y="178"/>
                  </a:lnTo>
                  <a:lnTo>
                    <a:pt x="165" y="262"/>
                  </a:lnTo>
                  <a:lnTo>
                    <a:pt x="179" y="214"/>
                  </a:lnTo>
                  <a:lnTo>
                    <a:pt x="162" y="130"/>
                  </a:lnTo>
                  <a:lnTo>
                    <a:pt x="144" y="164"/>
                  </a:lnTo>
                  <a:lnTo>
                    <a:pt x="119" y="120"/>
                  </a:lnTo>
                  <a:lnTo>
                    <a:pt x="164" y="67"/>
                  </a:lnTo>
                  <a:lnTo>
                    <a:pt x="79" y="59"/>
                  </a:lnTo>
                  <a:lnTo>
                    <a:pt x="21" y="0"/>
                  </a:lnTo>
                  <a:lnTo>
                    <a:pt x="6" y="32"/>
                  </a:lnTo>
                  <a:lnTo>
                    <a:pt x="24" y="59"/>
                  </a:lnTo>
                  <a:lnTo>
                    <a:pt x="0" y="7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8" name="Freeform 327">
              <a:extLst>
                <a:ext uri="{FF2B5EF4-FFF2-40B4-BE49-F238E27FC236}">
                  <a16:creationId xmlns:a16="http://schemas.microsoft.com/office/drawing/2014/main" id="{95559024-236F-49C5-94ED-0D5CB03F6028}"/>
                </a:ext>
              </a:extLst>
            </p:cNvPr>
            <p:cNvSpPr/>
            <p:nvPr/>
          </p:nvSpPr>
          <p:spPr bwMode="auto">
            <a:xfrm>
              <a:off x="2049" y="4428"/>
              <a:ext cx="96" cy="73"/>
            </a:xfrm>
            <a:custGeom>
              <a:avLst/>
              <a:gdLst>
                <a:gd name="T0" fmla="*/ 0 w 125"/>
                <a:gd name="T1" fmla="*/ 1 h 104"/>
                <a:gd name="T2" fmla="*/ 1 w 125"/>
                <a:gd name="T3" fmla="*/ 0 h 104"/>
                <a:gd name="T4" fmla="*/ 2 w 125"/>
                <a:gd name="T5" fmla="*/ 0 h 104"/>
                <a:gd name="T6" fmla="*/ 3 w 125"/>
                <a:gd name="T7" fmla="*/ 1 h 104"/>
                <a:gd name="T8" fmla="*/ 3 w 125"/>
                <a:gd name="T9" fmla="*/ 2 h 104"/>
                <a:gd name="T10" fmla="*/ 3 w 125"/>
                <a:gd name="T11" fmla="*/ 2 h 104"/>
                <a:gd name="T12" fmla="*/ 0 w 125"/>
                <a:gd name="T13" fmla="*/ 1 h 10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25"/>
                <a:gd name="T22" fmla="*/ 0 h 104"/>
                <a:gd name="T23" fmla="*/ 125 w 125"/>
                <a:gd name="T24" fmla="*/ 104 h 10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25" h="104">
                  <a:moveTo>
                    <a:pt x="0" y="20"/>
                  </a:moveTo>
                  <a:lnTo>
                    <a:pt x="27" y="5"/>
                  </a:lnTo>
                  <a:lnTo>
                    <a:pt x="84" y="0"/>
                  </a:lnTo>
                  <a:lnTo>
                    <a:pt x="122" y="42"/>
                  </a:lnTo>
                  <a:lnTo>
                    <a:pt x="125" y="74"/>
                  </a:lnTo>
                  <a:lnTo>
                    <a:pt x="112" y="104"/>
                  </a:lnTo>
                  <a:lnTo>
                    <a:pt x="0" y="2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9" name="Freeform 328">
              <a:extLst>
                <a:ext uri="{FF2B5EF4-FFF2-40B4-BE49-F238E27FC236}">
                  <a16:creationId xmlns:a16="http://schemas.microsoft.com/office/drawing/2014/main" id="{B311EFF6-63FC-455D-88CD-FB692C020407}"/>
                </a:ext>
              </a:extLst>
            </p:cNvPr>
            <p:cNvSpPr/>
            <p:nvPr/>
          </p:nvSpPr>
          <p:spPr bwMode="auto">
            <a:xfrm>
              <a:off x="4532" y="5290"/>
              <a:ext cx="96" cy="55"/>
            </a:xfrm>
            <a:custGeom>
              <a:avLst/>
              <a:gdLst>
                <a:gd name="T0" fmla="*/ 0 w 121"/>
                <a:gd name="T1" fmla="*/ 1 h 75"/>
                <a:gd name="T2" fmla="*/ 0 w 121"/>
                <a:gd name="T3" fmla="*/ 2 h 75"/>
                <a:gd name="T4" fmla="*/ 3 w 121"/>
                <a:gd name="T5" fmla="*/ 1 h 75"/>
                <a:gd name="T6" fmla="*/ 3 w 121"/>
                <a:gd name="T7" fmla="*/ 1 h 75"/>
                <a:gd name="T8" fmla="*/ 1 w 121"/>
                <a:gd name="T9" fmla="*/ 0 h 75"/>
                <a:gd name="T10" fmla="*/ 0 w 121"/>
                <a:gd name="T11" fmla="*/ 1 h 75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1"/>
                <a:gd name="T19" fmla="*/ 0 h 75"/>
                <a:gd name="T20" fmla="*/ 121 w 121"/>
                <a:gd name="T21" fmla="*/ 75 h 75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1" h="75">
                  <a:moveTo>
                    <a:pt x="0" y="46"/>
                  </a:moveTo>
                  <a:lnTo>
                    <a:pt x="16" y="75"/>
                  </a:lnTo>
                  <a:lnTo>
                    <a:pt x="121" y="63"/>
                  </a:lnTo>
                  <a:lnTo>
                    <a:pt x="112" y="22"/>
                  </a:lnTo>
                  <a:lnTo>
                    <a:pt x="40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0" name="Freeform 329">
              <a:extLst>
                <a:ext uri="{FF2B5EF4-FFF2-40B4-BE49-F238E27FC236}">
                  <a16:creationId xmlns:a16="http://schemas.microsoft.com/office/drawing/2014/main" id="{E2786C1E-4BE7-4F8C-926D-8F10504B66C0}"/>
                </a:ext>
              </a:extLst>
            </p:cNvPr>
            <p:cNvSpPr/>
            <p:nvPr/>
          </p:nvSpPr>
          <p:spPr bwMode="auto">
            <a:xfrm>
              <a:off x="5262" y="6044"/>
              <a:ext cx="34" cy="33"/>
            </a:xfrm>
            <a:custGeom>
              <a:avLst/>
              <a:gdLst>
                <a:gd name="T0" fmla="*/ 0 w 47"/>
                <a:gd name="T1" fmla="*/ 1 h 46"/>
                <a:gd name="T2" fmla="*/ 1 w 47"/>
                <a:gd name="T3" fmla="*/ 1 h 46"/>
                <a:gd name="T4" fmla="*/ 1 w 47"/>
                <a:gd name="T5" fmla="*/ 0 h 46"/>
                <a:gd name="T6" fmla="*/ 0 w 47"/>
                <a:gd name="T7" fmla="*/ 1 h 4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7"/>
                <a:gd name="T13" fmla="*/ 0 h 46"/>
                <a:gd name="T14" fmla="*/ 47 w 47"/>
                <a:gd name="T15" fmla="*/ 46 h 4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7" h="46">
                  <a:moveTo>
                    <a:pt x="0" y="21"/>
                  </a:moveTo>
                  <a:lnTo>
                    <a:pt x="22" y="46"/>
                  </a:lnTo>
                  <a:lnTo>
                    <a:pt x="47" y="0"/>
                  </a:lnTo>
                  <a:lnTo>
                    <a:pt x="0" y="2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1" name="Freeform 330">
              <a:extLst>
                <a:ext uri="{FF2B5EF4-FFF2-40B4-BE49-F238E27FC236}">
                  <a16:creationId xmlns:a16="http://schemas.microsoft.com/office/drawing/2014/main" id="{80FDA609-7296-4134-A791-183AF5A7961F}"/>
                </a:ext>
              </a:extLst>
            </p:cNvPr>
            <p:cNvSpPr/>
            <p:nvPr/>
          </p:nvSpPr>
          <p:spPr bwMode="auto">
            <a:xfrm>
              <a:off x="2617" y="4713"/>
              <a:ext cx="178" cy="113"/>
            </a:xfrm>
            <a:custGeom>
              <a:avLst/>
              <a:gdLst>
                <a:gd name="T0" fmla="*/ 0 w 237"/>
                <a:gd name="T1" fmla="*/ 3 h 156"/>
                <a:gd name="T2" fmla="*/ 0 w 237"/>
                <a:gd name="T3" fmla="*/ 0 h 156"/>
                <a:gd name="T4" fmla="*/ 5 w 237"/>
                <a:gd name="T5" fmla="*/ 1 h 156"/>
                <a:gd name="T6" fmla="*/ 5 w 237"/>
                <a:gd name="T7" fmla="*/ 2 h 156"/>
                <a:gd name="T8" fmla="*/ 5 w 237"/>
                <a:gd name="T9" fmla="*/ 3 h 156"/>
                <a:gd name="T10" fmla="*/ 3 w 237"/>
                <a:gd name="T11" fmla="*/ 3 h 156"/>
                <a:gd name="T12" fmla="*/ 3 w 237"/>
                <a:gd name="T13" fmla="*/ 4 h 156"/>
                <a:gd name="T14" fmla="*/ 1 w 237"/>
                <a:gd name="T15" fmla="*/ 4 h 156"/>
                <a:gd name="T16" fmla="*/ 0 w 237"/>
                <a:gd name="T17" fmla="*/ 3 h 15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37"/>
                <a:gd name="T28" fmla="*/ 0 h 156"/>
                <a:gd name="T29" fmla="*/ 237 w 237"/>
                <a:gd name="T30" fmla="*/ 156 h 156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37" h="156">
                  <a:moveTo>
                    <a:pt x="0" y="107"/>
                  </a:moveTo>
                  <a:lnTo>
                    <a:pt x="13" y="0"/>
                  </a:lnTo>
                  <a:lnTo>
                    <a:pt x="237" y="24"/>
                  </a:lnTo>
                  <a:lnTo>
                    <a:pt x="197" y="91"/>
                  </a:lnTo>
                  <a:lnTo>
                    <a:pt x="213" y="126"/>
                  </a:lnTo>
                  <a:lnTo>
                    <a:pt x="154" y="130"/>
                  </a:lnTo>
                  <a:lnTo>
                    <a:pt x="119" y="156"/>
                  </a:lnTo>
                  <a:lnTo>
                    <a:pt x="24" y="153"/>
                  </a:lnTo>
                  <a:lnTo>
                    <a:pt x="0" y="10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2" name="Freeform 331">
              <a:extLst>
                <a:ext uri="{FF2B5EF4-FFF2-40B4-BE49-F238E27FC236}">
                  <a16:creationId xmlns:a16="http://schemas.microsoft.com/office/drawing/2014/main" id="{6ED0475B-1FFE-4119-BE22-C34FAD33A5D6}"/>
                </a:ext>
              </a:extLst>
            </p:cNvPr>
            <p:cNvSpPr/>
            <p:nvPr/>
          </p:nvSpPr>
          <p:spPr bwMode="auto">
            <a:xfrm>
              <a:off x="4630" y="5297"/>
              <a:ext cx="263" cy="586"/>
            </a:xfrm>
            <a:custGeom>
              <a:avLst/>
              <a:gdLst>
                <a:gd name="T0" fmla="*/ 0 w 345"/>
                <a:gd name="T1" fmla="*/ 8 h 822"/>
                <a:gd name="T2" fmla="*/ 0 w 345"/>
                <a:gd name="T3" fmla="*/ 7 h 822"/>
                <a:gd name="T4" fmla="*/ 3 w 345"/>
                <a:gd name="T5" fmla="*/ 2 h 822"/>
                <a:gd name="T6" fmla="*/ 4 w 345"/>
                <a:gd name="T7" fmla="*/ 1 h 822"/>
                <a:gd name="T8" fmla="*/ 5 w 345"/>
                <a:gd name="T9" fmla="*/ 0 h 822"/>
                <a:gd name="T10" fmla="*/ 6 w 345"/>
                <a:gd name="T11" fmla="*/ 1 h 822"/>
                <a:gd name="T12" fmla="*/ 6 w 345"/>
                <a:gd name="T13" fmla="*/ 2 h 822"/>
                <a:gd name="T14" fmla="*/ 5 w 345"/>
                <a:gd name="T15" fmla="*/ 5 h 822"/>
                <a:gd name="T16" fmla="*/ 6 w 345"/>
                <a:gd name="T17" fmla="*/ 4 h 822"/>
                <a:gd name="T18" fmla="*/ 6 w 345"/>
                <a:gd name="T19" fmla="*/ 6 h 822"/>
                <a:gd name="T20" fmla="*/ 8 w 345"/>
                <a:gd name="T21" fmla="*/ 7 h 822"/>
                <a:gd name="T22" fmla="*/ 7 w 345"/>
                <a:gd name="T23" fmla="*/ 8 h 822"/>
                <a:gd name="T24" fmla="*/ 5 w 345"/>
                <a:gd name="T25" fmla="*/ 9 h 822"/>
                <a:gd name="T26" fmla="*/ 5 w 345"/>
                <a:gd name="T27" fmla="*/ 11 h 822"/>
                <a:gd name="T28" fmla="*/ 6 w 345"/>
                <a:gd name="T29" fmla="*/ 13 h 822"/>
                <a:gd name="T30" fmla="*/ 5 w 345"/>
                <a:gd name="T31" fmla="*/ 14 h 822"/>
                <a:gd name="T32" fmla="*/ 7 w 345"/>
                <a:gd name="T33" fmla="*/ 17 h 822"/>
                <a:gd name="T34" fmla="*/ 6 w 345"/>
                <a:gd name="T35" fmla="*/ 19 h 822"/>
                <a:gd name="T36" fmla="*/ 5 w 345"/>
                <a:gd name="T37" fmla="*/ 13 h 822"/>
                <a:gd name="T38" fmla="*/ 4 w 345"/>
                <a:gd name="T39" fmla="*/ 11 h 822"/>
                <a:gd name="T40" fmla="*/ 3 w 345"/>
                <a:gd name="T41" fmla="*/ 13 h 822"/>
                <a:gd name="T42" fmla="*/ 2 w 345"/>
                <a:gd name="T43" fmla="*/ 13 h 822"/>
                <a:gd name="T44" fmla="*/ 2 w 345"/>
                <a:gd name="T45" fmla="*/ 11 h 822"/>
                <a:gd name="T46" fmla="*/ 0 w 345"/>
                <a:gd name="T47" fmla="*/ 8 h 822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345"/>
                <a:gd name="T73" fmla="*/ 0 h 822"/>
                <a:gd name="T74" fmla="*/ 345 w 345"/>
                <a:gd name="T75" fmla="*/ 822 h 822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345" h="822">
                  <a:moveTo>
                    <a:pt x="0" y="337"/>
                  </a:moveTo>
                  <a:lnTo>
                    <a:pt x="14" y="289"/>
                  </a:lnTo>
                  <a:lnTo>
                    <a:pt x="114" y="76"/>
                  </a:lnTo>
                  <a:lnTo>
                    <a:pt x="181" y="48"/>
                  </a:lnTo>
                  <a:lnTo>
                    <a:pt x="196" y="0"/>
                  </a:lnTo>
                  <a:lnTo>
                    <a:pt x="247" y="27"/>
                  </a:lnTo>
                  <a:lnTo>
                    <a:pt x="247" y="71"/>
                  </a:lnTo>
                  <a:lnTo>
                    <a:pt x="204" y="201"/>
                  </a:lnTo>
                  <a:lnTo>
                    <a:pt x="249" y="190"/>
                  </a:lnTo>
                  <a:lnTo>
                    <a:pt x="273" y="278"/>
                  </a:lnTo>
                  <a:lnTo>
                    <a:pt x="345" y="302"/>
                  </a:lnTo>
                  <a:lnTo>
                    <a:pt x="309" y="345"/>
                  </a:lnTo>
                  <a:lnTo>
                    <a:pt x="226" y="401"/>
                  </a:lnTo>
                  <a:lnTo>
                    <a:pt x="204" y="454"/>
                  </a:lnTo>
                  <a:lnTo>
                    <a:pt x="249" y="552"/>
                  </a:lnTo>
                  <a:lnTo>
                    <a:pt x="233" y="612"/>
                  </a:lnTo>
                  <a:lnTo>
                    <a:pt x="287" y="742"/>
                  </a:lnTo>
                  <a:lnTo>
                    <a:pt x="247" y="822"/>
                  </a:lnTo>
                  <a:lnTo>
                    <a:pt x="207" y="540"/>
                  </a:lnTo>
                  <a:lnTo>
                    <a:pt x="173" y="497"/>
                  </a:lnTo>
                  <a:lnTo>
                    <a:pt x="118" y="571"/>
                  </a:lnTo>
                  <a:lnTo>
                    <a:pt x="78" y="556"/>
                  </a:lnTo>
                  <a:lnTo>
                    <a:pt x="86" y="455"/>
                  </a:lnTo>
                  <a:lnTo>
                    <a:pt x="0" y="3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3" name="Freeform 332">
              <a:extLst>
                <a:ext uri="{FF2B5EF4-FFF2-40B4-BE49-F238E27FC236}">
                  <a16:creationId xmlns:a16="http://schemas.microsoft.com/office/drawing/2014/main" id="{A0DF74C5-233B-4E7A-83C8-04BC174D9F5E}"/>
                </a:ext>
              </a:extLst>
            </p:cNvPr>
            <p:cNvSpPr/>
            <p:nvPr/>
          </p:nvSpPr>
          <p:spPr bwMode="auto">
            <a:xfrm>
              <a:off x="4930" y="5738"/>
              <a:ext cx="143" cy="135"/>
            </a:xfrm>
            <a:custGeom>
              <a:avLst/>
              <a:gdLst>
                <a:gd name="T0" fmla="*/ 0 w 190"/>
                <a:gd name="T1" fmla="*/ 1 h 190"/>
                <a:gd name="T2" fmla="*/ 0 w 190"/>
                <a:gd name="T3" fmla="*/ 3 h 190"/>
                <a:gd name="T4" fmla="*/ 1 w 190"/>
                <a:gd name="T5" fmla="*/ 4 h 190"/>
                <a:gd name="T6" fmla="*/ 2 w 190"/>
                <a:gd name="T7" fmla="*/ 4 h 190"/>
                <a:gd name="T8" fmla="*/ 4 w 190"/>
                <a:gd name="T9" fmla="*/ 2 h 190"/>
                <a:gd name="T10" fmla="*/ 4 w 190"/>
                <a:gd name="T11" fmla="*/ 0 h 190"/>
                <a:gd name="T12" fmla="*/ 2 w 190"/>
                <a:gd name="T13" fmla="*/ 0 h 190"/>
                <a:gd name="T14" fmla="*/ 1 w 190"/>
                <a:gd name="T15" fmla="*/ 0 h 190"/>
                <a:gd name="T16" fmla="*/ 0 w 190"/>
                <a:gd name="T17" fmla="*/ 1 h 190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90"/>
                <a:gd name="T28" fmla="*/ 0 h 190"/>
                <a:gd name="T29" fmla="*/ 190 w 190"/>
                <a:gd name="T30" fmla="*/ 190 h 190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90" h="190">
                  <a:moveTo>
                    <a:pt x="0" y="37"/>
                  </a:moveTo>
                  <a:lnTo>
                    <a:pt x="12" y="132"/>
                  </a:lnTo>
                  <a:lnTo>
                    <a:pt x="39" y="182"/>
                  </a:lnTo>
                  <a:lnTo>
                    <a:pt x="73" y="190"/>
                  </a:lnTo>
                  <a:lnTo>
                    <a:pt x="190" y="102"/>
                  </a:lnTo>
                  <a:lnTo>
                    <a:pt x="187" y="0"/>
                  </a:lnTo>
                  <a:lnTo>
                    <a:pt x="101" y="16"/>
                  </a:lnTo>
                  <a:lnTo>
                    <a:pt x="25" y="13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4" name="Freeform 333">
              <a:extLst>
                <a:ext uri="{FF2B5EF4-FFF2-40B4-BE49-F238E27FC236}">
                  <a16:creationId xmlns:a16="http://schemas.microsoft.com/office/drawing/2014/main" id="{E3F16805-91F2-4FE3-BBDB-B4840AB2FE1E}"/>
                </a:ext>
              </a:extLst>
            </p:cNvPr>
            <p:cNvSpPr/>
            <p:nvPr/>
          </p:nvSpPr>
          <p:spPr bwMode="auto">
            <a:xfrm>
              <a:off x="4275" y="5894"/>
              <a:ext cx="53" cy="120"/>
            </a:xfrm>
            <a:custGeom>
              <a:avLst/>
              <a:gdLst>
                <a:gd name="T0" fmla="*/ 0 w 72"/>
                <a:gd name="T1" fmla="*/ 0 h 166"/>
                <a:gd name="T2" fmla="*/ 0 w 72"/>
                <a:gd name="T3" fmla="*/ 4 h 166"/>
                <a:gd name="T4" fmla="*/ 2 w 72"/>
                <a:gd name="T5" fmla="*/ 3 h 166"/>
                <a:gd name="T6" fmla="*/ 1 w 72"/>
                <a:gd name="T7" fmla="*/ 1 h 166"/>
                <a:gd name="T8" fmla="*/ 0 w 72"/>
                <a:gd name="T9" fmla="*/ 0 h 1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72"/>
                <a:gd name="T16" fmla="*/ 0 h 166"/>
                <a:gd name="T17" fmla="*/ 72 w 72"/>
                <a:gd name="T18" fmla="*/ 166 h 1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72" h="166">
                  <a:moveTo>
                    <a:pt x="0" y="0"/>
                  </a:moveTo>
                  <a:lnTo>
                    <a:pt x="13" y="166"/>
                  </a:lnTo>
                  <a:lnTo>
                    <a:pt x="72" y="138"/>
                  </a:lnTo>
                  <a:lnTo>
                    <a:pt x="4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5" name="Freeform 334">
              <a:extLst>
                <a:ext uri="{FF2B5EF4-FFF2-40B4-BE49-F238E27FC236}">
                  <a16:creationId xmlns:a16="http://schemas.microsoft.com/office/drawing/2014/main" id="{F48E95D0-C972-45F7-A41D-18E1138ADE4E}"/>
                </a:ext>
              </a:extLst>
            </p:cNvPr>
            <p:cNvSpPr/>
            <p:nvPr/>
          </p:nvSpPr>
          <p:spPr bwMode="auto">
            <a:xfrm>
              <a:off x="4094" y="4340"/>
              <a:ext cx="1770" cy="1218"/>
            </a:xfrm>
            <a:custGeom>
              <a:avLst/>
              <a:gdLst>
                <a:gd name="T0" fmla="*/ 0 w 2339"/>
                <a:gd name="T1" fmla="*/ 17 h 1707"/>
                <a:gd name="T2" fmla="*/ 6 w 2339"/>
                <a:gd name="T3" fmla="*/ 15 h 1707"/>
                <a:gd name="T4" fmla="*/ 5 w 2339"/>
                <a:gd name="T5" fmla="*/ 11 h 1707"/>
                <a:gd name="T6" fmla="*/ 8 w 2339"/>
                <a:gd name="T7" fmla="*/ 8 h 1707"/>
                <a:gd name="T8" fmla="*/ 11 w 2339"/>
                <a:gd name="T9" fmla="*/ 7 h 1707"/>
                <a:gd name="T10" fmla="*/ 13 w 2339"/>
                <a:gd name="T11" fmla="*/ 7 h 1707"/>
                <a:gd name="T12" fmla="*/ 15 w 2339"/>
                <a:gd name="T13" fmla="*/ 11 h 1707"/>
                <a:gd name="T14" fmla="*/ 21 w 2339"/>
                <a:gd name="T15" fmla="*/ 14 h 1707"/>
                <a:gd name="T16" fmla="*/ 28 w 2339"/>
                <a:gd name="T17" fmla="*/ 15 h 1707"/>
                <a:gd name="T18" fmla="*/ 34 w 2339"/>
                <a:gd name="T19" fmla="*/ 13 h 1707"/>
                <a:gd name="T20" fmla="*/ 35 w 2339"/>
                <a:gd name="T21" fmla="*/ 11 h 1707"/>
                <a:gd name="T22" fmla="*/ 40 w 2339"/>
                <a:gd name="T23" fmla="*/ 9 h 1707"/>
                <a:gd name="T24" fmla="*/ 37 w 2339"/>
                <a:gd name="T25" fmla="*/ 8 h 1707"/>
                <a:gd name="T26" fmla="*/ 38 w 2339"/>
                <a:gd name="T27" fmla="*/ 5 h 1707"/>
                <a:gd name="T28" fmla="*/ 40 w 2339"/>
                <a:gd name="T29" fmla="*/ 5 h 1707"/>
                <a:gd name="T30" fmla="*/ 41 w 2339"/>
                <a:gd name="T31" fmla="*/ 1 h 1707"/>
                <a:gd name="T32" fmla="*/ 46 w 2339"/>
                <a:gd name="T33" fmla="*/ 1 h 1707"/>
                <a:gd name="T34" fmla="*/ 50 w 2339"/>
                <a:gd name="T35" fmla="*/ 6 h 1707"/>
                <a:gd name="T36" fmla="*/ 54 w 2339"/>
                <a:gd name="T37" fmla="*/ 7 h 1707"/>
                <a:gd name="T38" fmla="*/ 51 w 2339"/>
                <a:gd name="T39" fmla="*/ 12 h 1707"/>
                <a:gd name="T40" fmla="*/ 50 w 2339"/>
                <a:gd name="T41" fmla="*/ 14 h 1707"/>
                <a:gd name="T42" fmla="*/ 48 w 2339"/>
                <a:gd name="T43" fmla="*/ 15 h 1707"/>
                <a:gd name="T44" fmla="*/ 47 w 2339"/>
                <a:gd name="T45" fmla="*/ 15 h 1707"/>
                <a:gd name="T46" fmla="*/ 42 w 2339"/>
                <a:gd name="T47" fmla="*/ 19 h 1707"/>
                <a:gd name="T48" fmla="*/ 42 w 2339"/>
                <a:gd name="T49" fmla="*/ 16 h 1707"/>
                <a:gd name="T50" fmla="*/ 39 w 2339"/>
                <a:gd name="T51" fmla="*/ 19 h 1707"/>
                <a:gd name="T52" fmla="*/ 42 w 2339"/>
                <a:gd name="T53" fmla="*/ 20 h 1707"/>
                <a:gd name="T54" fmla="*/ 41 w 2339"/>
                <a:gd name="T55" fmla="*/ 22 h 1707"/>
                <a:gd name="T56" fmla="*/ 43 w 2339"/>
                <a:gd name="T57" fmla="*/ 27 h 1707"/>
                <a:gd name="T58" fmla="*/ 43 w 2339"/>
                <a:gd name="T59" fmla="*/ 28 h 1707"/>
                <a:gd name="T60" fmla="*/ 43 w 2339"/>
                <a:gd name="T61" fmla="*/ 29 h 1707"/>
                <a:gd name="T62" fmla="*/ 38 w 2339"/>
                <a:gd name="T63" fmla="*/ 36 h 1707"/>
                <a:gd name="T64" fmla="*/ 36 w 2339"/>
                <a:gd name="T65" fmla="*/ 37 h 1707"/>
                <a:gd name="T66" fmla="*/ 35 w 2339"/>
                <a:gd name="T67" fmla="*/ 38 h 1707"/>
                <a:gd name="T68" fmla="*/ 32 w 2339"/>
                <a:gd name="T69" fmla="*/ 39 h 1707"/>
                <a:gd name="T70" fmla="*/ 30 w 2339"/>
                <a:gd name="T71" fmla="*/ 38 h 1707"/>
                <a:gd name="T72" fmla="*/ 25 w 2339"/>
                <a:gd name="T73" fmla="*/ 37 h 1707"/>
                <a:gd name="T74" fmla="*/ 25 w 2339"/>
                <a:gd name="T75" fmla="*/ 38 h 1707"/>
                <a:gd name="T76" fmla="*/ 23 w 2339"/>
                <a:gd name="T77" fmla="*/ 37 h 1707"/>
                <a:gd name="T78" fmla="*/ 21 w 2339"/>
                <a:gd name="T79" fmla="*/ 36 h 1707"/>
                <a:gd name="T80" fmla="*/ 22 w 2339"/>
                <a:gd name="T81" fmla="*/ 32 h 1707"/>
                <a:gd name="T82" fmla="*/ 20 w 2339"/>
                <a:gd name="T83" fmla="*/ 30 h 1707"/>
                <a:gd name="T84" fmla="*/ 16 w 2339"/>
                <a:gd name="T85" fmla="*/ 31 h 1707"/>
                <a:gd name="T86" fmla="*/ 13 w 2339"/>
                <a:gd name="T87" fmla="*/ 32 h 1707"/>
                <a:gd name="T88" fmla="*/ 13 w 2339"/>
                <a:gd name="T89" fmla="*/ 31 h 1707"/>
                <a:gd name="T90" fmla="*/ 9 w 2339"/>
                <a:gd name="T91" fmla="*/ 30 h 1707"/>
                <a:gd name="T92" fmla="*/ 5 w 2339"/>
                <a:gd name="T93" fmla="*/ 28 h 1707"/>
                <a:gd name="T94" fmla="*/ 5 w 2339"/>
                <a:gd name="T95" fmla="*/ 26 h 1707"/>
                <a:gd name="T96" fmla="*/ 6 w 2339"/>
                <a:gd name="T97" fmla="*/ 23 h 1707"/>
                <a:gd name="T98" fmla="*/ 3 w 2339"/>
                <a:gd name="T99" fmla="*/ 23 h 1707"/>
                <a:gd name="T100" fmla="*/ 1 w 2339"/>
                <a:gd name="T101" fmla="*/ 20 h 1707"/>
                <a:gd name="T102" fmla="*/ 0 w 2339"/>
                <a:gd name="T103" fmla="*/ 19 h 1707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w 2339"/>
                <a:gd name="T157" fmla="*/ 0 h 1707"/>
                <a:gd name="T158" fmla="*/ 2339 w 2339"/>
                <a:gd name="T159" fmla="*/ 1707 h 1707"/>
              </a:gdLst>
              <a:ahLst/>
              <a:cxnLst>
                <a:cxn ang="T104">
                  <a:pos x="T0" y="T1"/>
                </a:cxn>
                <a:cxn ang="T105">
                  <a:pos x="T2" y="T3"/>
                </a:cxn>
                <a:cxn ang="T106">
                  <a:pos x="T4" y="T5"/>
                </a:cxn>
                <a:cxn ang="T107">
                  <a:pos x="T6" y="T7"/>
                </a:cxn>
                <a:cxn ang="T108">
                  <a:pos x="T8" y="T9"/>
                </a:cxn>
                <a:cxn ang="T109">
                  <a:pos x="T10" y="T11"/>
                </a:cxn>
                <a:cxn ang="T110">
                  <a:pos x="T12" y="T13"/>
                </a:cxn>
                <a:cxn ang="T111">
                  <a:pos x="T14" y="T15"/>
                </a:cxn>
                <a:cxn ang="T112">
                  <a:pos x="T16" y="T17"/>
                </a:cxn>
                <a:cxn ang="T113">
                  <a:pos x="T18" y="T19"/>
                </a:cxn>
                <a:cxn ang="T114">
                  <a:pos x="T20" y="T21"/>
                </a:cxn>
                <a:cxn ang="T115">
                  <a:pos x="T22" y="T23"/>
                </a:cxn>
                <a:cxn ang="T116">
                  <a:pos x="T24" y="T25"/>
                </a:cxn>
                <a:cxn ang="T117">
                  <a:pos x="T26" y="T27"/>
                </a:cxn>
                <a:cxn ang="T118">
                  <a:pos x="T28" y="T29"/>
                </a:cxn>
                <a:cxn ang="T119">
                  <a:pos x="T30" y="T31"/>
                </a:cxn>
                <a:cxn ang="T120">
                  <a:pos x="T32" y="T33"/>
                </a:cxn>
                <a:cxn ang="T121">
                  <a:pos x="T34" y="T35"/>
                </a:cxn>
                <a:cxn ang="T122">
                  <a:pos x="T36" y="T37"/>
                </a:cxn>
                <a:cxn ang="T123">
                  <a:pos x="T38" y="T39"/>
                </a:cxn>
                <a:cxn ang="T124">
                  <a:pos x="T40" y="T41"/>
                </a:cxn>
                <a:cxn ang="T125">
                  <a:pos x="T42" y="T43"/>
                </a:cxn>
                <a:cxn ang="T126">
                  <a:pos x="T44" y="T45"/>
                </a:cxn>
                <a:cxn ang="T127">
                  <a:pos x="T46" y="T47"/>
                </a:cxn>
                <a:cxn ang="T128">
                  <a:pos x="T48" y="T49"/>
                </a:cxn>
                <a:cxn ang="T129">
                  <a:pos x="T50" y="T51"/>
                </a:cxn>
                <a:cxn ang="T130">
                  <a:pos x="T52" y="T53"/>
                </a:cxn>
                <a:cxn ang="T131">
                  <a:pos x="T54" y="T55"/>
                </a:cxn>
                <a:cxn ang="T132">
                  <a:pos x="T56" y="T57"/>
                </a:cxn>
                <a:cxn ang="T133">
                  <a:pos x="T58" y="T59"/>
                </a:cxn>
                <a:cxn ang="T134">
                  <a:pos x="T60" y="T61"/>
                </a:cxn>
                <a:cxn ang="T135">
                  <a:pos x="T62" y="T63"/>
                </a:cxn>
                <a:cxn ang="T136">
                  <a:pos x="T64" y="T65"/>
                </a:cxn>
                <a:cxn ang="T137">
                  <a:pos x="T66" y="T67"/>
                </a:cxn>
                <a:cxn ang="T138">
                  <a:pos x="T68" y="T69"/>
                </a:cxn>
                <a:cxn ang="T139">
                  <a:pos x="T70" y="T71"/>
                </a:cxn>
                <a:cxn ang="T140">
                  <a:pos x="T72" y="T73"/>
                </a:cxn>
                <a:cxn ang="T141">
                  <a:pos x="T74" y="T75"/>
                </a:cxn>
                <a:cxn ang="T142">
                  <a:pos x="T76" y="T77"/>
                </a:cxn>
                <a:cxn ang="T143">
                  <a:pos x="T78" y="T79"/>
                </a:cxn>
                <a:cxn ang="T144">
                  <a:pos x="T80" y="T81"/>
                </a:cxn>
                <a:cxn ang="T145">
                  <a:pos x="T82" y="T83"/>
                </a:cxn>
                <a:cxn ang="T146">
                  <a:pos x="T84" y="T85"/>
                </a:cxn>
                <a:cxn ang="T147">
                  <a:pos x="T86" y="T87"/>
                </a:cxn>
                <a:cxn ang="T148">
                  <a:pos x="T88" y="T89"/>
                </a:cxn>
                <a:cxn ang="T149">
                  <a:pos x="T90" y="T91"/>
                </a:cxn>
                <a:cxn ang="T150">
                  <a:pos x="T92" y="T93"/>
                </a:cxn>
                <a:cxn ang="T151">
                  <a:pos x="T94" y="T95"/>
                </a:cxn>
                <a:cxn ang="T152">
                  <a:pos x="T96" y="T97"/>
                </a:cxn>
                <a:cxn ang="T153">
                  <a:pos x="T98" y="T99"/>
                </a:cxn>
                <a:cxn ang="T154">
                  <a:pos x="T100" y="T101"/>
                </a:cxn>
                <a:cxn ang="T155">
                  <a:pos x="T102" y="T103"/>
                </a:cxn>
              </a:cxnLst>
              <a:rect l="T156" t="T157" r="T158" b="T159"/>
              <a:pathLst>
                <a:path w="2339" h="1707">
                  <a:moveTo>
                    <a:pt x="0" y="812"/>
                  </a:moveTo>
                  <a:lnTo>
                    <a:pt x="15" y="747"/>
                  </a:lnTo>
                  <a:lnTo>
                    <a:pt x="98" y="730"/>
                  </a:lnTo>
                  <a:lnTo>
                    <a:pt x="245" y="642"/>
                  </a:lnTo>
                  <a:lnTo>
                    <a:pt x="267" y="572"/>
                  </a:lnTo>
                  <a:lnTo>
                    <a:pt x="238" y="491"/>
                  </a:lnTo>
                  <a:lnTo>
                    <a:pt x="331" y="469"/>
                  </a:lnTo>
                  <a:lnTo>
                    <a:pt x="357" y="362"/>
                  </a:lnTo>
                  <a:lnTo>
                    <a:pt x="454" y="368"/>
                  </a:lnTo>
                  <a:lnTo>
                    <a:pt x="465" y="299"/>
                  </a:lnTo>
                  <a:lnTo>
                    <a:pt x="539" y="264"/>
                  </a:lnTo>
                  <a:lnTo>
                    <a:pt x="578" y="322"/>
                  </a:lnTo>
                  <a:lnTo>
                    <a:pt x="633" y="345"/>
                  </a:lnTo>
                  <a:lnTo>
                    <a:pt x="652" y="469"/>
                  </a:lnTo>
                  <a:lnTo>
                    <a:pt x="821" y="519"/>
                  </a:lnTo>
                  <a:lnTo>
                    <a:pt x="892" y="606"/>
                  </a:lnTo>
                  <a:lnTo>
                    <a:pt x="1033" y="602"/>
                  </a:lnTo>
                  <a:lnTo>
                    <a:pt x="1190" y="667"/>
                  </a:lnTo>
                  <a:lnTo>
                    <a:pt x="1395" y="606"/>
                  </a:lnTo>
                  <a:lnTo>
                    <a:pt x="1459" y="557"/>
                  </a:lnTo>
                  <a:lnTo>
                    <a:pt x="1459" y="488"/>
                  </a:lnTo>
                  <a:lnTo>
                    <a:pt x="1518" y="496"/>
                  </a:lnTo>
                  <a:lnTo>
                    <a:pt x="1649" y="398"/>
                  </a:lnTo>
                  <a:lnTo>
                    <a:pt x="1748" y="392"/>
                  </a:lnTo>
                  <a:lnTo>
                    <a:pt x="1701" y="318"/>
                  </a:lnTo>
                  <a:lnTo>
                    <a:pt x="1604" y="337"/>
                  </a:lnTo>
                  <a:lnTo>
                    <a:pt x="1603" y="254"/>
                  </a:lnTo>
                  <a:lnTo>
                    <a:pt x="1627" y="207"/>
                  </a:lnTo>
                  <a:lnTo>
                    <a:pt x="1684" y="234"/>
                  </a:lnTo>
                  <a:lnTo>
                    <a:pt x="1738" y="204"/>
                  </a:lnTo>
                  <a:lnTo>
                    <a:pt x="1795" y="92"/>
                  </a:lnTo>
                  <a:lnTo>
                    <a:pt x="1770" y="51"/>
                  </a:lnTo>
                  <a:lnTo>
                    <a:pt x="1908" y="0"/>
                  </a:lnTo>
                  <a:lnTo>
                    <a:pt x="1986" y="35"/>
                  </a:lnTo>
                  <a:lnTo>
                    <a:pt x="2056" y="224"/>
                  </a:lnTo>
                  <a:lnTo>
                    <a:pt x="2173" y="266"/>
                  </a:lnTo>
                  <a:lnTo>
                    <a:pt x="2193" y="335"/>
                  </a:lnTo>
                  <a:lnTo>
                    <a:pt x="2339" y="291"/>
                  </a:lnTo>
                  <a:lnTo>
                    <a:pt x="2270" y="475"/>
                  </a:lnTo>
                  <a:lnTo>
                    <a:pt x="2185" y="503"/>
                  </a:lnTo>
                  <a:lnTo>
                    <a:pt x="2198" y="572"/>
                  </a:lnTo>
                  <a:lnTo>
                    <a:pt x="2173" y="615"/>
                  </a:lnTo>
                  <a:lnTo>
                    <a:pt x="2159" y="602"/>
                  </a:lnTo>
                  <a:lnTo>
                    <a:pt x="2083" y="652"/>
                  </a:lnTo>
                  <a:lnTo>
                    <a:pt x="2083" y="679"/>
                  </a:lnTo>
                  <a:lnTo>
                    <a:pt x="2030" y="670"/>
                  </a:lnTo>
                  <a:lnTo>
                    <a:pt x="1936" y="753"/>
                  </a:lnTo>
                  <a:lnTo>
                    <a:pt x="1819" y="820"/>
                  </a:lnTo>
                  <a:lnTo>
                    <a:pt x="1857" y="730"/>
                  </a:lnTo>
                  <a:lnTo>
                    <a:pt x="1838" y="701"/>
                  </a:lnTo>
                  <a:lnTo>
                    <a:pt x="1684" y="801"/>
                  </a:lnTo>
                  <a:lnTo>
                    <a:pt x="1681" y="829"/>
                  </a:lnTo>
                  <a:lnTo>
                    <a:pt x="1732" y="894"/>
                  </a:lnTo>
                  <a:lnTo>
                    <a:pt x="1800" y="866"/>
                  </a:lnTo>
                  <a:lnTo>
                    <a:pt x="1869" y="890"/>
                  </a:lnTo>
                  <a:lnTo>
                    <a:pt x="1777" y="941"/>
                  </a:lnTo>
                  <a:lnTo>
                    <a:pt x="1739" y="1013"/>
                  </a:lnTo>
                  <a:lnTo>
                    <a:pt x="1841" y="1167"/>
                  </a:lnTo>
                  <a:lnTo>
                    <a:pt x="1773" y="1154"/>
                  </a:lnTo>
                  <a:lnTo>
                    <a:pt x="1841" y="1208"/>
                  </a:lnTo>
                  <a:lnTo>
                    <a:pt x="1776" y="1240"/>
                  </a:lnTo>
                  <a:lnTo>
                    <a:pt x="1846" y="1255"/>
                  </a:lnTo>
                  <a:lnTo>
                    <a:pt x="1716" y="1504"/>
                  </a:lnTo>
                  <a:lnTo>
                    <a:pt x="1630" y="1579"/>
                  </a:lnTo>
                  <a:lnTo>
                    <a:pt x="1546" y="1602"/>
                  </a:lnTo>
                  <a:lnTo>
                    <a:pt x="1540" y="1603"/>
                  </a:lnTo>
                  <a:lnTo>
                    <a:pt x="1518" y="1589"/>
                  </a:lnTo>
                  <a:lnTo>
                    <a:pt x="1498" y="1629"/>
                  </a:lnTo>
                  <a:lnTo>
                    <a:pt x="1399" y="1654"/>
                  </a:lnTo>
                  <a:lnTo>
                    <a:pt x="1390" y="1707"/>
                  </a:lnTo>
                  <a:lnTo>
                    <a:pt x="1373" y="1643"/>
                  </a:lnTo>
                  <a:lnTo>
                    <a:pt x="1306" y="1648"/>
                  </a:lnTo>
                  <a:lnTo>
                    <a:pt x="1204" y="1572"/>
                  </a:lnTo>
                  <a:lnTo>
                    <a:pt x="1089" y="1606"/>
                  </a:lnTo>
                  <a:lnTo>
                    <a:pt x="1066" y="1607"/>
                  </a:lnTo>
                  <a:lnTo>
                    <a:pt x="1068" y="1654"/>
                  </a:lnTo>
                  <a:lnTo>
                    <a:pt x="1052" y="1642"/>
                  </a:lnTo>
                  <a:lnTo>
                    <a:pt x="980" y="1618"/>
                  </a:lnTo>
                  <a:lnTo>
                    <a:pt x="956" y="1530"/>
                  </a:lnTo>
                  <a:lnTo>
                    <a:pt x="911" y="1541"/>
                  </a:lnTo>
                  <a:lnTo>
                    <a:pt x="954" y="1411"/>
                  </a:lnTo>
                  <a:lnTo>
                    <a:pt x="954" y="1367"/>
                  </a:lnTo>
                  <a:lnTo>
                    <a:pt x="903" y="1340"/>
                  </a:lnTo>
                  <a:lnTo>
                    <a:pt x="864" y="1322"/>
                  </a:lnTo>
                  <a:lnTo>
                    <a:pt x="852" y="1273"/>
                  </a:lnTo>
                  <a:lnTo>
                    <a:pt x="691" y="1354"/>
                  </a:lnTo>
                  <a:lnTo>
                    <a:pt x="619" y="1332"/>
                  </a:lnTo>
                  <a:lnTo>
                    <a:pt x="579" y="1378"/>
                  </a:lnTo>
                  <a:lnTo>
                    <a:pt x="574" y="1345"/>
                  </a:lnTo>
                  <a:lnTo>
                    <a:pt x="549" y="1353"/>
                  </a:lnTo>
                  <a:lnTo>
                    <a:pt x="467" y="1353"/>
                  </a:lnTo>
                  <a:lnTo>
                    <a:pt x="402" y="1282"/>
                  </a:lnTo>
                  <a:lnTo>
                    <a:pt x="283" y="1236"/>
                  </a:lnTo>
                  <a:lnTo>
                    <a:pt x="201" y="1205"/>
                  </a:lnTo>
                  <a:lnTo>
                    <a:pt x="184" y="1128"/>
                  </a:lnTo>
                  <a:lnTo>
                    <a:pt x="223" y="1119"/>
                  </a:lnTo>
                  <a:lnTo>
                    <a:pt x="199" y="1056"/>
                  </a:lnTo>
                  <a:lnTo>
                    <a:pt x="252" y="983"/>
                  </a:lnTo>
                  <a:lnTo>
                    <a:pt x="212" y="958"/>
                  </a:lnTo>
                  <a:lnTo>
                    <a:pt x="150" y="985"/>
                  </a:lnTo>
                  <a:lnTo>
                    <a:pt x="38" y="901"/>
                  </a:lnTo>
                  <a:lnTo>
                    <a:pt x="42" y="890"/>
                  </a:lnTo>
                  <a:lnTo>
                    <a:pt x="42" y="830"/>
                  </a:lnTo>
                  <a:lnTo>
                    <a:pt x="0" y="8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 dirty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6" name="Freeform 335">
              <a:extLst>
                <a:ext uri="{FF2B5EF4-FFF2-40B4-BE49-F238E27FC236}">
                  <a16:creationId xmlns:a16="http://schemas.microsoft.com/office/drawing/2014/main" id="{6AC4ACC6-00E4-47F7-9983-73D93764BF09}"/>
                </a:ext>
              </a:extLst>
            </p:cNvPr>
            <p:cNvSpPr/>
            <p:nvPr/>
          </p:nvSpPr>
          <p:spPr bwMode="auto">
            <a:xfrm>
              <a:off x="5110" y="5568"/>
              <a:ext cx="64" cy="55"/>
            </a:xfrm>
            <a:custGeom>
              <a:avLst/>
              <a:gdLst>
                <a:gd name="T0" fmla="*/ 0 w 84"/>
                <a:gd name="T1" fmla="*/ 1 h 80"/>
                <a:gd name="T2" fmla="*/ 1 w 84"/>
                <a:gd name="T3" fmla="*/ 0 h 80"/>
                <a:gd name="T4" fmla="*/ 2 w 84"/>
                <a:gd name="T5" fmla="*/ 0 h 80"/>
                <a:gd name="T6" fmla="*/ 1 w 84"/>
                <a:gd name="T7" fmla="*/ 2 h 80"/>
                <a:gd name="T8" fmla="*/ 0 w 84"/>
                <a:gd name="T9" fmla="*/ 1 h 8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4"/>
                <a:gd name="T16" fmla="*/ 0 h 80"/>
                <a:gd name="T17" fmla="*/ 84 w 84"/>
                <a:gd name="T18" fmla="*/ 80 h 8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4" h="80">
                  <a:moveTo>
                    <a:pt x="0" y="65"/>
                  </a:moveTo>
                  <a:lnTo>
                    <a:pt x="27" y="0"/>
                  </a:lnTo>
                  <a:lnTo>
                    <a:pt x="84" y="15"/>
                  </a:lnTo>
                  <a:lnTo>
                    <a:pt x="38" y="80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7" name="Freeform 336">
              <a:extLst>
                <a:ext uri="{FF2B5EF4-FFF2-40B4-BE49-F238E27FC236}">
                  <a16:creationId xmlns:a16="http://schemas.microsoft.com/office/drawing/2014/main" id="{F2160501-59D1-495A-AAA9-3B330363F168}"/>
                </a:ext>
              </a:extLst>
            </p:cNvPr>
            <p:cNvSpPr/>
            <p:nvPr/>
          </p:nvSpPr>
          <p:spPr bwMode="auto">
            <a:xfrm>
              <a:off x="5437" y="5400"/>
              <a:ext cx="50" cy="103"/>
            </a:xfrm>
            <a:custGeom>
              <a:avLst/>
              <a:gdLst>
                <a:gd name="T0" fmla="*/ 0 w 67"/>
                <a:gd name="T1" fmla="*/ 1 h 144"/>
                <a:gd name="T2" fmla="*/ 1 w 67"/>
                <a:gd name="T3" fmla="*/ 3 h 144"/>
                <a:gd name="T4" fmla="*/ 1 w 67"/>
                <a:gd name="T5" fmla="*/ 0 h 144"/>
                <a:gd name="T6" fmla="*/ 1 w 67"/>
                <a:gd name="T7" fmla="*/ 0 h 144"/>
                <a:gd name="T8" fmla="*/ 0 w 67"/>
                <a:gd name="T9" fmla="*/ 1 h 14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7"/>
                <a:gd name="T16" fmla="*/ 0 h 144"/>
                <a:gd name="T17" fmla="*/ 67 w 67"/>
                <a:gd name="T18" fmla="*/ 144 h 14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7" h="144">
                  <a:moveTo>
                    <a:pt x="0" y="60"/>
                  </a:moveTo>
                  <a:lnTo>
                    <a:pt x="28" y="144"/>
                  </a:lnTo>
                  <a:lnTo>
                    <a:pt x="67" y="0"/>
                  </a:lnTo>
                  <a:lnTo>
                    <a:pt x="33" y="2"/>
                  </a:lnTo>
                  <a:lnTo>
                    <a:pt x="0" y="6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8" name="Freeform 337">
              <a:extLst>
                <a:ext uri="{FF2B5EF4-FFF2-40B4-BE49-F238E27FC236}">
                  <a16:creationId xmlns:a16="http://schemas.microsoft.com/office/drawing/2014/main" id="{966E1F55-500D-4BB1-A041-2A48508A64C8}"/>
                </a:ext>
              </a:extLst>
            </p:cNvPr>
            <p:cNvSpPr/>
            <p:nvPr/>
          </p:nvSpPr>
          <p:spPr bwMode="auto">
            <a:xfrm>
              <a:off x="2309" y="4440"/>
              <a:ext cx="308" cy="135"/>
            </a:xfrm>
            <a:custGeom>
              <a:avLst/>
              <a:gdLst>
                <a:gd name="T0" fmla="*/ 0 w 403"/>
                <a:gd name="T1" fmla="*/ 1 h 190"/>
                <a:gd name="T2" fmla="*/ 2 w 403"/>
                <a:gd name="T3" fmla="*/ 3 h 190"/>
                <a:gd name="T4" fmla="*/ 4 w 403"/>
                <a:gd name="T5" fmla="*/ 3 h 190"/>
                <a:gd name="T6" fmla="*/ 5 w 403"/>
                <a:gd name="T7" fmla="*/ 4 h 190"/>
                <a:gd name="T8" fmla="*/ 6 w 403"/>
                <a:gd name="T9" fmla="*/ 4 h 190"/>
                <a:gd name="T10" fmla="*/ 8 w 403"/>
                <a:gd name="T11" fmla="*/ 3 h 190"/>
                <a:gd name="T12" fmla="*/ 9 w 403"/>
                <a:gd name="T13" fmla="*/ 4 h 190"/>
                <a:gd name="T14" fmla="*/ 9 w 403"/>
                <a:gd name="T15" fmla="*/ 3 h 190"/>
                <a:gd name="T16" fmla="*/ 7 w 403"/>
                <a:gd name="T17" fmla="*/ 3 h 190"/>
                <a:gd name="T18" fmla="*/ 3 w 403"/>
                <a:gd name="T19" fmla="*/ 0 h 190"/>
                <a:gd name="T20" fmla="*/ 2 w 403"/>
                <a:gd name="T21" fmla="*/ 0 h 190"/>
                <a:gd name="T22" fmla="*/ 0 w 403"/>
                <a:gd name="T23" fmla="*/ 1 h 19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403"/>
                <a:gd name="T37" fmla="*/ 0 h 190"/>
                <a:gd name="T38" fmla="*/ 403 w 403"/>
                <a:gd name="T39" fmla="*/ 190 h 19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403" h="190">
                  <a:moveTo>
                    <a:pt x="0" y="47"/>
                  </a:moveTo>
                  <a:lnTo>
                    <a:pt x="72" y="135"/>
                  </a:lnTo>
                  <a:lnTo>
                    <a:pt x="184" y="134"/>
                  </a:lnTo>
                  <a:lnTo>
                    <a:pt x="201" y="171"/>
                  </a:lnTo>
                  <a:lnTo>
                    <a:pt x="251" y="190"/>
                  </a:lnTo>
                  <a:lnTo>
                    <a:pt x="340" y="146"/>
                  </a:lnTo>
                  <a:lnTo>
                    <a:pt x="392" y="155"/>
                  </a:lnTo>
                  <a:lnTo>
                    <a:pt x="403" y="117"/>
                  </a:lnTo>
                  <a:lnTo>
                    <a:pt x="306" y="106"/>
                  </a:lnTo>
                  <a:lnTo>
                    <a:pt x="110" y="17"/>
                  </a:lnTo>
                  <a:lnTo>
                    <a:pt x="87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19" name="Freeform 338">
              <a:extLst>
                <a:ext uri="{FF2B5EF4-FFF2-40B4-BE49-F238E27FC236}">
                  <a16:creationId xmlns:a16="http://schemas.microsoft.com/office/drawing/2014/main" id="{C1539F1B-B0F1-4BA2-96A4-E86A243CA866}"/>
                </a:ext>
              </a:extLst>
            </p:cNvPr>
            <p:cNvSpPr/>
            <p:nvPr/>
          </p:nvSpPr>
          <p:spPr bwMode="auto">
            <a:xfrm>
              <a:off x="2203" y="4155"/>
              <a:ext cx="77" cy="125"/>
            </a:xfrm>
            <a:custGeom>
              <a:avLst/>
              <a:gdLst>
                <a:gd name="T0" fmla="*/ 0 w 100"/>
                <a:gd name="T1" fmla="*/ 3 h 175"/>
                <a:gd name="T2" fmla="*/ 0 w 100"/>
                <a:gd name="T3" fmla="*/ 1 h 175"/>
                <a:gd name="T4" fmla="*/ 2 w 100"/>
                <a:gd name="T5" fmla="*/ 0 h 175"/>
                <a:gd name="T6" fmla="*/ 2 w 100"/>
                <a:gd name="T7" fmla="*/ 2 h 175"/>
                <a:gd name="T8" fmla="*/ 2 w 100"/>
                <a:gd name="T9" fmla="*/ 2 h 175"/>
                <a:gd name="T10" fmla="*/ 1 w 100"/>
                <a:gd name="T11" fmla="*/ 3 h 175"/>
                <a:gd name="T12" fmla="*/ 1 w 100"/>
                <a:gd name="T13" fmla="*/ 4 h 175"/>
                <a:gd name="T14" fmla="*/ 0 w 100"/>
                <a:gd name="T15" fmla="*/ 4 h 175"/>
                <a:gd name="T16" fmla="*/ 0 w 100"/>
                <a:gd name="T17" fmla="*/ 3 h 175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00"/>
                <a:gd name="T28" fmla="*/ 0 h 175"/>
                <a:gd name="T29" fmla="*/ 100 w 100"/>
                <a:gd name="T30" fmla="*/ 175 h 175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00" h="175">
                  <a:moveTo>
                    <a:pt x="0" y="133"/>
                  </a:moveTo>
                  <a:lnTo>
                    <a:pt x="6" y="47"/>
                  </a:lnTo>
                  <a:lnTo>
                    <a:pt x="87" y="0"/>
                  </a:lnTo>
                  <a:lnTo>
                    <a:pt x="72" y="69"/>
                  </a:lnTo>
                  <a:lnTo>
                    <a:pt x="100" y="89"/>
                  </a:lnTo>
                  <a:lnTo>
                    <a:pt x="48" y="127"/>
                  </a:lnTo>
                  <a:lnTo>
                    <a:pt x="46" y="175"/>
                  </a:lnTo>
                  <a:lnTo>
                    <a:pt x="16" y="175"/>
                  </a:lnTo>
                  <a:lnTo>
                    <a:pt x="0" y="1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0" name="Freeform 339">
              <a:extLst>
                <a:ext uri="{FF2B5EF4-FFF2-40B4-BE49-F238E27FC236}">
                  <a16:creationId xmlns:a16="http://schemas.microsoft.com/office/drawing/2014/main" id="{D4D4BBA3-3E28-4796-8713-753AA4CDAF43}"/>
                </a:ext>
              </a:extLst>
            </p:cNvPr>
            <p:cNvSpPr/>
            <p:nvPr/>
          </p:nvSpPr>
          <p:spPr bwMode="auto">
            <a:xfrm>
              <a:off x="2253" y="4250"/>
              <a:ext cx="27" cy="15"/>
            </a:xfrm>
            <a:custGeom>
              <a:avLst/>
              <a:gdLst>
                <a:gd name="T0" fmla="*/ 0 w 36"/>
                <a:gd name="T1" fmla="*/ 1 h 22"/>
                <a:gd name="T2" fmla="*/ 1 w 36"/>
                <a:gd name="T3" fmla="*/ 0 h 22"/>
                <a:gd name="T4" fmla="*/ 1 w 36"/>
                <a:gd name="T5" fmla="*/ 0 h 22"/>
                <a:gd name="T6" fmla="*/ 0 w 36"/>
                <a:gd name="T7" fmla="*/ 1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6"/>
                <a:gd name="T13" fmla="*/ 0 h 22"/>
                <a:gd name="T14" fmla="*/ 36 w 36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6" h="22">
                  <a:moveTo>
                    <a:pt x="0" y="22"/>
                  </a:moveTo>
                  <a:lnTo>
                    <a:pt x="30" y="0"/>
                  </a:lnTo>
                  <a:lnTo>
                    <a:pt x="36" y="14"/>
                  </a:lnTo>
                  <a:lnTo>
                    <a:pt x="0" y="2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1" name="Freeform 340">
              <a:extLst>
                <a:ext uri="{FF2B5EF4-FFF2-40B4-BE49-F238E27FC236}">
                  <a16:creationId xmlns:a16="http://schemas.microsoft.com/office/drawing/2014/main" id="{6D3CA8B6-5DAD-4F8C-B421-9E2B71C03B52}"/>
                </a:ext>
              </a:extLst>
            </p:cNvPr>
            <p:cNvSpPr/>
            <p:nvPr/>
          </p:nvSpPr>
          <p:spPr bwMode="auto">
            <a:xfrm>
              <a:off x="2290" y="4222"/>
              <a:ext cx="45" cy="53"/>
            </a:xfrm>
            <a:custGeom>
              <a:avLst/>
              <a:gdLst>
                <a:gd name="T0" fmla="*/ 0 w 61"/>
                <a:gd name="T1" fmla="*/ 1 h 74"/>
                <a:gd name="T2" fmla="*/ 1 w 61"/>
                <a:gd name="T3" fmla="*/ 2 h 74"/>
                <a:gd name="T4" fmla="*/ 1 w 61"/>
                <a:gd name="T5" fmla="*/ 1 h 74"/>
                <a:gd name="T6" fmla="*/ 1 w 61"/>
                <a:gd name="T7" fmla="*/ 0 h 74"/>
                <a:gd name="T8" fmla="*/ 0 w 61"/>
                <a:gd name="T9" fmla="*/ 1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74"/>
                <a:gd name="T17" fmla="*/ 61 w 61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74">
                  <a:moveTo>
                    <a:pt x="0" y="39"/>
                  </a:moveTo>
                  <a:lnTo>
                    <a:pt x="48" y="74"/>
                  </a:lnTo>
                  <a:lnTo>
                    <a:pt x="61" y="38"/>
                  </a:lnTo>
                  <a:lnTo>
                    <a:pt x="52" y="0"/>
                  </a:lnTo>
                  <a:lnTo>
                    <a:pt x="0" y="3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2" name="Freeform 341">
              <a:extLst>
                <a:ext uri="{FF2B5EF4-FFF2-40B4-BE49-F238E27FC236}">
                  <a16:creationId xmlns:a16="http://schemas.microsoft.com/office/drawing/2014/main" id="{9B84D95E-0ED8-4A86-99DA-4C6676741598}"/>
                </a:ext>
              </a:extLst>
            </p:cNvPr>
            <p:cNvSpPr/>
            <p:nvPr/>
          </p:nvSpPr>
          <p:spPr bwMode="auto">
            <a:xfrm>
              <a:off x="2561" y="3536"/>
              <a:ext cx="316" cy="519"/>
            </a:xfrm>
            <a:custGeom>
              <a:avLst/>
              <a:gdLst>
                <a:gd name="T0" fmla="*/ 0 w 416"/>
                <a:gd name="T1" fmla="*/ 2 h 726"/>
                <a:gd name="T2" fmla="*/ 1 w 416"/>
                <a:gd name="T3" fmla="*/ 1 h 726"/>
                <a:gd name="T4" fmla="*/ 2 w 416"/>
                <a:gd name="T5" fmla="*/ 2 h 726"/>
                <a:gd name="T6" fmla="*/ 3 w 416"/>
                <a:gd name="T7" fmla="*/ 3 h 726"/>
                <a:gd name="T8" fmla="*/ 5 w 416"/>
                <a:gd name="T9" fmla="*/ 2 h 726"/>
                <a:gd name="T10" fmla="*/ 5 w 416"/>
                <a:gd name="T11" fmla="*/ 0 h 726"/>
                <a:gd name="T12" fmla="*/ 7 w 416"/>
                <a:gd name="T13" fmla="*/ 0 h 726"/>
                <a:gd name="T14" fmla="*/ 8 w 416"/>
                <a:gd name="T15" fmla="*/ 1 h 726"/>
                <a:gd name="T16" fmla="*/ 7 w 416"/>
                <a:gd name="T17" fmla="*/ 2 h 726"/>
                <a:gd name="T18" fmla="*/ 7 w 416"/>
                <a:gd name="T19" fmla="*/ 3 h 726"/>
                <a:gd name="T20" fmla="*/ 9 w 416"/>
                <a:gd name="T21" fmla="*/ 4 h 726"/>
                <a:gd name="T22" fmla="*/ 8 w 416"/>
                <a:gd name="T23" fmla="*/ 5 h 726"/>
                <a:gd name="T24" fmla="*/ 9 w 416"/>
                <a:gd name="T25" fmla="*/ 7 h 726"/>
                <a:gd name="T26" fmla="*/ 8 w 416"/>
                <a:gd name="T27" fmla="*/ 9 h 726"/>
                <a:gd name="T28" fmla="*/ 10 w 416"/>
                <a:gd name="T29" fmla="*/ 13 h 726"/>
                <a:gd name="T30" fmla="*/ 6 w 416"/>
                <a:gd name="T31" fmla="*/ 16 h 726"/>
                <a:gd name="T32" fmla="*/ 2 w 416"/>
                <a:gd name="T33" fmla="*/ 17 h 726"/>
                <a:gd name="T34" fmla="*/ 2 w 416"/>
                <a:gd name="T35" fmla="*/ 16 h 726"/>
                <a:gd name="T36" fmla="*/ 1 w 416"/>
                <a:gd name="T37" fmla="*/ 16 h 726"/>
                <a:gd name="T38" fmla="*/ 1 w 416"/>
                <a:gd name="T39" fmla="*/ 12 h 726"/>
                <a:gd name="T40" fmla="*/ 4 w 416"/>
                <a:gd name="T41" fmla="*/ 9 h 726"/>
                <a:gd name="T42" fmla="*/ 3 w 416"/>
                <a:gd name="T43" fmla="*/ 7 h 726"/>
                <a:gd name="T44" fmla="*/ 3 w 416"/>
                <a:gd name="T45" fmla="*/ 4 h 726"/>
                <a:gd name="T46" fmla="*/ 0 w 416"/>
                <a:gd name="T47" fmla="*/ 2 h 72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16"/>
                <a:gd name="T73" fmla="*/ 0 h 726"/>
                <a:gd name="T74" fmla="*/ 416 w 416"/>
                <a:gd name="T75" fmla="*/ 726 h 726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16" h="726">
                  <a:moveTo>
                    <a:pt x="0" y="76"/>
                  </a:moveTo>
                  <a:lnTo>
                    <a:pt x="27" y="55"/>
                  </a:lnTo>
                  <a:lnTo>
                    <a:pt x="72" y="97"/>
                  </a:lnTo>
                  <a:lnTo>
                    <a:pt x="151" y="105"/>
                  </a:lnTo>
                  <a:lnTo>
                    <a:pt x="196" y="79"/>
                  </a:lnTo>
                  <a:lnTo>
                    <a:pt x="208" y="17"/>
                  </a:lnTo>
                  <a:lnTo>
                    <a:pt x="284" y="0"/>
                  </a:lnTo>
                  <a:lnTo>
                    <a:pt x="324" y="25"/>
                  </a:lnTo>
                  <a:lnTo>
                    <a:pt x="319" y="76"/>
                  </a:lnTo>
                  <a:lnTo>
                    <a:pt x="303" y="126"/>
                  </a:lnTo>
                  <a:lnTo>
                    <a:pt x="362" y="190"/>
                  </a:lnTo>
                  <a:lnTo>
                    <a:pt x="325" y="236"/>
                  </a:lnTo>
                  <a:lnTo>
                    <a:pt x="365" y="316"/>
                  </a:lnTo>
                  <a:lnTo>
                    <a:pt x="353" y="387"/>
                  </a:lnTo>
                  <a:lnTo>
                    <a:pt x="416" y="537"/>
                  </a:lnTo>
                  <a:lnTo>
                    <a:pt x="269" y="680"/>
                  </a:lnTo>
                  <a:lnTo>
                    <a:pt x="94" y="726"/>
                  </a:lnTo>
                  <a:lnTo>
                    <a:pt x="83" y="697"/>
                  </a:lnTo>
                  <a:lnTo>
                    <a:pt x="27" y="674"/>
                  </a:lnTo>
                  <a:lnTo>
                    <a:pt x="20" y="533"/>
                  </a:lnTo>
                  <a:lnTo>
                    <a:pt x="189" y="381"/>
                  </a:lnTo>
                  <a:lnTo>
                    <a:pt x="134" y="306"/>
                  </a:lnTo>
                  <a:lnTo>
                    <a:pt x="112" y="155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3" name="Freeform 342">
              <a:extLst>
                <a:ext uri="{FF2B5EF4-FFF2-40B4-BE49-F238E27FC236}">
                  <a16:creationId xmlns:a16="http://schemas.microsoft.com/office/drawing/2014/main" id="{76FB053E-A3AD-4855-A190-23462A00D27D}"/>
                </a:ext>
              </a:extLst>
            </p:cNvPr>
            <p:cNvSpPr/>
            <p:nvPr/>
          </p:nvSpPr>
          <p:spPr bwMode="auto">
            <a:xfrm>
              <a:off x="1839" y="4440"/>
              <a:ext cx="363" cy="346"/>
            </a:xfrm>
            <a:custGeom>
              <a:avLst/>
              <a:gdLst>
                <a:gd name="T0" fmla="*/ 0 w 482"/>
                <a:gd name="T1" fmla="*/ 3 h 484"/>
                <a:gd name="T2" fmla="*/ 0 w 482"/>
                <a:gd name="T3" fmla="*/ 4 h 484"/>
                <a:gd name="T4" fmla="*/ 3 w 482"/>
                <a:gd name="T5" fmla="*/ 5 h 484"/>
                <a:gd name="T6" fmla="*/ 2 w 482"/>
                <a:gd name="T7" fmla="*/ 6 h 484"/>
                <a:gd name="T8" fmla="*/ 3 w 482"/>
                <a:gd name="T9" fmla="*/ 6 h 484"/>
                <a:gd name="T10" fmla="*/ 3 w 482"/>
                <a:gd name="T11" fmla="*/ 8 h 484"/>
                <a:gd name="T12" fmla="*/ 3 w 482"/>
                <a:gd name="T13" fmla="*/ 10 h 484"/>
                <a:gd name="T14" fmla="*/ 5 w 482"/>
                <a:gd name="T15" fmla="*/ 11 h 484"/>
                <a:gd name="T16" fmla="*/ 5 w 482"/>
                <a:gd name="T17" fmla="*/ 11 h 484"/>
                <a:gd name="T18" fmla="*/ 7 w 482"/>
                <a:gd name="T19" fmla="*/ 11 h 484"/>
                <a:gd name="T20" fmla="*/ 7 w 482"/>
                <a:gd name="T21" fmla="*/ 10 h 484"/>
                <a:gd name="T22" fmla="*/ 8 w 482"/>
                <a:gd name="T23" fmla="*/ 10 h 484"/>
                <a:gd name="T24" fmla="*/ 9 w 482"/>
                <a:gd name="T25" fmla="*/ 10 h 484"/>
                <a:gd name="T26" fmla="*/ 11 w 482"/>
                <a:gd name="T27" fmla="*/ 9 h 484"/>
                <a:gd name="T28" fmla="*/ 10 w 482"/>
                <a:gd name="T29" fmla="*/ 8 h 484"/>
                <a:gd name="T30" fmla="*/ 10 w 482"/>
                <a:gd name="T31" fmla="*/ 7 h 484"/>
                <a:gd name="T32" fmla="*/ 9 w 482"/>
                <a:gd name="T33" fmla="*/ 6 h 484"/>
                <a:gd name="T34" fmla="*/ 11 w 482"/>
                <a:gd name="T35" fmla="*/ 5 h 484"/>
                <a:gd name="T36" fmla="*/ 11 w 482"/>
                <a:gd name="T37" fmla="*/ 3 h 484"/>
                <a:gd name="T38" fmla="*/ 9 w 482"/>
                <a:gd name="T39" fmla="*/ 2 h 484"/>
                <a:gd name="T40" fmla="*/ 9 w 482"/>
                <a:gd name="T41" fmla="*/ 2 h 484"/>
                <a:gd name="T42" fmla="*/ 7 w 482"/>
                <a:gd name="T43" fmla="*/ 0 h 484"/>
                <a:gd name="T44" fmla="*/ 6 w 482"/>
                <a:gd name="T45" fmla="*/ 0 h 484"/>
                <a:gd name="T46" fmla="*/ 5 w 482"/>
                <a:gd name="T47" fmla="*/ 2 h 484"/>
                <a:gd name="T48" fmla="*/ 3 w 482"/>
                <a:gd name="T49" fmla="*/ 2 h 484"/>
                <a:gd name="T50" fmla="*/ 3 w 482"/>
                <a:gd name="T51" fmla="*/ 3 h 484"/>
                <a:gd name="T52" fmla="*/ 0 w 482"/>
                <a:gd name="T53" fmla="*/ 3 h 484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482"/>
                <a:gd name="T82" fmla="*/ 0 h 484"/>
                <a:gd name="T83" fmla="*/ 482 w 482"/>
                <a:gd name="T84" fmla="*/ 484 h 484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482" h="484">
                  <a:moveTo>
                    <a:pt x="0" y="147"/>
                  </a:moveTo>
                  <a:lnTo>
                    <a:pt x="15" y="189"/>
                  </a:lnTo>
                  <a:lnTo>
                    <a:pt x="115" y="219"/>
                  </a:lnTo>
                  <a:lnTo>
                    <a:pt x="96" y="242"/>
                  </a:lnTo>
                  <a:lnTo>
                    <a:pt x="135" y="275"/>
                  </a:lnTo>
                  <a:lnTo>
                    <a:pt x="150" y="327"/>
                  </a:lnTo>
                  <a:lnTo>
                    <a:pt x="107" y="430"/>
                  </a:lnTo>
                  <a:lnTo>
                    <a:pt x="228" y="472"/>
                  </a:lnTo>
                  <a:lnTo>
                    <a:pt x="240" y="477"/>
                  </a:lnTo>
                  <a:lnTo>
                    <a:pt x="297" y="484"/>
                  </a:lnTo>
                  <a:lnTo>
                    <a:pt x="297" y="444"/>
                  </a:lnTo>
                  <a:lnTo>
                    <a:pt x="330" y="421"/>
                  </a:lnTo>
                  <a:lnTo>
                    <a:pt x="408" y="448"/>
                  </a:lnTo>
                  <a:lnTo>
                    <a:pt x="456" y="407"/>
                  </a:lnTo>
                  <a:lnTo>
                    <a:pt x="430" y="348"/>
                  </a:lnTo>
                  <a:lnTo>
                    <a:pt x="441" y="293"/>
                  </a:lnTo>
                  <a:lnTo>
                    <a:pt x="402" y="261"/>
                  </a:lnTo>
                  <a:lnTo>
                    <a:pt x="456" y="195"/>
                  </a:lnTo>
                  <a:lnTo>
                    <a:pt x="482" y="123"/>
                  </a:lnTo>
                  <a:lnTo>
                    <a:pt x="410" y="92"/>
                  </a:lnTo>
                  <a:lnTo>
                    <a:pt x="392" y="84"/>
                  </a:lnTo>
                  <a:lnTo>
                    <a:pt x="280" y="0"/>
                  </a:lnTo>
                  <a:lnTo>
                    <a:pt x="244" y="15"/>
                  </a:lnTo>
                  <a:lnTo>
                    <a:pt x="197" y="96"/>
                  </a:lnTo>
                  <a:lnTo>
                    <a:pt x="104" y="81"/>
                  </a:lnTo>
                  <a:lnTo>
                    <a:pt x="122" y="143"/>
                  </a:lnTo>
                  <a:lnTo>
                    <a:pt x="0" y="1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4" name="Freeform 343">
              <a:extLst>
                <a:ext uri="{FF2B5EF4-FFF2-40B4-BE49-F238E27FC236}">
                  <a16:creationId xmlns:a16="http://schemas.microsoft.com/office/drawing/2014/main" id="{B2F8D216-501C-4BCA-B4B3-50B5D99E8CB3}"/>
                </a:ext>
              </a:extLst>
            </p:cNvPr>
            <p:cNvSpPr/>
            <p:nvPr/>
          </p:nvSpPr>
          <p:spPr bwMode="auto">
            <a:xfrm>
              <a:off x="2216" y="4761"/>
              <a:ext cx="24" cy="63"/>
            </a:xfrm>
            <a:custGeom>
              <a:avLst/>
              <a:gdLst>
                <a:gd name="T0" fmla="*/ 0 w 31"/>
                <a:gd name="T1" fmla="*/ 1 h 89"/>
                <a:gd name="T2" fmla="*/ 1 w 31"/>
                <a:gd name="T3" fmla="*/ 2 h 89"/>
                <a:gd name="T4" fmla="*/ 1 w 31"/>
                <a:gd name="T5" fmla="*/ 0 h 89"/>
                <a:gd name="T6" fmla="*/ 0 w 31"/>
                <a:gd name="T7" fmla="*/ 1 h 8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31"/>
                <a:gd name="T13" fmla="*/ 0 h 89"/>
                <a:gd name="T14" fmla="*/ 31 w 31"/>
                <a:gd name="T15" fmla="*/ 89 h 8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31" h="89">
                  <a:moveTo>
                    <a:pt x="0" y="46"/>
                  </a:moveTo>
                  <a:lnTo>
                    <a:pt x="28" y="89"/>
                  </a:lnTo>
                  <a:lnTo>
                    <a:pt x="31" y="0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5" name="Freeform 344">
              <a:extLst>
                <a:ext uri="{FF2B5EF4-FFF2-40B4-BE49-F238E27FC236}">
                  <a16:creationId xmlns:a16="http://schemas.microsoft.com/office/drawing/2014/main" id="{135A4709-ED7F-4A18-986A-E17E9F685F82}"/>
                </a:ext>
              </a:extLst>
            </p:cNvPr>
            <p:cNvSpPr/>
            <p:nvPr/>
          </p:nvSpPr>
          <p:spPr bwMode="auto">
            <a:xfrm>
              <a:off x="2139" y="4280"/>
              <a:ext cx="255" cy="306"/>
            </a:xfrm>
            <a:custGeom>
              <a:avLst/>
              <a:gdLst>
                <a:gd name="T0" fmla="*/ 0 w 335"/>
                <a:gd name="T1" fmla="*/ 4 h 429"/>
                <a:gd name="T2" fmla="*/ 0 w 335"/>
                <a:gd name="T3" fmla="*/ 6 h 429"/>
                <a:gd name="T4" fmla="*/ 0 w 335"/>
                <a:gd name="T5" fmla="*/ 6 h 429"/>
                <a:gd name="T6" fmla="*/ 0 w 335"/>
                <a:gd name="T7" fmla="*/ 7 h 429"/>
                <a:gd name="T8" fmla="*/ 2 w 335"/>
                <a:gd name="T9" fmla="*/ 8 h 429"/>
                <a:gd name="T10" fmla="*/ 1 w 335"/>
                <a:gd name="T11" fmla="*/ 10 h 429"/>
                <a:gd name="T12" fmla="*/ 3 w 335"/>
                <a:gd name="T13" fmla="*/ 10 h 429"/>
                <a:gd name="T14" fmla="*/ 6 w 335"/>
                <a:gd name="T15" fmla="*/ 10 h 429"/>
                <a:gd name="T16" fmla="*/ 7 w 335"/>
                <a:gd name="T17" fmla="*/ 8 h 429"/>
                <a:gd name="T18" fmla="*/ 5 w 335"/>
                <a:gd name="T19" fmla="*/ 6 h 429"/>
                <a:gd name="T20" fmla="*/ 7 w 335"/>
                <a:gd name="T21" fmla="*/ 5 h 429"/>
                <a:gd name="T22" fmla="*/ 8 w 335"/>
                <a:gd name="T23" fmla="*/ 5 h 429"/>
                <a:gd name="T24" fmla="*/ 7 w 335"/>
                <a:gd name="T25" fmla="*/ 1 h 429"/>
                <a:gd name="T26" fmla="*/ 6 w 335"/>
                <a:gd name="T27" fmla="*/ 1 h 429"/>
                <a:gd name="T28" fmla="*/ 4 w 335"/>
                <a:gd name="T29" fmla="*/ 1 h 429"/>
                <a:gd name="T30" fmla="*/ 4 w 335"/>
                <a:gd name="T31" fmla="*/ 1 h 429"/>
                <a:gd name="T32" fmla="*/ 3 w 335"/>
                <a:gd name="T33" fmla="*/ 0 h 429"/>
                <a:gd name="T34" fmla="*/ 2 w 335"/>
                <a:gd name="T35" fmla="*/ 0 h 429"/>
                <a:gd name="T36" fmla="*/ 2 w 335"/>
                <a:gd name="T37" fmla="*/ 2 h 429"/>
                <a:gd name="T38" fmla="*/ 1 w 335"/>
                <a:gd name="T39" fmla="*/ 2 h 429"/>
                <a:gd name="T40" fmla="*/ 1 w 335"/>
                <a:gd name="T41" fmla="*/ 2 h 429"/>
                <a:gd name="T42" fmla="*/ 1 w 335"/>
                <a:gd name="T43" fmla="*/ 4 h 429"/>
                <a:gd name="T44" fmla="*/ 0 w 335"/>
                <a:gd name="T45" fmla="*/ 4 h 42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35"/>
                <a:gd name="T70" fmla="*/ 0 h 429"/>
                <a:gd name="T71" fmla="*/ 335 w 335"/>
                <a:gd name="T72" fmla="*/ 429 h 42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35" h="429">
                  <a:moveTo>
                    <a:pt x="0" y="178"/>
                  </a:moveTo>
                  <a:lnTo>
                    <a:pt x="2" y="247"/>
                  </a:lnTo>
                  <a:lnTo>
                    <a:pt x="5" y="279"/>
                  </a:lnTo>
                  <a:lnTo>
                    <a:pt x="10" y="317"/>
                  </a:lnTo>
                  <a:lnTo>
                    <a:pt x="82" y="348"/>
                  </a:lnTo>
                  <a:lnTo>
                    <a:pt x="56" y="420"/>
                  </a:lnTo>
                  <a:lnTo>
                    <a:pt x="130" y="429"/>
                  </a:lnTo>
                  <a:lnTo>
                    <a:pt x="262" y="428"/>
                  </a:lnTo>
                  <a:lnTo>
                    <a:pt x="297" y="359"/>
                  </a:lnTo>
                  <a:lnTo>
                    <a:pt x="225" y="271"/>
                  </a:lnTo>
                  <a:lnTo>
                    <a:pt x="309" y="224"/>
                  </a:lnTo>
                  <a:lnTo>
                    <a:pt x="335" y="237"/>
                  </a:lnTo>
                  <a:lnTo>
                    <a:pt x="309" y="65"/>
                  </a:lnTo>
                  <a:lnTo>
                    <a:pt x="250" y="23"/>
                  </a:lnTo>
                  <a:lnTo>
                    <a:pt x="180" y="53"/>
                  </a:lnTo>
                  <a:lnTo>
                    <a:pt x="189" y="33"/>
                  </a:lnTo>
                  <a:lnTo>
                    <a:pt x="130" y="0"/>
                  </a:lnTo>
                  <a:lnTo>
                    <a:pt x="100" y="0"/>
                  </a:lnTo>
                  <a:lnTo>
                    <a:pt x="99" y="95"/>
                  </a:lnTo>
                  <a:lnTo>
                    <a:pt x="67" y="69"/>
                  </a:lnTo>
                  <a:lnTo>
                    <a:pt x="45" y="99"/>
                  </a:lnTo>
                  <a:lnTo>
                    <a:pt x="41" y="156"/>
                  </a:lnTo>
                  <a:lnTo>
                    <a:pt x="0" y="17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6" name="Freeform 345">
              <a:extLst>
                <a:ext uri="{FF2B5EF4-FFF2-40B4-BE49-F238E27FC236}">
                  <a16:creationId xmlns:a16="http://schemas.microsoft.com/office/drawing/2014/main" id="{C81F2D06-56F6-40E3-928A-C1E4DD7AD94A}"/>
                </a:ext>
              </a:extLst>
            </p:cNvPr>
            <p:cNvSpPr/>
            <p:nvPr/>
          </p:nvSpPr>
          <p:spPr bwMode="auto">
            <a:xfrm>
              <a:off x="2550" y="4809"/>
              <a:ext cx="180" cy="198"/>
            </a:xfrm>
            <a:custGeom>
              <a:avLst/>
              <a:gdLst>
                <a:gd name="T0" fmla="*/ 0 w 241"/>
                <a:gd name="T1" fmla="*/ 3 h 276"/>
                <a:gd name="T2" fmla="*/ 1 w 241"/>
                <a:gd name="T3" fmla="*/ 1 h 276"/>
                <a:gd name="T4" fmla="*/ 3 w 241"/>
                <a:gd name="T5" fmla="*/ 1 h 276"/>
                <a:gd name="T6" fmla="*/ 5 w 241"/>
                <a:gd name="T7" fmla="*/ 1 h 276"/>
                <a:gd name="T8" fmla="*/ 5 w 241"/>
                <a:gd name="T9" fmla="*/ 0 h 276"/>
                <a:gd name="T10" fmla="*/ 5 w 241"/>
                <a:gd name="T11" fmla="*/ 1 h 276"/>
                <a:gd name="T12" fmla="*/ 4 w 241"/>
                <a:gd name="T13" fmla="*/ 1 h 276"/>
                <a:gd name="T14" fmla="*/ 3 w 241"/>
                <a:gd name="T15" fmla="*/ 2 h 276"/>
                <a:gd name="T16" fmla="*/ 2 w 241"/>
                <a:gd name="T17" fmla="*/ 1 h 276"/>
                <a:gd name="T18" fmla="*/ 3 w 241"/>
                <a:gd name="T19" fmla="*/ 3 h 276"/>
                <a:gd name="T20" fmla="*/ 2 w 241"/>
                <a:gd name="T21" fmla="*/ 4 h 276"/>
                <a:gd name="T22" fmla="*/ 3 w 241"/>
                <a:gd name="T23" fmla="*/ 4 h 276"/>
                <a:gd name="T24" fmla="*/ 3 w 241"/>
                <a:gd name="T25" fmla="*/ 5 h 276"/>
                <a:gd name="T26" fmla="*/ 2 w 241"/>
                <a:gd name="T27" fmla="*/ 5 h 276"/>
                <a:gd name="T28" fmla="*/ 3 w 241"/>
                <a:gd name="T29" fmla="*/ 7 h 276"/>
                <a:gd name="T30" fmla="*/ 1 w 241"/>
                <a:gd name="T31" fmla="*/ 6 h 276"/>
                <a:gd name="T32" fmla="*/ 1 w 241"/>
                <a:gd name="T33" fmla="*/ 5 h 276"/>
                <a:gd name="T34" fmla="*/ 3 w 241"/>
                <a:gd name="T35" fmla="*/ 4 h 276"/>
                <a:gd name="T36" fmla="*/ 1 w 241"/>
                <a:gd name="T37" fmla="*/ 4 h 276"/>
                <a:gd name="T38" fmla="*/ 0 w 241"/>
                <a:gd name="T39" fmla="*/ 3 h 27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241"/>
                <a:gd name="T61" fmla="*/ 0 h 276"/>
                <a:gd name="T62" fmla="*/ 241 w 241"/>
                <a:gd name="T63" fmla="*/ 276 h 276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241" h="276">
                  <a:moveTo>
                    <a:pt x="0" y="110"/>
                  </a:moveTo>
                  <a:lnTo>
                    <a:pt x="36" y="47"/>
                  </a:lnTo>
                  <a:lnTo>
                    <a:pt x="111" y="23"/>
                  </a:lnTo>
                  <a:lnTo>
                    <a:pt x="206" y="26"/>
                  </a:lnTo>
                  <a:lnTo>
                    <a:pt x="241" y="0"/>
                  </a:lnTo>
                  <a:lnTo>
                    <a:pt x="227" y="57"/>
                  </a:lnTo>
                  <a:lnTo>
                    <a:pt x="162" y="45"/>
                  </a:lnTo>
                  <a:lnTo>
                    <a:pt x="131" y="93"/>
                  </a:lnTo>
                  <a:lnTo>
                    <a:pt x="98" y="66"/>
                  </a:lnTo>
                  <a:lnTo>
                    <a:pt x="121" y="141"/>
                  </a:lnTo>
                  <a:lnTo>
                    <a:pt x="90" y="154"/>
                  </a:lnTo>
                  <a:lnTo>
                    <a:pt x="151" y="187"/>
                  </a:lnTo>
                  <a:lnTo>
                    <a:pt x="151" y="214"/>
                  </a:lnTo>
                  <a:lnTo>
                    <a:pt x="100" y="223"/>
                  </a:lnTo>
                  <a:lnTo>
                    <a:pt x="116" y="276"/>
                  </a:lnTo>
                  <a:lnTo>
                    <a:pt x="59" y="258"/>
                  </a:lnTo>
                  <a:lnTo>
                    <a:pt x="42" y="208"/>
                  </a:lnTo>
                  <a:lnTo>
                    <a:pt x="117" y="189"/>
                  </a:lnTo>
                  <a:lnTo>
                    <a:pt x="42" y="181"/>
                  </a:lnTo>
                  <a:lnTo>
                    <a:pt x="0" y="11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Freeform 346">
              <a:extLst>
                <a:ext uri="{FF2B5EF4-FFF2-40B4-BE49-F238E27FC236}">
                  <a16:creationId xmlns:a16="http://schemas.microsoft.com/office/drawing/2014/main" id="{065F0BC4-8FFF-4C52-9877-8A6A074C19B8}"/>
                </a:ext>
              </a:extLst>
            </p:cNvPr>
            <p:cNvSpPr/>
            <p:nvPr/>
          </p:nvSpPr>
          <p:spPr bwMode="auto">
            <a:xfrm>
              <a:off x="2648" y="5039"/>
              <a:ext cx="82" cy="13"/>
            </a:xfrm>
            <a:custGeom>
              <a:avLst/>
              <a:gdLst>
                <a:gd name="T0" fmla="*/ 0 w 112"/>
                <a:gd name="T1" fmla="*/ 0 h 19"/>
                <a:gd name="T2" fmla="*/ 0 w 112"/>
                <a:gd name="T3" fmla="*/ 0 h 19"/>
                <a:gd name="T4" fmla="*/ 2 w 112"/>
                <a:gd name="T5" fmla="*/ 0 h 19"/>
                <a:gd name="T6" fmla="*/ 1 w 112"/>
                <a:gd name="T7" fmla="*/ 0 h 19"/>
                <a:gd name="T8" fmla="*/ 0 w 112"/>
                <a:gd name="T9" fmla="*/ 0 h 19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2"/>
                <a:gd name="T16" fmla="*/ 0 h 19"/>
                <a:gd name="T17" fmla="*/ 112 w 112"/>
                <a:gd name="T18" fmla="*/ 19 h 19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2" h="19">
                  <a:moveTo>
                    <a:pt x="0" y="19"/>
                  </a:moveTo>
                  <a:lnTo>
                    <a:pt x="10" y="0"/>
                  </a:lnTo>
                  <a:lnTo>
                    <a:pt x="112" y="19"/>
                  </a:lnTo>
                  <a:lnTo>
                    <a:pt x="34" y="19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Freeform 347">
              <a:extLst>
                <a:ext uri="{FF2B5EF4-FFF2-40B4-BE49-F238E27FC236}">
                  <a16:creationId xmlns:a16="http://schemas.microsoft.com/office/drawing/2014/main" id="{42C63948-AE88-436C-982D-E767F2ABA581}"/>
                </a:ext>
              </a:extLst>
            </p:cNvPr>
            <p:cNvSpPr/>
            <p:nvPr/>
          </p:nvSpPr>
          <p:spPr bwMode="auto">
            <a:xfrm>
              <a:off x="2433" y="4546"/>
              <a:ext cx="191" cy="110"/>
            </a:xfrm>
            <a:custGeom>
              <a:avLst/>
              <a:gdLst>
                <a:gd name="T0" fmla="*/ 0 w 254"/>
                <a:gd name="T1" fmla="*/ 2 h 157"/>
                <a:gd name="T2" fmla="*/ 1 w 254"/>
                <a:gd name="T3" fmla="*/ 1 h 157"/>
                <a:gd name="T4" fmla="*/ 2 w 254"/>
                <a:gd name="T5" fmla="*/ 1 h 157"/>
                <a:gd name="T6" fmla="*/ 4 w 254"/>
                <a:gd name="T7" fmla="*/ 0 h 157"/>
                <a:gd name="T8" fmla="*/ 5 w 254"/>
                <a:gd name="T9" fmla="*/ 0 h 157"/>
                <a:gd name="T10" fmla="*/ 6 w 254"/>
                <a:gd name="T11" fmla="*/ 1 h 157"/>
                <a:gd name="T12" fmla="*/ 3 w 254"/>
                <a:gd name="T13" fmla="*/ 3 h 157"/>
                <a:gd name="T14" fmla="*/ 2 w 254"/>
                <a:gd name="T15" fmla="*/ 3 h 157"/>
                <a:gd name="T16" fmla="*/ 0 w 254"/>
                <a:gd name="T17" fmla="*/ 2 h 15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254"/>
                <a:gd name="T28" fmla="*/ 0 h 157"/>
                <a:gd name="T29" fmla="*/ 254 w 254"/>
                <a:gd name="T30" fmla="*/ 157 h 15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254" h="157">
                  <a:moveTo>
                    <a:pt x="0" y="93"/>
                  </a:moveTo>
                  <a:lnTo>
                    <a:pt x="39" y="25"/>
                  </a:lnTo>
                  <a:lnTo>
                    <a:pt x="89" y="44"/>
                  </a:lnTo>
                  <a:lnTo>
                    <a:pt x="178" y="0"/>
                  </a:lnTo>
                  <a:lnTo>
                    <a:pt x="230" y="9"/>
                  </a:lnTo>
                  <a:lnTo>
                    <a:pt x="254" y="34"/>
                  </a:lnTo>
                  <a:lnTo>
                    <a:pt x="154" y="139"/>
                  </a:lnTo>
                  <a:lnTo>
                    <a:pt x="73" y="157"/>
                  </a:lnTo>
                  <a:lnTo>
                    <a:pt x="0" y="9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Freeform 348">
              <a:extLst>
                <a:ext uri="{FF2B5EF4-FFF2-40B4-BE49-F238E27FC236}">
                  <a16:creationId xmlns:a16="http://schemas.microsoft.com/office/drawing/2014/main" id="{7CF511CC-FE75-4A49-8A8C-716C4867ED77}"/>
                </a:ext>
              </a:extLst>
            </p:cNvPr>
            <p:cNvSpPr/>
            <p:nvPr/>
          </p:nvSpPr>
          <p:spPr bwMode="auto">
            <a:xfrm>
              <a:off x="3935" y="5024"/>
              <a:ext cx="844" cy="925"/>
            </a:xfrm>
            <a:custGeom>
              <a:avLst/>
              <a:gdLst>
                <a:gd name="T0" fmla="*/ 0 w 1118"/>
                <a:gd name="T1" fmla="*/ 14 h 1294"/>
                <a:gd name="T2" fmla="*/ 1 w 1118"/>
                <a:gd name="T3" fmla="*/ 13 h 1294"/>
                <a:gd name="T4" fmla="*/ 3 w 1118"/>
                <a:gd name="T5" fmla="*/ 13 h 1294"/>
                <a:gd name="T6" fmla="*/ 1 w 1118"/>
                <a:gd name="T7" fmla="*/ 10 h 1294"/>
                <a:gd name="T8" fmla="*/ 2 w 1118"/>
                <a:gd name="T9" fmla="*/ 9 h 1294"/>
                <a:gd name="T10" fmla="*/ 3 w 1118"/>
                <a:gd name="T11" fmla="*/ 9 h 1294"/>
                <a:gd name="T12" fmla="*/ 6 w 1118"/>
                <a:gd name="T13" fmla="*/ 6 h 1294"/>
                <a:gd name="T14" fmla="*/ 6 w 1118"/>
                <a:gd name="T15" fmla="*/ 5 h 1294"/>
                <a:gd name="T16" fmla="*/ 6 w 1118"/>
                <a:gd name="T17" fmla="*/ 4 h 1294"/>
                <a:gd name="T18" fmla="*/ 5 w 1118"/>
                <a:gd name="T19" fmla="*/ 3 h 1294"/>
                <a:gd name="T20" fmla="*/ 5 w 1118"/>
                <a:gd name="T21" fmla="*/ 1 h 1294"/>
                <a:gd name="T22" fmla="*/ 8 w 1118"/>
                <a:gd name="T23" fmla="*/ 1 h 1294"/>
                <a:gd name="T24" fmla="*/ 9 w 1118"/>
                <a:gd name="T25" fmla="*/ 1 h 1294"/>
                <a:gd name="T26" fmla="*/ 10 w 1118"/>
                <a:gd name="T27" fmla="*/ 0 h 1294"/>
                <a:gd name="T28" fmla="*/ 11 w 1118"/>
                <a:gd name="T29" fmla="*/ 1 h 1294"/>
                <a:gd name="T30" fmla="*/ 10 w 1118"/>
                <a:gd name="T31" fmla="*/ 2 h 1294"/>
                <a:gd name="T32" fmla="*/ 10 w 1118"/>
                <a:gd name="T33" fmla="*/ 4 h 1294"/>
                <a:gd name="T34" fmla="*/ 9 w 1118"/>
                <a:gd name="T35" fmla="*/ 4 h 1294"/>
                <a:gd name="T36" fmla="*/ 10 w 1118"/>
                <a:gd name="T37" fmla="*/ 6 h 1294"/>
                <a:gd name="T38" fmla="*/ 11 w 1118"/>
                <a:gd name="T39" fmla="*/ 7 h 1294"/>
                <a:gd name="T40" fmla="*/ 11 w 1118"/>
                <a:gd name="T41" fmla="*/ 8 h 1294"/>
                <a:gd name="T42" fmla="*/ 13 w 1118"/>
                <a:gd name="T43" fmla="*/ 10 h 1294"/>
                <a:gd name="T44" fmla="*/ 17 w 1118"/>
                <a:gd name="T45" fmla="*/ 11 h 1294"/>
                <a:gd name="T46" fmla="*/ 18 w 1118"/>
                <a:gd name="T47" fmla="*/ 9 h 1294"/>
                <a:gd name="T48" fmla="*/ 18 w 1118"/>
                <a:gd name="T49" fmla="*/ 9 h 1294"/>
                <a:gd name="T50" fmla="*/ 18 w 1118"/>
                <a:gd name="T51" fmla="*/ 10 h 1294"/>
                <a:gd name="T52" fmla="*/ 18 w 1118"/>
                <a:gd name="T53" fmla="*/ 11 h 1294"/>
                <a:gd name="T54" fmla="*/ 21 w 1118"/>
                <a:gd name="T55" fmla="*/ 10 h 1294"/>
                <a:gd name="T56" fmla="*/ 21 w 1118"/>
                <a:gd name="T57" fmla="*/ 9 h 1294"/>
                <a:gd name="T58" fmla="*/ 24 w 1118"/>
                <a:gd name="T59" fmla="*/ 7 h 1294"/>
                <a:gd name="T60" fmla="*/ 25 w 1118"/>
                <a:gd name="T61" fmla="*/ 9 h 1294"/>
                <a:gd name="T62" fmla="*/ 26 w 1118"/>
                <a:gd name="T63" fmla="*/ 9 h 1294"/>
                <a:gd name="T64" fmla="*/ 25 w 1118"/>
                <a:gd name="T65" fmla="*/ 10 h 1294"/>
                <a:gd name="T66" fmla="*/ 24 w 1118"/>
                <a:gd name="T67" fmla="*/ 11 h 1294"/>
                <a:gd name="T68" fmla="*/ 22 w 1118"/>
                <a:gd name="T69" fmla="*/ 15 h 1294"/>
                <a:gd name="T70" fmla="*/ 21 w 1118"/>
                <a:gd name="T71" fmla="*/ 14 h 1294"/>
                <a:gd name="T72" fmla="*/ 21 w 1118"/>
                <a:gd name="T73" fmla="*/ 14 h 1294"/>
                <a:gd name="T74" fmla="*/ 20 w 1118"/>
                <a:gd name="T75" fmla="*/ 13 h 1294"/>
                <a:gd name="T76" fmla="*/ 21 w 1118"/>
                <a:gd name="T77" fmla="*/ 12 h 1294"/>
                <a:gd name="T78" fmla="*/ 19 w 1118"/>
                <a:gd name="T79" fmla="*/ 12 h 1294"/>
                <a:gd name="T80" fmla="*/ 18 w 1118"/>
                <a:gd name="T81" fmla="*/ 11 h 1294"/>
                <a:gd name="T82" fmla="*/ 18 w 1118"/>
                <a:gd name="T83" fmla="*/ 11 h 1294"/>
                <a:gd name="T84" fmla="*/ 18 w 1118"/>
                <a:gd name="T85" fmla="*/ 12 h 1294"/>
                <a:gd name="T86" fmla="*/ 17 w 1118"/>
                <a:gd name="T87" fmla="*/ 13 h 1294"/>
                <a:gd name="T88" fmla="*/ 18 w 1118"/>
                <a:gd name="T89" fmla="*/ 13 h 1294"/>
                <a:gd name="T90" fmla="*/ 18 w 1118"/>
                <a:gd name="T91" fmla="*/ 16 h 1294"/>
                <a:gd name="T92" fmla="*/ 18 w 1118"/>
                <a:gd name="T93" fmla="*/ 15 h 1294"/>
                <a:gd name="T94" fmla="*/ 16 w 1118"/>
                <a:gd name="T95" fmla="*/ 18 h 1294"/>
                <a:gd name="T96" fmla="*/ 11 w 1118"/>
                <a:gd name="T97" fmla="*/ 22 h 1294"/>
                <a:gd name="T98" fmla="*/ 10 w 1118"/>
                <a:gd name="T99" fmla="*/ 28 h 1294"/>
                <a:gd name="T100" fmla="*/ 8 w 1118"/>
                <a:gd name="T101" fmla="*/ 30 h 1294"/>
                <a:gd name="T102" fmla="*/ 6 w 1118"/>
                <a:gd name="T103" fmla="*/ 26 h 1294"/>
                <a:gd name="T104" fmla="*/ 5 w 1118"/>
                <a:gd name="T105" fmla="*/ 22 h 1294"/>
                <a:gd name="T106" fmla="*/ 5 w 1118"/>
                <a:gd name="T107" fmla="*/ 21 h 1294"/>
                <a:gd name="T108" fmla="*/ 4 w 1118"/>
                <a:gd name="T109" fmla="*/ 15 h 1294"/>
                <a:gd name="T110" fmla="*/ 4 w 1118"/>
                <a:gd name="T111" fmla="*/ 15 h 1294"/>
                <a:gd name="T112" fmla="*/ 3 w 1118"/>
                <a:gd name="T113" fmla="*/ 16 h 1294"/>
                <a:gd name="T114" fmla="*/ 2 w 1118"/>
                <a:gd name="T115" fmla="*/ 17 h 1294"/>
                <a:gd name="T116" fmla="*/ 1 w 1118"/>
                <a:gd name="T117" fmla="*/ 15 h 1294"/>
                <a:gd name="T118" fmla="*/ 2 w 1118"/>
                <a:gd name="T119" fmla="*/ 14 h 1294"/>
                <a:gd name="T120" fmla="*/ 1 w 1118"/>
                <a:gd name="T121" fmla="*/ 15 h 1294"/>
                <a:gd name="T122" fmla="*/ 0 w 1118"/>
                <a:gd name="T123" fmla="*/ 14 h 1294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60000 65536"/>
                <a:gd name="T175" fmla="*/ 0 60000 65536"/>
                <a:gd name="T176" fmla="*/ 0 60000 65536"/>
                <a:gd name="T177" fmla="*/ 0 60000 65536"/>
                <a:gd name="T178" fmla="*/ 0 60000 65536"/>
                <a:gd name="T179" fmla="*/ 0 60000 65536"/>
                <a:gd name="T180" fmla="*/ 0 60000 65536"/>
                <a:gd name="T181" fmla="*/ 0 60000 65536"/>
                <a:gd name="T182" fmla="*/ 0 60000 65536"/>
                <a:gd name="T183" fmla="*/ 0 60000 65536"/>
                <a:gd name="T184" fmla="*/ 0 60000 65536"/>
                <a:gd name="T185" fmla="*/ 0 60000 65536"/>
                <a:gd name="T186" fmla="*/ 0 w 1118"/>
                <a:gd name="T187" fmla="*/ 0 h 1294"/>
                <a:gd name="T188" fmla="*/ 1118 w 1118"/>
                <a:gd name="T189" fmla="*/ 1294 h 1294"/>
              </a:gdLst>
              <a:ahLst/>
              <a:cxnLst>
                <a:cxn ang="T124">
                  <a:pos x="T0" y="T1"/>
                </a:cxn>
                <a:cxn ang="T125">
                  <a:pos x="T2" y="T3"/>
                </a:cxn>
                <a:cxn ang="T126">
                  <a:pos x="T4" y="T5"/>
                </a:cxn>
                <a:cxn ang="T127">
                  <a:pos x="T6" y="T7"/>
                </a:cxn>
                <a:cxn ang="T128">
                  <a:pos x="T8" y="T9"/>
                </a:cxn>
                <a:cxn ang="T129">
                  <a:pos x="T10" y="T11"/>
                </a:cxn>
                <a:cxn ang="T130">
                  <a:pos x="T12" y="T13"/>
                </a:cxn>
                <a:cxn ang="T131">
                  <a:pos x="T14" y="T15"/>
                </a:cxn>
                <a:cxn ang="T132">
                  <a:pos x="T16" y="T17"/>
                </a:cxn>
                <a:cxn ang="T133">
                  <a:pos x="T18" y="T19"/>
                </a:cxn>
                <a:cxn ang="T134">
                  <a:pos x="T20" y="T21"/>
                </a:cxn>
                <a:cxn ang="T135">
                  <a:pos x="T22" y="T23"/>
                </a:cxn>
                <a:cxn ang="T136">
                  <a:pos x="T24" y="T25"/>
                </a:cxn>
                <a:cxn ang="T137">
                  <a:pos x="T26" y="T27"/>
                </a:cxn>
                <a:cxn ang="T138">
                  <a:pos x="T28" y="T29"/>
                </a:cxn>
                <a:cxn ang="T139">
                  <a:pos x="T30" y="T31"/>
                </a:cxn>
                <a:cxn ang="T140">
                  <a:pos x="T32" y="T33"/>
                </a:cxn>
                <a:cxn ang="T141">
                  <a:pos x="T34" y="T35"/>
                </a:cxn>
                <a:cxn ang="T142">
                  <a:pos x="T36" y="T37"/>
                </a:cxn>
                <a:cxn ang="T143">
                  <a:pos x="T38" y="T39"/>
                </a:cxn>
                <a:cxn ang="T144">
                  <a:pos x="T40" y="T41"/>
                </a:cxn>
                <a:cxn ang="T145">
                  <a:pos x="T42" y="T43"/>
                </a:cxn>
                <a:cxn ang="T146">
                  <a:pos x="T44" y="T45"/>
                </a:cxn>
                <a:cxn ang="T147">
                  <a:pos x="T46" y="T47"/>
                </a:cxn>
                <a:cxn ang="T148">
                  <a:pos x="T48" y="T49"/>
                </a:cxn>
                <a:cxn ang="T149">
                  <a:pos x="T50" y="T51"/>
                </a:cxn>
                <a:cxn ang="T150">
                  <a:pos x="T52" y="T53"/>
                </a:cxn>
                <a:cxn ang="T151">
                  <a:pos x="T54" y="T55"/>
                </a:cxn>
                <a:cxn ang="T152">
                  <a:pos x="T56" y="T57"/>
                </a:cxn>
                <a:cxn ang="T153">
                  <a:pos x="T58" y="T59"/>
                </a:cxn>
                <a:cxn ang="T154">
                  <a:pos x="T60" y="T61"/>
                </a:cxn>
                <a:cxn ang="T155">
                  <a:pos x="T62" y="T63"/>
                </a:cxn>
                <a:cxn ang="T156">
                  <a:pos x="T64" y="T65"/>
                </a:cxn>
                <a:cxn ang="T157">
                  <a:pos x="T66" y="T67"/>
                </a:cxn>
                <a:cxn ang="T158">
                  <a:pos x="T68" y="T69"/>
                </a:cxn>
                <a:cxn ang="T159">
                  <a:pos x="T70" y="T71"/>
                </a:cxn>
                <a:cxn ang="T160">
                  <a:pos x="T72" y="T73"/>
                </a:cxn>
                <a:cxn ang="T161">
                  <a:pos x="T74" y="T75"/>
                </a:cxn>
                <a:cxn ang="T162">
                  <a:pos x="T76" y="T77"/>
                </a:cxn>
                <a:cxn ang="T163">
                  <a:pos x="T78" y="T79"/>
                </a:cxn>
                <a:cxn ang="T164">
                  <a:pos x="T80" y="T81"/>
                </a:cxn>
                <a:cxn ang="T165">
                  <a:pos x="T82" y="T83"/>
                </a:cxn>
                <a:cxn ang="T166">
                  <a:pos x="T84" y="T85"/>
                </a:cxn>
                <a:cxn ang="T167">
                  <a:pos x="T86" y="T87"/>
                </a:cxn>
                <a:cxn ang="T168">
                  <a:pos x="T88" y="T89"/>
                </a:cxn>
                <a:cxn ang="T169">
                  <a:pos x="T90" y="T91"/>
                </a:cxn>
                <a:cxn ang="T170">
                  <a:pos x="T92" y="T93"/>
                </a:cxn>
                <a:cxn ang="T171">
                  <a:pos x="T94" y="T95"/>
                </a:cxn>
                <a:cxn ang="T172">
                  <a:pos x="T96" y="T97"/>
                </a:cxn>
                <a:cxn ang="T173">
                  <a:pos x="T98" y="T99"/>
                </a:cxn>
                <a:cxn ang="T174">
                  <a:pos x="T100" y="T101"/>
                </a:cxn>
                <a:cxn ang="T175">
                  <a:pos x="T102" y="T103"/>
                </a:cxn>
                <a:cxn ang="T176">
                  <a:pos x="T104" y="T105"/>
                </a:cxn>
                <a:cxn ang="T177">
                  <a:pos x="T106" y="T107"/>
                </a:cxn>
                <a:cxn ang="T178">
                  <a:pos x="T108" y="T109"/>
                </a:cxn>
                <a:cxn ang="T179">
                  <a:pos x="T110" y="T111"/>
                </a:cxn>
                <a:cxn ang="T180">
                  <a:pos x="T112" y="T113"/>
                </a:cxn>
                <a:cxn ang="T181">
                  <a:pos x="T114" y="T115"/>
                </a:cxn>
                <a:cxn ang="T182">
                  <a:pos x="T116" y="T117"/>
                </a:cxn>
                <a:cxn ang="T183">
                  <a:pos x="T118" y="T119"/>
                </a:cxn>
                <a:cxn ang="T184">
                  <a:pos x="T120" y="T121"/>
                </a:cxn>
                <a:cxn ang="T185">
                  <a:pos x="T122" y="T123"/>
                </a:cxn>
              </a:cxnLst>
              <a:rect l="T186" t="T187" r="T188" b="T189"/>
              <a:pathLst>
                <a:path w="1118" h="1294">
                  <a:moveTo>
                    <a:pt x="0" y="588"/>
                  </a:moveTo>
                  <a:lnTo>
                    <a:pt x="31" y="560"/>
                  </a:lnTo>
                  <a:lnTo>
                    <a:pt x="116" y="560"/>
                  </a:lnTo>
                  <a:lnTo>
                    <a:pt x="55" y="424"/>
                  </a:lnTo>
                  <a:lnTo>
                    <a:pt x="93" y="387"/>
                  </a:lnTo>
                  <a:lnTo>
                    <a:pt x="141" y="392"/>
                  </a:lnTo>
                  <a:lnTo>
                    <a:pt x="257" y="243"/>
                  </a:lnTo>
                  <a:lnTo>
                    <a:pt x="250" y="204"/>
                  </a:lnTo>
                  <a:lnTo>
                    <a:pt x="277" y="180"/>
                  </a:lnTo>
                  <a:lnTo>
                    <a:pt x="228" y="134"/>
                  </a:lnTo>
                  <a:lnTo>
                    <a:pt x="226" y="62"/>
                  </a:lnTo>
                  <a:lnTo>
                    <a:pt x="336" y="62"/>
                  </a:lnTo>
                  <a:lnTo>
                    <a:pt x="365" y="27"/>
                  </a:lnTo>
                  <a:lnTo>
                    <a:pt x="427" y="0"/>
                  </a:lnTo>
                  <a:lnTo>
                    <a:pt x="467" y="25"/>
                  </a:lnTo>
                  <a:lnTo>
                    <a:pt x="414" y="98"/>
                  </a:lnTo>
                  <a:lnTo>
                    <a:pt x="438" y="161"/>
                  </a:lnTo>
                  <a:lnTo>
                    <a:pt x="399" y="170"/>
                  </a:lnTo>
                  <a:lnTo>
                    <a:pt x="416" y="247"/>
                  </a:lnTo>
                  <a:lnTo>
                    <a:pt x="498" y="278"/>
                  </a:lnTo>
                  <a:lnTo>
                    <a:pt x="459" y="350"/>
                  </a:lnTo>
                  <a:lnTo>
                    <a:pt x="561" y="419"/>
                  </a:lnTo>
                  <a:lnTo>
                    <a:pt x="761" y="462"/>
                  </a:lnTo>
                  <a:lnTo>
                    <a:pt x="764" y="395"/>
                  </a:lnTo>
                  <a:lnTo>
                    <a:pt x="789" y="387"/>
                  </a:lnTo>
                  <a:lnTo>
                    <a:pt x="794" y="420"/>
                  </a:lnTo>
                  <a:lnTo>
                    <a:pt x="810" y="449"/>
                  </a:lnTo>
                  <a:lnTo>
                    <a:pt x="915" y="437"/>
                  </a:lnTo>
                  <a:lnTo>
                    <a:pt x="906" y="396"/>
                  </a:lnTo>
                  <a:lnTo>
                    <a:pt x="1067" y="315"/>
                  </a:lnTo>
                  <a:lnTo>
                    <a:pt x="1079" y="364"/>
                  </a:lnTo>
                  <a:lnTo>
                    <a:pt x="1118" y="382"/>
                  </a:lnTo>
                  <a:lnTo>
                    <a:pt x="1103" y="430"/>
                  </a:lnTo>
                  <a:lnTo>
                    <a:pt x="1036" y="458"/>
                  </a:lnTo>
                  <a:lnTo>
                    <a:pt x="936" y="671"/>
                  </a:lnTo>
                  <a:lnTo>
                    <a:pt x="919" y="587"/>
                  </a:lnTo>
                  <a:lnTo>
                    <a:pt x="901" y="621"/>
                  </a:lnTo>
                  <a:lnTo>
                    <a:pt x="876" y="577"/>
                  </a:lnTo>
                  <a:lnTo>
                    <a:pt x="921" y="524"/>
                  </a:lnTo>
                  <a:lnTo>
                    <a:pt x="836" y="516"/>
                  </a:lnTo>
                  <a:lnTo>
                    <a:pt x="778" y="457"/>
                  </a:lnTo>
                  <a:lnTo>
                    <a:pt x="763" y="489"/>
                  </a:lnTo>
                  <a:lnTo>
                    <a:pt x="781" y="516"/>
                  </a:lnTo>
                  <a:lnTo>
                    <a:pt x="757" y="535"/>
                  </a:lnTo>
                  <a:lnTo>
                    <a:pt x="780" y="562"/>
                  </a:lnTo>
                  <a:lnTo>
                    <a:pt x="794" y="684"/>
                  </a:lnTo>
                  <a:lnTo>
                    <a:pt x="763" y="665"/>
                  </a:lnTo>
                  <a:lnTo>
                    <a:pt x="698" y="763"/>
                  </a:lnTo>
                  <a:lnTo>
                    <a:pt x="466" y="956"/>
                  </a:lnTo>
                  <a:lnTo>
                    <a:pt x="449" y="1199"/>
                  </a:lnTo>
                  <a:lnTo>
                    <a:pt x="355" y="1294"/>
                  </a:lnTo>
                  <a:lnTo>
                    <a:pt x="267" y="1109"/>
                  </a:lnTo>
                  <a:lnTo>
                    <a:pt x="233" y="961"/>
                  </a:lnTo>
                  <a:lnTo>
                    <a:pt x="200" y="926"/>
                  </a:lnTo>
                  <a:lnTo>
                    <a:pt x="179" y="657"/>
                  </a:lnTo>
                  <a:lnTo>
                    <a:pt x="156" y="649"/>
                  </a:lnTo>
                  <a:lnTo>
                    <a:pt x="144" y="706"/>
                  </a:lnTo>
                  <a:lnTo>
                    <a:pt x="90" y="723"/>
                  </a:lnTo>
                  <a:lnTo>
                    <a:pt x="34" y="650"/>
                  </a:lnTo>
                  <a:lnTo>
                    <a:pt x="89" y="615"/>
                  </a:lnTo>
                  <a:lnTo>
                    <a:pt x="34" y="630"/>
                  </a:lnTo>
                  <a:lnTo>
                    <a:pt x="0" y="5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0" name="Freeform 349">
              <a:extLst>
                <a:ext uri="{FF2B5EF4-FFF2-40B4-BE49-F238E27FC236}">
                  <a16:creationId xmlns:a16="http://schemas.microsoft.com/office/drawing/2014/main" id="{63472500-09EF-465F-9E97-EB42EB0F9FA6}"/>
                </a:ext>
              </a:extLst>
            </p:cNvPr>
            <p:cNvSpPr/>
            <p:nvPr/>
          </p:nvSpPr>
          <p:spPr bwMode="auto">
            <a:xfrm>
              <a:off x="4718" y="6026"/>
              <a:ext cx="316" cy="358"/>
            </a:xfrm>
            <a:custGeom>
              <a:avLst/>
              <a:gdLst>
                <a:gd name="T0" fmla="*/ 0 w 416"/>
                <a:gd name="T1" fmla="*/ 0 h 502"/>
                <a:gd name="T2" fmla="*/ 2 w 416"/>
                <a:gd name="T3" fmla="*/ 0 h 502"/>
                <a:gd name="T4" fmla="*/ 5 w 416"/>
                <a:gd name="T5" fmla="*/ 3 h 502"/>
                <a:gd name="T6" fmla="*/ 7 w 416"/>
                <a:gd name="T7" fmla="*/ 5 h 502"/>
                <a:gd name="T8" fmla="*/ 7 w 416"/>
                <a:gd name="T9" fmla="*/ 5 h 502"/>
                <a:gd name="T10" fmla="*/ 8 w 416"/>
                <a:gd name="T11" fmla="*/ 5 h 502"/>
                <a:gd name="T12" fmla="*/ 7 w 416"/>
                <a:gd name="T13" fmla="*/ 7 h 502"/>
                <a:gd name="T14" fmla="*/ 10 w 416"/>
                <a:gd name="T15" fmla="*/ 9 h 502"/>
                <a:gd name="T16" fmla="*/ 9 w 416"/>
                <a:gd name="T17" fmla="*/ 11 h 502"/>
                <a:gd name="T18" fmla="*/ 9 w 416"/>
                <a:gd name="T19" fmla="*/ 12 h 502"/>
                <a:gd name="T20" fmla="*/ 7 w 416"/>
                <a:gd name="T21" fmla="*/ 10 h 502"/>
                <a:gd name="T22" fmla="*/ 3 w 416"/>
                <a:gd name="T23" fmla="*/ 4 h 502"/>
                <a:gd name="T24" fmla="*/ 0 w 416"/>
                <a:gd name="T25" fmla="*/ 0 h 50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16"/>
                <a:gd name="T40" fmla="*/ 0 h 502"/>
                <a:gd name="T41" fmla="*/ 416 w 416"/>
                <a:gd name="T42" fmla="*/ 502 h 50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16" h="502">
                  <a:moveTo>
                    <a:pt x="0" y="0"/>
                  </a:moveTo>
                  <a:lnTo>
                    <a:pt x="93" y="19"/>
                  </a:lnTo>
                  <a:lnTo>
                    <a:pt x="212" y="152"/>
                  </a:lnTo>
                  <a:lnTo>
                    <a:pt x="305" y="198"/>
                  </a:lnTo>
                  <a:lnTo>
                    <a:pt x="292" y="234"/>
                  </a:lnTo>
                  <a:lnTo>
                    <a:pt x="326" y="232"/>
                  </a:lnTo>
                  <a:lnTo>
                    <a:pt x="322" y="282"/>
                  </a:lnTo>
                  <a:lnTo>
                    <a:pt x="416" y="375"/>
                  </a:lnTo>
                  <a:lnTo>
                    <a:pt x="405" y="500"/>
                  </a:lnTo>
                  <a:lnTo>
                    <a:pt x="367" y="502"/>
                  </a:lnTo>
                  <a:lnTo>
                    <a:pt x="282" y="428"/>
                  </a:lnTo>
                  <a:lnTo>
                    <a:pt x="144" y="17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1" name="Freeform 350">
              <a:extLst>
                <a:ext uri="{FF2B5EF4-FFF2-40B4-BE49-F238E27FC236}">
                  <a16:creationId xmlns:a16="http://schemas.microsoft.com/office/drawing/2014/main" id="{762BAFDE-2801-4AA0-8DE1-69206A315ADE}"/>
                </a:ext>
              </a:extLst>
            </p:cNvPr>
            <p:cNvSpPr/>
            <p:nvPr/>
          </p:nvSpPr>
          <p:spPr bwMode="auto">
            <a:xfrm>
              <a:off x="5015" y="6392"/>
              <a:ext cx="260" cy="90"/>
            </a:xfrm>
            <a:custGeom>
              <a:avLst/>
              <a:gdLst>
                <a:gd name="T0" fmla="*/ 0 w 346"/>
                <a:gd name="T1" fmla="*/ 1 h 126"/>
                <a:gd name="T2" fmla="*/ 1 w 346"/>
                <a:gd name="T3" fmla="*/ 0 h 126"/>
                <a:gd name="T4" fmla="*/ 6 w 346"/>
                <a:gd name="T5" fmla="*/ 1 h 126"/>
                <a:gd name="T6" fmla="*/ 7 w 346"/>
                <a:gd name="T7" fmla="*/ 2 h 126"/>
                <a:gd name="T8" fmla="*/ 8 w 346"/>
                <a:gd name="T9" fmla="*/ 2 h 126"/>
                <a:gd name="T10" fmla="*/ 8 w 346"/>
                <a:gd name="T11" fmla="*/ 3 h 126"/>
                <a:gd name="T12" fmla="*/ 1 w 346"/>
                <a:gd name="T13" fmla="*/ 1 h 126"/>
                <a:gd name="T14" fmla="*/ 0 w 346"/>
                <a:gd name="T15" fmla="*/ 1 h 12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46"/>
                <a:gd name="T25" fmla="*/ 0 h 126"/>
                <a:gd name="T26" fmla="*/ 346 w 346"/>
                <a:gd name="T27" fmla="*/ 126 h 126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46" h="126">
                  <a:moveTo>
                    <a:pt x="0" y="35"/>
                  </a:moveTo>
                  <a:lnTo>
                    <a:pt x="23" y="0"/>
                  </a:lnTo>
                  <a:lnTo>
                    <a:pt x="266" y="39"/>
                  </a:lnTo>
                  <a:lnTo>
                    <a:pt x="291" y="70"/>
                  </a:lnTo>
                  <a:lnTo>
                    <a:pt x="341" y="83"/>
                  </a:lnTo>
                  <a:lnTo>
                    <a:pt x="346" y="126"/>
                  </a:lnTo>
                  <a:lnTo>
                    <a:pt x="63" y="66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2" name="Freeform 351">
              <a:extLst>
                <a:ext uri="{FF2B5EF4-FFF2-40B4-BE49-F238E27FC236}">
                  <a16:creationId xmlns:a16="http://schemas.microsoft.com/office/drawing/2014/main" id="{F07D7E9A-5C27-4380-856E-87BF3BC978C9}"/>
                </a:ext>
              </a:extLst>
            </p:cNvPr>
            <p:cNvSpPr/>
            <p:nvPr/>
          </p:nvSpPr>
          <p:spPr bwMode="auto">
            <a:xfrm>
              <a:off x="5118" y="6069"/>
              <a:ext cx="284" cy="266"/>
            </a:xfrm>
            <a:custGeom>
              <a:avLst/>
              <a:gdLst>
                <a:gd name="T0" fmla="*/ 0 w 375"/>
                <a:gd name="T1" fmla="*/ 4 h 372"/>
                <a:gd name="T2" fmla="*/ 1 w 375"/>
                <a:gd name="T3" fmla="*/ 3 h 372"/>
                <a:gd name="T4" fmla="*/ 1 w 375"/>
                <a:gd name="T5" fmla="*/ 3 h 372"/>
                <a:gd name="T6" fmla="*/ 4 w 375"/>
                <a:gd name="T7" fmla="*/ 3 h 372"/>
                <a:gd name="T8" fmla="*/ 5 w 375"/>
                <a:gd name="T9" fmla="*/ 3 h 372"/>
                <a:gd name="T10" fmla="*/ 6 w 375"/>
                <a:gd name="T11" fmla="*/ 0 h 372"/>
                <a:gd name="T12" fmla="*/ 7 w 375"/>
                <a:gd name="T13" fmla="*/ 0 h 372"/>
                <a:gd name="T14" fmla="*/ 7 w 375"/>
                <a:gd name="T15" fmla="*/ 1 h 372"/>
                <a:gd name="T16" fmla="*/ 9 w 375"/>
                <a:gd name="T17" fmla="*/ 3 h 372"/>
                <a:gd name="T18" fmla="*/ 8 w 375"/>
                <a:gd name="T19" fmla="*/ 3 h 372"/>
                <a:gd name="T20" fmla="*/ 6 w 375"/>
                <a:gd name="T21" fmla="*/ 6 h 372"/>
                <a:gd name="T22" fmla="*/ 6 w 375"/>
                <a:gd name="T23" fmla="*/ 8 h 372"/>
                <a:gd name="T24" fmla="*/ 5 w 375"/>
                <a:gd name="T25" fmla="*/ 9 h 372"/>
                <a:gd name="T26" fmla="*/ 3 w 375"/>
                <a:gd name="T27" fmla="*/ 8 h 372"/>
                <a:gd name="T28" fmla="*/ 3 w 375"/>
                <a:gd name="T29" fmla="*/ 8 h 372"/>
                <a:gd name="T30" fmla="*/ 2 w 375"/>
                <a:gd name="T31" fmla="*/ 7 h 372"/>
                <a:gd name="T32" fmla="*/ 1 w 375"/>
                <a:gd name="T33" fmla="*/ 7 h 372"/>
                <a:gd name="T34" fmla="*/ 0 w 375"/>
                <a:gd name="T35" fmla="*/ 4 h 372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375"/>
                <a:gd name="T55" fmla="*/ 0 h 372"/>
                <a:gd name="T56" fmla="*/ 375 w 375"/>
                <a:gd name="T57" fmla="*/ 372 h 372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375" h="372">
                  <a:moveTo>
                    <a:pt x="0" y="168"/>
                  </a:moveTo>
                  <a:lnTo>
                    <a:pt x="25" y="120"/>
                  </a:lnTo>
                  <a:lnTo>
                    <a:pt x="58" y="149"/>
                  </a:lnTo>
                  <a:lnTo>
                    <a:pt x="168" y="138"/>
                  </a:lnTo>
                  <a:lnTo>
                    <a:pt x="207" y="123"/>
                  </a:lnTo>
                  <a:lnTo>
                    <a:pt x="259" y="0"/>
                  </a:lnTo>
                  <a:lnTo>
                    <a:pt x="324" y="5"/>
                  </a:lnTo>
                  <a:lnTo>
                    <a:pt x="309" y="36"/>
                  </a:lnTo>
                  <a:lnTo>
                    <a:pt x="375" y="149"/>
                  </a:lnTo>
                  <a:lnTo>
                    <a:pt x="340" y="141"/>
                  </a:lnTo>
                  <a:lnTo>
                    <a:pt x="275" y="270"/>
                  </a:lnTo>
                  <a:lnTo>
                    <a:pt x="266" y="349"/>
                  </a:lnTo>
                  <a:lnTo>
                    <a:pt x="223" y="372"/>
                  </a:lnTo>
                  <a:lnTo>
                    <a:pt x="152" y="326"/>
                  </a:lnTo>
                  <a:lnTo>
                    <a:pt x="107" y="346"/>
                  </a:lnTo>
                  <a:lnTo>
                    <a:pt x="103" y="310"/>
                  </a:lnTo>
                  <a:lnTo>
                    <a:pt x="43" y="318"/>
                  </a:lnTo>
                  <a:lnTo>
                    <a:pt x="0" y="16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3" name="Freeform 352">
              <a:extLst>
                <a:ext uri="{FF2B5EF4-FFF2-40B4-BE49-F238E27FC236}">
                  <a16:creationId xmlns:a16="http://schemas.microsoft.com/office/drawing/2014/main" id="{085DAD12-C60F-4F84-A8F5-2293245FE1E8}"/>
                </a:ext>
              </a:extLst>
            </p:cNvPr>
            <p:cNvSpPr/>
            <p:nvPr/>
          </p:nvSpPr>
          <p:spPr bwMode="auto">
            <a:xfrm>
              <a:off x="5344" y="6470"/>
              <a:ext cx="66" cy="20"/>
            </a:xfrm>
            <a:custGeom>
              <a:avLst/>
              <a:gdLst>
                <a:gd name="T0" fmla="*/ 0 w 89"/>
                <a:gd name="T1" fmla="*/ 0 h 28"/>
                <a:gd name="T2" fmla="*/ 0 w 89"/>
                <a:gd name="T3" fmla="*/ 1 h 28"/>
                <a:gd name="T4" fmla="*/ 2 w 89"/>
                <a:gd name="T5" fmla="*/ 0 h 28"/>
                <a:gd name="T6" fmla="*/ 1 w 89"/>
                <a:gd name="T7" fmla="*/ 0 h 28"/>
                <a:gd name="T8" fmla="*/ 0 w 89"/>
                <a:gd name="T9" fmla="*/ 0 h 28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9"/>
                <a:gd name="T16" fmla="*/ 0 h 28"/>
                <a:gd name="T17" fmla="*/ 89 w 89"/>
                <a:gd name="T18" fmla="*/ 28 h 28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9" h="28">
                  <a:moveTo>
                    <a:pt x="0" y="5"/>
                  </a:moveTo>
                  <a:lnTo>
                    <a:pt x="11" y="28"/>
                  </a:lnTo>
                  <a:lnTo>
                    <a:pt x="89" y="9"/>
                  </a:lnTo>
                  <a:lnTo>
                    <a:pt x="27" y="0"/>
                  </a:lnTo>
                  <a:lnTo>
                    <a:pt x="0" y="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4" name="Freeform 353">
              <a:extLst>
                <a:ext uri="{FF2B5EF4-FFF2-40B4-BE49-F238E27FC236}">
                  <a16:creationId xmlns:a16="http://schemas.microsoft.com/office/drawing/2014/main" id="{7FE2AB5C-C10A-42D5-813B-64F19CF5BCDC}"/>
                </a:ext>
              </a:extLst>
            </p:cNvPr>
            <p:cNvSpPr/>
            <p:nvPr/>
          </p:nvSpPr>
          <p:spPr bwMode="auto">
            <a:xfrm>
              <a:off x="5402" y="6147"/>
              <a:ext cx="180" cy="236"/>
            </a:xfrm>
            <a:custGeom>
              <a:avLst/>
              <a:gdLst>
                <a:gd name="T0" fmla="*/ 0 w 236"/>
                <a:gd name="T1" fmla="*/ 5 h 326"/>
                <a:gd name="T2" fmla="*/ 1 w 236"/>
                <a:gd name="T3" fmla="*/ 6 h 326"/>
                <a:gd name="T4" fmla="*/ 0 w 236"/>
                <a:gd name="T5" fmla="*/ 7 h 326"/>
                <a:gd name="T6" fmla="*/ 1 w 236"/>
                <a:gd name="T7" fmla="*/ 8 h 326"/>
                <a:gd name="T8" fmla="*/ 1 w 236"/>
                <a:gd name="T9" fmla="*/ 5 h 326"/>
                <a:gd name="T10" fmla="*/ 2 w 236"/>
                <a:gd name="T11" fmla="*/ 5 h 326"/>
                <a:gd name="T12" fmla="*/ 2 w 236"/>
                <a:gd name="T13" fmla="*/ 6 h 326"/>
                <a:gd name="T14" fmla="*/ 3 w 236"/>
                <a:gd name="T15" fmla="*/ 7 h 326"/>
                <a:gd name="T16" fmla="*/ 3 w 236"/>
                <a:gd name="T17" fmla="*/ 6 h 326"/>
                <a:gd name="T18" fmla="*/ 2 w 236"/>
                <a:gd name="T19" fmla="*/ 4 h 326"/>
                <a:gd name="T20" fmla="*/ 4 w 236"/>
                <a:gd name="T21" fmla="*/ 3 h 326"/>
                <a:gd name="T22" fmla="*/ 2 w 236"/>
                <a:gd name="T23" fmla="*/ 3 h 326"/>
                <a:gd name="T24" fmla="*/ 1 w 236"/>
                <a:gd name="T25" fmla="*/ 1 h 326"/>
                <a:gd name="T26" fmla="*/ 5 w 236"/>
                <a:gd name="T27" fmla="*/ 1 h 326"/>
                <a:gd name="T28" fmla="*/ 6 w 236"/>
                <a:gd name="T29" fmla="*/ 0 h 326"/>
                <a:gd name="T30" fmla="*/ 5 w 236"/>
                <a:gd name="T31" fmla="*/ 1 h 326"/>
                <a:gd name="T32" fmla="*/ 2 w 236"/>
                <a:gd name="T33" fmla="*/ 0 h 326"/>
                <a:gd name="T34" fmla="*/ 1 w 236"/>
                <a:gd name="T35" fmla="*/ 1 h 326"/>
                <a:gd name="T36" fmla="*/ 0 w 236"/>
                <a:gd name="T37" fmla="*/ 5 h 32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36"/>
                <a:gd name="T58" fmla="*/ 0 h 326"/>
                <a:gd name="T59" fmla="*/ 236 w 236"/>
                <a:gd name="T60" fmla="*/ 326 h 32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36" h="326">
                  <a:moveTo>
                    <a:pt x="0" y="195"/>
                  </a:moveTo>
                  <a:lnTo>
                    <a:pt x="32" y="253"/>
                  </a:lnTo>
                  <a:lnTo>
                    <a:pt x="19" y="313"/>
                  </a:lnTo>
                  <a:lnTo>
                    <a:pt x="58" y="326"/>
                  </a:lnTo>
                  <a:lnTo>
                    <a:pt x="56" y="206"/>
                  </a:lnTo>
                  <a:lnTo>
                    <a:pt x="80" y="195"/>
                  </a:lnTo>
                  <a:lnTo>
                    <a:pt x="83" y="238"/>
                  </a:lnTo>
                  <a:lnTo>
                    <a:pt x="105" y="292"/>
                  </a:lnTo>
                  <a:lnTo>
                    <a:pt x="146" y="268"/>
                  </a:lnTo>
                  <a:lnTo>
                    <a:pt x="95" y="158"/>
                  </a:lnTo>
                  <a:lnTo>
                    <a:pt x="174" y="107"/>
                  </a:lnTo>
                  <a:lnTo>
                    <a:pt x="68" y="139"/>
                  </a:lnTo>
                  <a:lnTo>
                    <a:pt x="53" y="66"/>
                  </a:lnTo>
                  <a:lnTo>
                    <a:pt x="209" y="60"/>
                  </a:lnTo>
                  <a:lnTo>
                    <a:pt x="236" y="0"/>
                  </a:lnTo>
                  <a:lnTo>
                    <a:pt x="190" y="37"/>
                  </a:lnTo>
                  <a:lnTo>
                    <a:pt x="80" y="19"/>
                  </a:lnTo>
                  <a:lnTo>
                    <a:pt x="43" y="45"/>
                  </a:lnTo>
                  <a:lnTo>
                    <a:pt x="0" y="19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5" name="Freeform 354">
              <a:extLst>
                <a:ext uri="{FF2B5EF4-FFF2-40B4-BE49-F238E27FC236}">
                  <a16:creationId xmlns:a16="http://schemas.microsoft.com/office/drawing/2014/main" id="{C8CDE878-BC7B-45ED-9337-2513ACE03C34}"/>
                </a:ext>
              </a:extLst>
            </p:cNvPr>
            <p:cNvSpPr/>
            <p:nvPr/>
          </p:nvSpPr>
          <p:spPr bwMode="auto">
            <a:xfrm>
              <a:off x="5543" y="6470"/>
              <a:ext cx="101" cy="60"/>
            </a:xfrm>
            <a:custGeom>
              <a:avLst/>
              <a:gdLst>
                <a:gd name="T0" fmla="*/ 0 w 130"/>
                <a:gd name="T1" fmla="*/ 1 h 84"/>
                <a:gd name="T2" fmla="*/ 0 w 130"/>
                <a:gd name="T3" fmla="*/ 2 h 84"/>
                <a:gd name="T4" fmla="*/ 3 w 130"/>
                <a:gd name="T5" fmla="*/ 0 h 84"/>
                <a:gd name="T6" fmla="*/ 1 w 130"/>
                <a:gd name="T7" fmla="*/ 1 h 84"/>
                <a:gd name="T8" fmla="*/ 0 w 130"/>
                <a:gd name="T9" fmla="*/ 1 h 8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30"/>
                <a:gd name="T16" fmla="*/ 0 h 84"/>
                <a:gd name="T17" fmla="*/ 130 w 130"/>
                <a:gd name="T18" fmla="*/ 84 h 8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30" h="84">
                  <a:moveTo>
                    <a:pt x="0" y="50"/>
                  </a:moveTo>
                  <a:lnTo>
                    <a:pt x="5" y="84"/>
                  </a:lnTo>
                  <a:lnTo>
                    <a:pt x="130" y="0"/>
                  </a:lnTo>
                  <a:lnTo>
                    <a:pt x="37" y="27"/>
                  </a:lnTo>
                  <a:lnTo>
                    <a:pt x="0" y="5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Freeform 355">
              <a:extLst>
                <a:ext uri="{FF2B5EF4-FFF2-40B4-BE49-F238E27FC236}">
                  <a16:creationId xmlns:a16="http://schemas.microsoft.com/office/drawing/2014/main" id="{096CDD93-13C4-4670-BCD3-2AF99A639332}"/>
                </a:ext>
              </a:extLst>
            </p:cNvPr>
            <p:cNvSpPr/>
            <p:nvPr/>
          </p:nvSpPr>
          <p:spPr bwMode="auto">
            <a:xfrm>
              <a:off x="5646" y="6137"/>
              <a:ext cx="37" cy="93"/>
            </a:xfrm>
            <a:custGeom>
              <a:avLst/>
              <a:gdLst>
                <a:gd name="T0" fmla="*/ 0 w 47"/>
                <a:gd name="T1" fmla="*/ 1 h 131"/>
                <a:gd name="T2" fmla="*/ 0 w 47"/>
                <a:gd name="T3" fmla="*/ 2 h 131"/>
                <a:gd name="T4" fmla="*/ 1 w 47"/>
                <a:gd name="T5" fmla="*/ 3 h 131"/>
                <a:gd name="T6" fmla="*/ 1 w 47"/>
                <a:gd name="T7" fmla="*/ 2 h 131"/>
                <a:gd name="T8" fmla="*/ 1 w 47"/>
                <a:gd name="T9" fmla="*/ 1 h 131"/>
                <a:gd name="T10" fmla="*/ 1 w 47"/>
                <a:gd name="T11" fmla="*/ 1 h 131"/>
                <a:gd name="T12" fmla="*/ 0 w 47"/>
                <a:gd name="T13" fmla="*/ 1 h 131"/>
                <a:gd name="T14" fmla="*/ 1 w 47"/>
                <a:gd name="T15" fmla="*/ 0 h 131"/>
                <a:gd name="T16" fmla="*/ 0 w 47"/>
                <a:gd name="T17" fmla="*/ 1 h 13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47"/>
                <a:gd name="T28" fmla="*/ 0 h 131"/>
                <a:gd name="T29" fmla="*/ 47 w 47"/>
                <a:gd name="T30" fmla="*/ 131 h 13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47" h="131">
                  <a:moveTo>
                    <a:pt x="0" y="45"/>
                  </a:moveTo>
                  <a:lnTo>
                    <a:pt x="12" y="105"/>
                  </a:lnTo>
                  <a:lnTo>
                    <a:pt x="37" y="131"/>
                  </a:lnTo>
                  <a:lnTo>
                    <a:pt x="19" y="76"/>
                  </a:lnTo>
                  <a:lnTo>
                    <a:pt x="47" y="69"/>
                  </a:lnTo>
                  <a:lnTo>
                    <a:pt x="45" y="27"/>
                  </a:lnTo>
                  <a:lnTo>
                    <a:pt x="12" y="53"/>
                  </a:lnTo>
                  <a:lnTo>
                    <a:pt x="24" y="0"/>
                  </a:lnTo>
                  <a:lnTo>
                    <a:pt x="0" y="4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7" name="Freeform 356">
              <a:extLst>
                <a:ext uri="{FF2B5EF4-FFF2-40B4-BE49-F238E27FC236}">
                  <a16:creationId xmlns:a16="http://schemas.microsoft.com/office/drawing/2014/main" id="{ED1EE1C8-0D89-4C72-8D36-9A05BFD2F95C}"/>
                </a:ext>
              </a:extLst>
            </p:cNvPr>
            <p:cNvSpPr/>
            <p:nvPr/>
          </p:nvSpPr>
          <p:spPr bwMode="auto">
            <a:xfrm>
              <a:off x="5662" y="6290"/>
              <a:ext cx="82" cy="30"/>
            </a:xfrm>
            <a:custGeom>
              <a:avLst/>
              <a:gdLst>
                <a:gd name="T0" fmla="*/ 0 w 109"/>
                <a:gd name="T1" fmla="*/ 0 h 42"/>
                <a:gd name="T2" fmla="*/ 1 w 109"/>
                <a:gd name="T3" fmla="*/ 0 h 42"/>
                <a:gd name="T4" fmla="*/ 3 w 109"/>
                <a:gd name="T5" fmla="*/ 1 h 42"/>
                <a:gd name="T6" fmla="*/ 0 w 109"/>
                <a:gd name="T7" fmla="*/ 0 h 4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09"/>
                <a:gd name="T13" fmla="*/ 0 h 42"/>
                <a:gd name="T14" fmla="*/ 109 w 109"/>
                <a:gd name="T15" fmla="*/ 42 h 4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09" h="42">
                  <a:moveTo>
                    <a:pt x="0" y="15"/>
                  </a:moveTo>
                  <a:lnTo>
                    <a:pt x="60" y="0"/>
                  </a:lnTo>
                  <a:lnTo>
                    <a:pt x="109" y="42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Freeform 357">
              <a:extLst>
                <a:ext uri="{FF2B5EF4-FFF2-40B4-BE49-F238E27FC236}">
                  <a16:creationId xmlns:a16="http://schemas.microsoft.com/office/drawing/2014/main" id="{041D7EFA-6BF2-4F86-A724-238E20A07C07}"/>
                </a:ext>
              </a:extLst>
            </p:cNvPr>
            <p:cNvSpPr/>
            <p:nvPr/>
          </p:nvSpPr>
          <p:spPr bwMode="auto">
            <a:xfrm>
              <a:off x="5747" y="6217"/>
              <a:ext cx="302" cy="273"/>
            </a:xfrm>
            <a:custGeom>
              <a:avLst/>
              <a:gdLst>
                <a:gd name="T0" fmla="*/ 0 w 400"/>
                <a:gd name="T1" fmla="*/ 1 h 384"/>
                <a:gd name="T2" fmla="*/ 1 w 400"/>
                <a:gd name="T3" fmla="*/ 2 h 384"/>
                <a:gd name="T4" fmla="*/ 3 w 400"/>
                <a:gd name="T5" fmla="*/ 2 h 384"/>
                <a:gd name="T6" fmla="*/ 1 w 400"/>
                <a:gd name="T7" fmla="*/ 2 h 384"/>
                <a:gd name="T8" fmla="*/ 2 w 400"/>
                <a:gd name="T9" fmla="*/ 4 h 384"/>
                <a:gd name="T10" fmla="*/ 3 w 400"/>
                <a:gd name="T11" fmla="*/ 3 h 384"/>
                <a:gd name="T12" fmla="*/ 3 w 400"/>
                <a:gd name="T13" fmla="*/ 4 h 384"/>
                <a:gd name="T14" fmla="*/ 7 w 400"/>
                <a:gd name="T15" fmla="*/ 5 h 384"/>
                <a:gd name="T16" fmla="*/ 7 w 400"/>
                <a:gd name="T17" fmla="*/ 7 h 384"/>
                <a:gd name="T18" fmla="*/ 7 w 400"/>
                <a:gd name="T19" fmla="*/ 7 h 384"/>
                <a:gd name="T20" fmla="*/ 6 w 400"/>
                <a:gd name="T21" fmla="*/ 8 h 384"/>
                <a:gd name="T22" fmla="*/ 8 w 400"/>
                <a:gd name="T23" fmla="*/ 8 h 384"/>
                <a:gd name="T24" fmla="*/ 9 w 400"/>
                <a:gd name="T25" fmla="*/ 9 h 384"/>
                <a:gd name="T26" fmla="*/ 9 w 400"/>
                <a:gd name="T27" fmla="*/ 2 h 384"/>
                <a:gd name="T28" fmla="*/ 6 w 400"/>
                <a:gd name="T29" fmla="*/ 1 h 384"/>
                <a:gd name="T30" fmla="*/ 4 w 400"/>
                <a:gd name="T31" fmla="*/ 3 h 384"/>
                <a:gd name="T32" fmla="*/ 3 w 400"/>
                <a:gd name="T33" fmla="*/ 2 h 384"/>
                <a:gd name="T34" fmla="*/ 3 w 400"/>
                <a:gd name="T35" fmla="*/ 0 h 384"/>
                <a:gd name="T36" fmla="*/ 1 w 400"/>
                <a:gd name="T37" fmla="*/ 0 h 384"/>
                <a:gd name="T38" fmla="*/ 0 w 400"/>
                <a:gd name="T39" fmla="*/ 1 h 384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0"/>
                <a:gd name="T61" fmla="*/ 0 h 384"/>
                <a:gd name="T62" fmla="*/ 400 w 400"/>
                <a:gd name="T63" fmla="*/ 384 h 384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0" h="384">
                  <a:moveTo>
                    <a:pt x="0" y="47"/>
                  </a:moveTo>
                  <a:lnTo>
                    <a:pt x="62" y="84"/>
                  </a:lnTo>
                  <a:lnTo>
                    <a:pt x="118" y="76"/>
                  </a:lnTo>
                  <a:lnTo>
                    <a:pt x="42" y="103"/>
                  </a:lnTo>
                  <a:lnTo>
                    <a:pt x="81" y="164"/>
                  </a:lnTo>
                  <a:lnTo>
                    <a:pt x="114" y="112"/>
                  </a:lnTo>
                  <a:lnTo>
                    <a:pt x="140" y="164"/>
                  </a:lnTo>
                  <a:lnTo>
                    <a:pt x="282" y="223"/>
                  </a:lnTo>
                  <a:lnTo>
                    <a:pt x="315" y="315"/>
                  </a:lnTo>
                  <a:lnTo>
                    <a:pt x="289" y="312"/>
                  </a:lnTo>
                  <a:lnTo>
                    <a:pt x="266" y="356"/>
                  </a:lnTo>
                  <a:lnTo>
                    <a:pt x="352" y="334"/>
                  </a:lnTo>
                  <a:lnTo>
                    <a:pt x="400" y="384"/>
                  </a:lnTo>
                  <a:lnTo>
                    <a:pt x="394" y="99"/>
                  </a:lnTo>
                  <a:lnTo>
                    <a:pt x="271" y="47"/>
                  </a:lnTo>
                  <a:lnTo>
                    <a:pt x="171" y="130"/>
                  </a:lnTo>
                  <a:lnTo>
                    <a:pt x="133" y="89"/>
                  </a:lnTo>
                  <a:lnTo>
                    <a:pt x="119" y="19"/>
                  </a:lnTo>
                  <a:lnTo>
                    <a:pt x="62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9" name="Freeform 358">
              <a:extLst>
                <a:ext uri="{FF2B5EF4-FFF2-40B4-BE49-F238E27FC236}">
                  <a16:creationId xmlns:a16="http://schemas.microsoft.com/office/drawing/2014/main" id="{9A9AEFBC-C91E-499E-8784-A1041C4DF376}"/>
                </a:ext>
              </a:extLst>
            </p:cNvPr>
            <p:cNvSpPr/>
            <p:nvPr/>
          </p:nvSpPr>
          <p:spPr bwMode="auto">
            <a:xfrm>
              <a:off x="5755" y="6427"/>
              <a:ext cx="16" cy="25"/>
            </a:xfrm>
            <a:custGeom>
              <a:avLst/>
              <a:gdLst>
                <a:gd name="T0" fmla="*/ 0 w 19"/>
                <a:gd name="T1" fmla="*/ 1 h 33"/>
                <a:gd name="T2" fmla="*/ 0 w 19"/>
                <a:gd name="T3" fmla="*/ 0 h 33"/>
                <a:gd name="T4" fmla="*/ 1 w 19"/>
                <a:gd name="T5" fmla="*/ 1 h 33"/>
                <a:gd name="T6" fmla="*/ 0 w 19"/>
                <a:gd name="T7" fmla="*/ 1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33"/>
                <a:gd name="T14" fmla="*/ 19 w 19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33">
                  <a:moveTo>
                    <a:pt x="0" y="33"/>
                  </a:moveTo>
                  <a:lnTo>
                    <a:pt x="11" y="0"/>
                  </a:lnTo>
                  <a:lnTo>
                    <a:pt x="19" y="18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0" name="Freeform 359">
              <a:extLst>
                <a:ext uri="{FF2B5EF4-FFF2-40B4-BE49-F238E27FC236}">
                  <a16:creationId xmlns:a16="http://schemas.microsoft.com/office/drawing/2014/main" id="{6F64D1F3-D042-4FAC-9AD1-32348A5DA91D}"/>
                </a:ext>
              </a:extLst>
            </p:cNvPr>
            <p:cNvSpPr/>
            <p:nvPr/>
          </p:nvSpPr>
          <p:spPr bwMode="auto">
            <a:xfrm>
              <a:off x="3243" y="4879"/>
              <a:ext cx="552" cy="519"/>
            </a:xfrm>
            <a:custGeom>
              <a:avLst/>
              <a:gdLst>
                <a:gd name="T0" fmla="*/ 0 w 730"/>
                <a:gd name="T1" fmla="*/ 1 h 725"/>
                <a:gd name="T2" fmla="*/ 1 w 730"/>
                <a:gd name="T3" fmla="*/ 0 h 725"/>
                <a:gd name="T4" fmla="*/ 2 w 730"/>
                <a:gd name="T5" fmla="*/ 1 h 725"/>
                <a:gd name="T6" fmla="*/ 3 w 730"/>
                <a:gd name="T7" fmla="*/ 0 h 725"/>
                <a:gd name="T8" fmla="*/ 4 w 730"/>
                <a:gd name="T9" fmla="*/ 1 h 725"/>
                <a:gd name="T10" fmla="*/ 4 w 730"/>
                <a:gd name="T11" fmla="*/ 1 h 725"/>
                <a:gd name="T12" fmla="*/ 5 w 730"/>
                <a:gd name="T13" fmla="*/ 3 h 725"/>
                <a:gd name="T14" fmla="*/ 7 w 730"/>
                <a:gd name="T15" fmla="*/ 4 h 725"/>
                <a:gd name="T16" fmla="*/ 9 w 730"/>
                <a:gd name="T17" fmla="*/ 3 h 725"/>
                <a:gd name="T18" fmla="*/ 9 w 730"/>
                <a:gd name="T19" fmla="*/ 3 h 725"/>
                <a:gd name="T20" fmla="*/ 11 w 730"/>
                <a:gd name="T21" fmla="*/ 2 h 725"/>
                <a:gd name="T22" fmla="*/ 15 w 730"/>
                <a:gd name="T23" fmla="*/ 4 h 725"/>
                <a:gd name="T24" fmla="*/ 15 w 730"/>
                <a:gd name="T25" fmla="*/ 5 h 725"/>
                <a:gd name="T26" fmla="*/ 15 w 730"/>
                <a:gd name="T27" fmla="*/ 7 h 725"/>
                <a:gd name="T28" fmla="*/ 15 w 730"/>
                <a:gd name="T29" fmla="*/ 9 h 725"/>
                <a:gd name="T30" fmla="*/ 15 w 730"/>
                <a:gd name="T31" fmla="*/ 10 h 725"/>
                <a:gd name="T32" fmla="*/ 15 w 730"/>
                <a:gd name="T33" fmla="*/ 12 h 725"/>
                <a:gd name="T34" fmla="*/ 17 w 730"/>
                <a:gd name="T35" fmla="*/ 15 h 725"/>
                <a:gd name="T36" fmla="*/ 15 w 730"/>
                <a:gd name="T37" fmla="*/ 17 h 725"/>
                <a:gd name="T38" fmla="*/ 12 w 730"/>
                <a:gd name="T39" fmla="*/ 16 h 725"/>
                <a:gd name="T40" fmla="*/ 11 w 730"/>
                <a:gd name="T41" fmla="*/ 15 h 725"/>
                <a:gd name="T42" fmla="*/ 8 w 730"/>
                <a:gd name="T43" fmla="*/ 15 h 725"/>
                <a:gd name="T44" fmla="*/ 7 w 730"/>
                <a:gd name="T45" fmla="*/ 14 h 725"/>
                <a:gd name="T46" fmla="*/ 5 w 730"/>
                <a:gd name="T47" fmla="*/ 11 h 725"/>
                <a:gd name="T48" fmla="*/ 4 w 730"/>
                <a:gd name="T49" fmla="*/ 11 h 725"/>
                <a:gd name="T50" fmla="*/ 4 w 730"/>
                <a:gd name="T51" fmla="*/ 11 h 725"/>
                <a:gd name="T52" fmla="*/ 3 w 730"/>
                <a:gd name="T53" fmla="*/ 9 h 725"/>
                <a:gd name="T54" fmla="*/ 1 w 730"/>
                <a:gd name="T55" fmla="*/ 7 h 725"/>
                <a:gd name="T56" fmla="*/ 2 w 730"/>
                <a:gd name="T57" fmla="*/ 5 h 725"/>
                <a:gd name="T58" fmla="*/ 1 w 730"/>
                <a:gd name="T59" fmla="*/ 5 h 725"/>
                <a:gd name="T60" fmla="*/ 1 w 730"/>
                <a:gd name="T61" fmla="*/ 3 h 725"/>
                <a:gd name="T62" fmla="*/ 0 w 730"/>
                <a:gd name="T63" fmla="*/ 1 h 725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30"/>
                <a:gd name="T97" fmla="*/ 0 h 725"/>
                <a:gd name="T98" fmla="*/ 730 w 730"/>
                <a:gd name="T99" fmla="*/ 725 h 725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30" h="725">
                  <a:moveTo>
                    <a:pt x="0" y="24"/>
                  </a:moveTo>
                  <a:lnTo>
                    <a:pt x="20" y="0"/>
                  </a:lnTo>
                  <a:lnTo>
                    <a:pt x="76" y="54"/>
                  </a:lnTo>
                  <a:lnTo>
                    <a:pt x="144" y="10"/>
                  </a:lnTo>
                  <a:lnTo>
                    <a:pt x="153" y="53"/>
                  </a:lnTo>
                  <a:lnTo>
                    <a:pt x="185" y="68"/>
                  </a:lnTo>
                  <a:lnTo>
                    <a:pt x="193" y="114"/>
                  </a:lnTo>
                  <a:lnTo>
                    <a:pt x="292" y="166"/>
                  </a:lnTo>
                  <a:lnTo>
                    <a:pt x="383" y="150"/>
                  </a:lnTo>
                  <a:lnTo>
                    <a:pt x="374" y="123"/>
                  </a:lnTo>
                  <a:lnTo>
                    <a:pt x="497" y="77"/>
                  </a:lnTo>
                  <a:lnTo>
                    <a:pt x="653" y="158"/>
                  </a:lnTo>
                  <a:lnTo>
                    <a:pt x="655" y="204"/>
                  </a:lnTo>
                  <a:lnTo>
                    <a:pt x="630" y="287"/>
                  </a:lnTo>
                  <a:lnTo>
                    <a:pt x="636" y="406"/>
                  </a:lnTo>
                  <a:lnTo>
                    <a:pt x="672" y="441"/>
                  </a:lnTo>
                  <a:lnTo>
                    <a:pt x="644" y="499"/>
                  </a:lnTo>
                  <a:lnTo>
                    <a:pt x="730" y="632"/>
                  </a:lnTo>
                  <a:lnTo>
                    <a:pt x="671" y="725"/>
                  </a:lnTo>
                  <a:lnTo>
                    <a:pt x="510" y="693"/>
                  </a:lnTo>
                  <a:lnTo>
                    <a:pt x="474" y="633"/>
                  </a:lnTo>
                  <a:lnTo>
                    <a:pt x="361" y="655"/>
                  </a:lnTo>
                  <a:lnTo>
                    <a:pt x="279" y="597"/>
                  </a:lnTo>
                  <a:lnTo>
                    <a:pt x="223" y="484"/>
                  </a:lnTo>
                  <a:lnTo>
                    <a:pt x="183" y="468"/>
                  </a:lnTo>
                  <a:lnTo>
                    <a:pt x="171" y="490"/>
                  </a:lnTo>
                  <a:lnTo>
                    <a:pt x="121" y="377"/>
                  </a:lnTo>
                  <a:lnTo>
                    <a:pt x="50" y="310"/>
                  </a:lnTo>
                  <a:lnTo>
                    <a:pt x="82" y="204"/>
                  </a:lnTo>
                  <a:lnTo>
                    <a:pt x="52" y="192"/>
                  </a:lnTo>
                  <a:lnTo>
                    <a:pt x="28" y="134"/>
                  </a:lnTo>
                  <a:lnTo>
                    <a:pt x="0" y="2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1" name="Freeform 360">
              <a:extLst>
                <a:ext uri="{FF2B5EF4-FFF2-40B4-BE49-F238E27FC236}">
                  <a16:creationId xmlns:a16="http://schemas.microsoft.com/office/drawing/2014/main" id="{7A6CAB7A-C909-4A06-8440-ABE37F1A1AB5}"/>
                </a:ext>
              </a:extLst>
            </p:cNvPr>
            <p:cNvSpPr/>
            <p:nvPr/>
          </p:nvSpPr>
          <p:spPr bwMode="auto">
            <a:xfrm>
              <a:off x="3084" y="4977"/>
              <a:ext cx="289" cy="286"/>
            </a:xfrm>
            <a:custGeom>
              <a:avLst/>
              <a:gdLst>
                <a:gd name="T0" fmla="*/ 0 w 379"/>
                <a:gd name="T1" fmla="*/ 5 h 402"/>
                <a:gd name="T2" fmla="*/ 0 w 379"/>
                <a:gd name="T3" fmla="*/ 6 h 402"/>
                <a:gd name="T4" fmla="*/ 5 w 379"/>
                <a:gd name="T5" fmla="*/ 8 h 402"/>
                <a:gd name="T6" fmla="*/ 5 w 379"/>
                <a:gd name="T7" fmla="*/ 9 h 402"/>
                <a:gd name="T8" fmla="*/ 6 w 379"/>
                <a:gd name="T9" fmla="*/ 9 h 402"/>
                <a:gd name="T10" fmla="*/ 7 w 379"/>
                <a:gd name="T11" fmla="*/ 9 h 402"/>
                <a:gd name="T12" fmla="*/ 9 w 379"/>
                <a:gd name="T13" fmla="*/ 8 h 402"/>
                <a:gd name="T14" fmla="*/ 9 w 379"/>
                <a:gd name="T15" fmla="*/ 8 h 402"/>
                <a:gd name="T16" fmla="*/ 8 w 379"/>
                <a:gd name="T17" fmla="*/ 6 h 402"/>
                <a:gd name="T18" fmla="*/ 6 w 379"/>
                <a:gd name="T19" fmla="*/ 4 h 402"/>
                <a:gd name="T20" fmla="*/ 7 w 379"/>
                <a:gd name="T21" fmla="*/ 2 h 402"/>
                <a:gd name="T22" fmla="*/ 6 w 379"/>
                <a:gd name="T23" fmla="*/ 1 h 402"/>
                <a:gd name="T24" fmla="*/ 6 w 379"/>
                <a:gd name="T25" fmla="*/ 0 h 402"/>
                <a:gd name="T26" fmla="*/ 3 w 379"/>
                <a:gd name="T27" fmla="*/ 0 h 402"/>
                <a:gd name="T28" fmla="*/ 3 w 379"/>
                <a:gd name="T29" fmla="*/ 1 h 402"/>
                <a:gd name="T30" fmla="*/ 2 w 379"/>
                <a:gd name="T31" fmla="*/ 3 h 402"/>
                <a:gd name="T32" fmla="*/ 0 w 379"/>
                <a:gd name="T33" fmla="*/ 5 h 40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379"/>
                <a:gd name="T52" fmla="*/ 0 h 402"/>
                <a:gd name="T53" fmla="*/ 379 w 379"/>
                <a:gd name="T54" fmla="*/ 402 h 40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379" h="402">
                  <a:moveTo>
                    <a:pt x="0" y="195"/>
                  </a:moveTo>
                  <a:lnTo>
                    <a:pt x="18" y="253"/>
                  </a:lnTo>
                  <a:lnTo>
                    <a:pt x="191" y="342"/>
                  </a:lnTo>
                  <a:lnTo>
                    <a:pt x="192" y="373"/>
                  </a:lnTo>
                  <a:lnTo>
                    <a:pt x="235" y="396"/>
                  </a:lnTo>
                  <a:lnTo>
                    <a:pt x="301" y="402"/>
                  </a:lnTo>
                  <a:lnTo>
                    <a:pt x="360" y="360"/>
                  </a:lnTo>
                  <a:lnTo>
                    <a:pt x="379" y="356"/>
                  </a:lnTo>
                  <a:lnTo>
                    <a:pt x="329" y="243"/>
                  </a:lnTo>
                  <a:lnTo>
                    <a:pt x="258" y="176"/>
                  </a:lnTo>
                  <a:lnTo>
                    <a:pt x="290" y="70"/>
                  </a:lnTo>
                  <a:lnTo>
                    <a:pt x="260" y="58"/>
                  </a:lnTo>
                  <a:lnTo>
                    <a:pt x="236" y="0"/>
                  </a:lnTo>
                  <a:lnTo>
                    <a:pt x="151" y="4"/>
                  </a:lnTo>
                  <a:lnTo>
                    <a:pt x="109" y="41"/>
                  </a:lnTo>
                  <a:lnTo>
                    <a:pt x="93" y="139"/>
                  </a:lnTo>
                  <a:lnTo>
                    <a:pt x="0" y="19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2" name="Freeform 361">
              <a:extLst>
                <a:ext uri="{FF2B5EF4-FFF2-40B4-BE49-F238E27FC236}">
                  <a16:creationId xmlns:a16="http://schemas.microsoft.com/office/drawing/2014/main" id="{0FF5AAB7-E876-404C-88ED-578DAE2B37FC}"/>
                </a:ext>
              </a:extLst>
            </p:cNvPr>
            <p:cNvSpPr/>
            <p:nvPr/>
          </p:nvSpPr>
          <p:spPr bwMode="auto">
            <a:xfrm>
              <a:off x="2163" y="4603"/>
              <a:ext cx="337" cy="346"/>
            </a:xfrm>
            <a:custGeom>
              <a:avLst/>
              <a:gdLst>
                <a:gd name="T0" fmla="*/ 0 w 446"/>
                <a:gd name="T1" fmla="*/ 3 h 487"/>
                <a:gd name="T2" fmla="*/ 0 w 446"/>
                <a:gd name="T3" fmla="*/ 1 h 487"/>
                <a:gd name="T4" fmla="*/ 1 w 446"/>
                <a:gd name="T5" fmla="*/ 1 h 487"/>
                <a:gd name="T6" fmla="*/ 2 w 446"/>
                <a:gd name="T7" fmla="*/ 1 h 487"/>
                <a:gd name="T8" fmla="*/ 3 w 446"/>
                <a:gd name="T9" fmla="*/ 0 h 487"/>
                <a:gd name="T10" fmla="*/ 5 w 446"/>
                <a:gd name="T11" fmla="*/ 0 h 487"/>
                <a:gd name="T12" fmla="*/ 6 w 446"/>
                <a:gd name="T13" fmla="*/ 1 h 487"/>
                <a:gd name="T14" fmla="*/ 6 w 446"/>
                <a:gd name="T15" fmla="*/ 2 h 487"/>
                <a:gd name="T16" fmla="*/ 5 w 446"/>
                <a:gd name="T17" fmla="*/ 2 h 487"/>
                <a:gd name="T18" fmla="*/ 5 w 446"/>
                <a:gd name="T19" fmla="*/ 4 h 487"/>
                <a:gd name="T20" fmla="*/ 7 w 446"/>
                <a:gd name="T21" fmla="*/ 6 h 487"/>
                <a:gd name="T22" fmla="*/ 8 w 446"/>
                <a:gd name="T23" fmla="*/ 7 h 487"/>
                <a:gd name="T24" fmla="*/ 8 w 446"/>
                <a:gd name="T25" fmla="*/ 7 h 487"/>
                <a:gd name="T26" fmla="*/ 10 w 446"/>
                <a:gd name="T27" fmla="*/ 9 h 487"/>
                <a:gd name="T28" fmla="*/ 9 w 446"/>
                <a:gd name="T29" fmla="*/ 8 h 487"/>
                <a:gd name="T30" fmla="*/ 9 w 446"/>
                <a:gd name="T31" fmla="*/ 10 h 487"/>
                <a:gd name="T32" fmla="*/ 8 w 446"/>
                <a:gd name="T33" fmla="*/ 11 h 487"/>
                <a:gd name="T34" fmla="*/ 8 w 446"/>
                <a:gd name="T35" fmla="*/ 9 h 487"/>
                <a:gd name="T36" fmla="*/ 4 w 446"/>
                <a:gd name="T37" fmla="*/ 6 h 487"/>
                <a:gd name="T38" fmla="*/ 3 w 446"/>
                <a:gd name="T39" fmla="*/ 4 h 487"/>
                <a:gd name="T40" fmla="*/ 2 w 446"/>
                <a:gd name="T41" fmla="*/ 3 h 487"/>
                <a:gd name="T42" fmla="*/ 1 w 446"/>
                <a:gd name="T43" fmla="*/ 4 h 487"/>
                <a:gd name="T44" fmla="*/ 0 w 446"/>
                <a:gd name="T45" fmla="*/ 3 h 487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446"/>
                <a:gd name="T70" fmla="*/ 0 h 487"/>
                <a:gd name="T71" fmla="*/ 446 w 446"/>
                <a:gd name="T72" fmla="*/ 487 h 487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446" h="487">
                  <a:moveTo>
                    <a:pt x="0" y="122"/>
                  </a:moveTo>
                  <a:lnTo>
                    <a:pt x="11" y="67"/>
                  </a:lnTo>
                  <a:lnTo>
                    <a:pt x="64" y="39"/>
                  </a:lnTo>
                  <a:lnTo>
                    <a:pt x="87" y="65"/>
                  </a:lnTo>
                  <a:lnTo>
                    <a:pt x="141" y="13"/>
                  </a:lnTo>
                  <a:lnTo>
                    <a:pt x="199" y="0"/>
                  </a:lnTo>
                  <a:lnTo>
                    <a:pt x="266" y="35"/>
                  </a:lnTo>
                  <a:lnTo>
                    <a:pt x="266" y="88"/>
                  </a:lnTo>
                  <a:lnTo>
                    <a:pt x="215" y="97"/>
                  </a:lnTo>
                  <a:lnTo>
                    <a:pt x="220" y="164"/>
                  </a:lnTo>
                  <a:lnTo>
                    <a:pt x="305" y="273"/>
                  </a:lnTo>
                  <a:lnTo>
                    <a:pt x="357" y="281"/>
                  </a:lnTo>
                  <a:lnTo>
                    <a:pt x="351" y="302"/>
                  </a:lnTo>
                  <a:lnTo>
                    <a:pt x="446" y="376"/>
                  </a:lnTo>
                  <a:lnTo>
                    <a:pt x="381" y="362"/>
                  </a:lnTo>
                  <a:lnTo>
                    <a:pt x="396" y="433"/>
                  </a:lnTo>
                  <a:lnTo>
                    <a:pt x="357" y="487"/>
                  </a:lnTo>
                  <a:lnTo>
                    <a:pt x="336" y="377"/>
                  </a:lnTo>
                  <a:lnTo>
                    <a:pt x="170" y="254"/>
                  </a:lnTo>
                  <a:lnTo>
                    <a:pt x="131" y="174"/>
                  </a:lnTo>
                  <a:lnTo>
                    <a:pt x="77" y="146"/>
                  </a:lnTo>
                  <a:lnTo>
                    <a:pt x="26" y="181"/>
                  </a:lnTo>
                  <a:lnTo>
                    <a:pt x="0" y="12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3" name="Freeform 362">
              <a:extLst>
                <a:ext uri="{FF2B5EF4-FFF2-40B4-BE49-F238E27FC236}">
                  <a16:creationId xmlns:a16="http://schemas.microsoft.com/office/drawing/2014/main" id="{88E228DF-146B-449B-B8F5-20CD34E32A0B}"/>
                </a:ext>
              </a:extLst>
            </p:cNvPr>
            <p:cNvSpPr/>
            <p:nvPr/>
          </p:nvSpPr>
          <p:spPr bwMode="auto">
            <a:xfrm>
              <a:off x="2205" y="4826"/>
              <a:ext cx="40" cy="85"/>
            </a:xfrm>
            <a:custGeom>
              <a:avLst/>
              <a:gdLst>
                <a:gd name="T0" fmla="*/ 0 w 53"/>
                <a:gd name="T1" fmla="*/ 0 h 119"/>
                <a:gd name="T2" fmla="*/ 0 w 53"/>
                <a:gd name="T3" fmla="*/ 3 h 119"/>
                <a:gd name="T4" fmla="*/ 1 w 53"/>
                <a:gd name="T5" fmla="*/ 3 h 119"/>
                <a:gd name="T6" fmla="*/ 1 w 53"/>
                <a:gd name="T7" fmla="*/ 1 h 119"/>
                <a:gd name="T8" fmla="*/ 1 w 53"/>
                <a:gd name="T9" fmla="*/ 0 h 119"/>
                <a:gd name="T10" fmla="*/ 0 w 53"/>
                <a:gd name="T11" fmla="*/ 0 h 119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53"/>
                <a:gd name="T19" fmla="*/ 0 h 119"/>
                <a:gd name="T20" fmla="*/ 53 w 53"/>
                <a:gd name="T21" fmla="*/ 119 h 119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53" h="119">
                  <a:moveTo>
                    <a:pt x="0" y="19"/>
                  </a:moveTo>
                  <a:lnTo>
                    <a:pt x="8" y="111"/>
                  </a:lnTo>
                  <a:lnTo>
                    <a:pt x="34" y="119"/>
                  </a:lnTo>
                  <a:lnTo>
                    <a:pt x="53" y="47"/>
                  </a:lnTo>
                  <a:lnTo>
                    <a:pt x="35" y="0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4" name="Freeform 363">
              <a:extLst>
                <a:ext uri="{FF2B5EF4-FFF2-40B4-BE49-F238E27FC236}">
                  <a16:creationId xmlns:a16="http://schemas.microsoft.com/office/drawing/2014/main" id="{9D571DEA-4FD0-4D73-8248-75D6F423B4D4}"/>
                </a:ext>
              </a:extLst>
            </p:cNvPr>
            <p:cNvSpPr/>
            <p:nvPr/>
          </p:nvSpPr>
          <p:spPr bwMode="auto">
            <a:xfrm>
              <a:off x="2330" y="4939"/>
              <a:ext cx="88" cy="55"/>
            </a:xfrm>
            <a:custGeom>
              <a:avLst/>
              <a:gdLst>
                <a:gd name="T0" fmla="*/ 0 w 115"/>
                <a:gd name="T1" fmla="*/ 0 h 76"/>
                <a:gd name="T2" fmla="*/ 2 w 115"/>
                <a:gd name="T3" fmla="*/ 2 h 76"/>
                <a:gd name="T4" fmla="*/ 3 w 115"/>
                <a:gd name="T5" fmla="*/ 0 h 76"/>
                <a:gd name="T6" fmla="*/ 0 w 115"/>
                <a:gd name="T7" fmla="*/ 0 h 7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5"/>
                <a:gd name="T13" fmla="*/ 0 h 76"/>
                <a:gd name="T14" fmla="*/ 115 w 115"/>
                <a:gd name="T15" fmla="*/ 76 h 7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5" h="76">
                  <a:moveTo>
                    <a:pt x="0" y="15"/>
                  </a:moveTo>
                  <a:lnTo>
                    <a:pt x="97" y="76"/>
                  </a:lnTo>
                  <a:lnTo>
                    <a:pt x="115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5" name="Freeform 364">
              <a:extLst>
                <a:ext uri="{FF2B5EF4-FFF2-40B4-BE49-F238E27FC236}">
                  <a16:creationId xmlns:a16="http://schemas.microsoft.com/office/drawing/2014/main" id="{CCEE101E-D768-45C8-B1F0-A776B04CB412}"/>
                </a:ext>
              </a:extLst>
            </p:cNvPr>
            <p:cNvSpPr/>
            <p:nvPr/>
          </p:nvSpPr>
          <p:spPr bwMode="auto">
            <a:xfrm>
              <a:off x="5713" y="5099"/>
              <a:ext cx="69" cy="88"/>
            </a:xfrm>
            <a:custGeom>
              <a:avLst/>
              <a:gdLst>
                <a:gd name="T0" fmla="*/ 0 w 90"/>
                <a:gd name="T1" fmla="*/ 1 h 124"/>
                <a:gd name="T2" fmla="*/ 0 w 90"/>
                <a:gd name="T3" fmla="*/ 1 h 124"/>
                <a:gd name="T4" fmla="*/ 1 w 90"/>
                <a:gd name="T5" fmla="*/ 1 h 124"/>
                <a:gd name="T6" fmla="*/ 1 w 90"/>
                <a:gd name="T7" fmla="*/ 1 h 124"/>
                <a:gd name="T8" fmla="*/ 1 w 90"/>
                <a:gd name="T9" fmla="*/ 3 h 124"/>
                <a:gd name="T10" fmla="*/ 1 w 90"/>
                <a:gd name="T11" fmla="*/ 3 h 124"/>
                <a:gd name="T12" fmla="*/ 2 w 90"/>
                <a:gd name="T13" fmla="*/ 1 h 124"/>
                <a:gd name="T14" fmla="*/ 2 w 90"/>
                <a:gd name="T15" fmla="*/ 0 h 124"/>
                <a:gd name="T16" fmla="*/ 1 w 90"/>
                <a:gd name="T17" fmla="*/ 0 h 124"/>
                <a:gd name="T18" fmla="*/ 0 w 90"/>
                <a:gd name="T19" fmla="*/ 1 h 124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90"/>
                <a:gd name="T31" fmla="*/ 0 h 124"/>
                <a:gd name="T32" fmla="*/ 90 w 90"/>
                <a:gd name="T33" fmla="*/ 124 h 124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90" h="124">
                  <a:moveTo>
                    <a:pt x="0" y="32"/>
                  </a:moveTo>
                  <a:lnTo>
                    <a:pt x="4" y="64"/>
                  </a:lnTo>
                  <a:lnTo>
                    <a:pt x="25" y="32"/>
                  </a:lnTo>
                  <a:lnTo>
                    <a:pt x="35" y="51"/>
                  </a:lnTo>
                  <a:lnTo>
                    <a:pt x="24" y="124"/>
                  </a:lnTo>
                  <a:lnTo>
                    <a:pt x="64" y="121"/>
                  </a:lnTo>
                  <a:lnTo>
                    <a:pt x="90" y="48"/>
                  </a:lnTo>
                  <a:lnTo>
                    <a:pt x="77" y="5"/>
                  </a:lnTo>
                  <a:lnTo>
                    <a:pt x="36" y="0"/>
                  </a:lnTo>
                  <a:lnTo>
                    <a:pt x="0" y="3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6" name="Freeform 365">
              <a:extLst>
                <a:ext uri="{FF2B5EF4-FFF2-40B4-BE49-F238E27FC236}">
                  <a16:creationId xmlns:a16="http://schemas.microsoft.com/office/drawing/2014/main" id="{3681CB53-5CC4-49FD-ACB5-8975BFFA126A}"/>
                </a:ext>
              </a:extLst>
            </p:cNvPr>
            <p:cNvSpPr/>
            <p:nvPr/>
          </p:nvSpPr>
          <p:spPr bwMode="auto">
            <a:xfrm>
              <a:off x="5747" y="4824"/>
              <a:ext cx="326" cy="288"/>
            </a:xfrm>
            <a:custGeom>
              <a:avLst/>
              <a:gdLst>
                <a:gd name="T0" fmla="*/ 0 w 433"/>
                <a:gd name="T1" fmla="*/ 9 h 403"/>
                <a:gd name="T2" fmla="*/ 2 w 433"/>
                <a:gd name="T3" fmla="*/ 7 h 403"/>
                <a:gd name="T4" fmla="*/ 4 w 433"/>
                <a:gd name="T5" fmla="*/ 7 h 403"/>
                <a:gd name="T6" fmla="*/ 5 w 433"/>
                <a:gd name="T7" fmla="*/ 5 h 403"/>
                <a:gd name="T8" fmla="*/ 6 w 433"/>
                <a:gd name="T9" fmla="*/ 5 h 403"/>
                <a:gd name="T10" fmla="*/ 6 w 433"/>
                <a:gd name="T11" fmla="*/ 5 h 403"/>
                <a:gd name="T12" fmla="*/ 7 w 433"/>
                <a:gd name="T13" fmla="*/ 5 h 403"/>
                <a:gd name="T14" fmla="*/ 8 w 433"/>
                <a:gd name="T15" fmla="*/ 3 h 403"/>
                <a:gd name="T16" fmla="*/ 8 w 433"/>
                <a:gd name="T17" fmla="*/ 1 h 403"/>
                <a:gd name="T18" fmla="*/ 9 w 433"/>
                <a:gd name="T19" fmla="*/ 1 h 403"/>
                <a:gd name="T20" fmla="*/ 9 w 433"/>
                <a:gd name="T21" fmla="*/ 0 h 403"/>
                <a:gd name="T22" fmla="*/ 9 w 433"/>
                <a:gd name="T23" fmla="*/ 0 h 403"/>
                <a:gd name="T24" fmla="*/ 10 w 433"/>
                <a:gd name="T25" fmla="*/ 2 h 403"/>
                <a:gd name="T26" fmla="*/ 9 w 433"/>
                <a:gd name="T27" fmla="*/ 4 h 403"/>
                <a:gd name="T28" fmla="*/ 9 w 433"/>
                <a:gd name="T29" fmla="*/ 5 h 403"/>
                <a:gd name="T30" fmla="*/ 9 w 433"/>
                <a:gd name="T31" fmla="*/ 7 h 403"/>
                <a:gd name="T32" fmla="*/ 8 w 433"/>
                <a:gd name="T33" fmla="*/ 8 h 403"/>
                <a:gd name="T34" fmla="*/ 8 w 433"/>
                <a:gd name="T35" fmla="*/ 7 h 403"/>
                <a:gd name="T36" fmla="*/ 7 w 433"/>
                <a:gd name="T37" fmla="*/ 8 h 403"/>
                <a:gd name="T38" fmla="*/ 5 w 433"/>
                <a:gd name="T39" fmla="*/ 8 h 403"/>
                <a:gd name="T40" fmla="*/ 5 w 433"/>
                <a:gd name="T41" fmla="*/ 9 h 403"/>
                <a:gd name="T42" fmla="*/ 4 w 433"/>
                <a:gd name="T43" fmla="*/ 9 h 403"/>
                <a:gd name="T44" fmla="*/ 4 w 433"/>
                <a:gd name="T45" fmla="*/ 8 h 403"/>
                <a:gd name="T46" fmla="*/ 0 w 433"/>
                <a:gd name="T47" fmla="*/ 9 h 403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w 433"/>
                <a:gd name="T73" fmla="*/ 0 h 403"/>
                <a:gd name="T74" fmla="*/ 433 w 433"/>
                <a:gd name="T75" fmla="*/ 403 h 403"/>
              </a:gdLst>
              <a:ahLst/>
              <a:cxnLst>
                <a:cxn ang="T48">
                  <a:pos x="T0" y="T1"/>
                </a:cxn>
                <a:cxn ang="T49">
                  <a:pos x="T2" y="T3"/>
                </a:cxn>
                <a:cxn ang="T50">
                  <a:pos x="T4" y="T5"/>
                </a:cxn>
                <a:cxn ang="T51">
                  <a:pos x="T6" y="T7"/>
                </a:cxn>
                <a:cxn ang="T52">
                  <a:pos x="T8" y="T9"/>
                </a:cxn>
                <a:cxn ang="T53">
                  <a:pos x="T10" y="T11"/>
                </a:cxn>
                <a:cxn ang="T54">
                  <a:pos x="T12" y="T13"/>
                </a:cxn>
                <a:cxn ang="T55">
                  <a:pos x="T14" y="T15"/>
                </a:cxn>
                <a:cxn ang="T56">
                  <a:pos x="T16" y="T17"/>
                </a:cxn>
                <a:cxn ang="T57">
                  <a:pos x="T18" y="T19"/>
                </a:cxn>
                <a:cxn ang="T58">
                  <a:pos x="T20" y="T21"/>
                </a:cxn>
                <a:cxn ang="T59">
                  <a:pos x="T22" y="T23"/>
                </a:cxn>
                <a:cxn ang="T60">
                  <a:pos x="T24" y="T25"/>
                </a:cxn>
                <a:cxn ang="T61">
                  <a:pos x="T26" y="T27"/>
                </a:cxn>
                <a:cxn ang="T62">
                  <a:pos x="T28" y="T29"/>
                </a:cxn>
                <a:cxn ang="T63">
                  <a:pos x="T30" y="T31"/>
                </a:cxn>
                <a:cxn ang="T64">
                  <a:pos x="T32" y="T33"/>
                </a:cxn>
                <a:cxn ang="T65">
                  <a:pos x="T34" y="T35"/>
                </a:cxn>
                <a:cxn ang="T66">
                  <a:pos x="T36" y="T37"/>
                </a:cxn>
                <a:cxn ang="T67">
                  <a:pos x="T38" y="T39"/>
                </a:cxn>
                <a:cxn ang="T68">
                  <a:pos x="T40" y="T41"/>
                </a:cxn>
                <a:cxn ang="T69">
                  <a:pos x="T42" y="T43"/>
                </a:cxn>
                <a:cxn ang="T70">
                  <a:pos x="T44" y="T45"/>
                </a:cxn>
                <a:cxn ang="T71">
                  <a:pos x="T46" y="T47"/>
                </a:cxn>
              </a:cxnLst>
              <a:rect l="T72" t="T73" r="T74" b="T75"/>
              <a:pathLst>
                <a:path w="433" h="403">
                  <a:moveTo>
                    <a:pt x="0" y="378"/>
                  </a:moveTo>
                  <a:lnTo>
                    <a:pt x="80" y="305"/>
                  </a:lnTo>
                  <a:lnTo>
                    <a:pt x="188" y="305"/>
                  </a:lnTo>
                  <a:lnTo>
                    <a:pt x="232" y="212"/>
                  </a:lnTo>
                  <a:lnTo>
                    <a:pt x="250" y="204"/>
                  </a:lnTo>
                  <a:lnTo>
                    <a:pt x="252" y="239"/>
                  </a:lnTo>
                  <a:lnTo>
                    <a:pt x="299" y="204"/>
                  </a:lnTo>
                  <a:lnTo>
                    <a:pt x="343" y="138"/>
                  </a:lnTo>
                  <a:lnTo>
                    <a:pt x="360" y="21"/>
                  </a:lnTo>
                  <a:lnTo>
                    <a:pt x="394" y="25"/>
                  </a:lnTo>
                  <a:lnTo>
                    <a:pt x="385" y="0"/>
                  </a:lnTo>
                  <a:lnTo>
                    <a:pt x="406" y="1"/>
                  </a:lnTo>
                  <a:lnTo>
                    <a:pt x="433" y="97"/>
                  </a:lnTo>
                  <a:lnTo>
                    <a:pt x="394" y="166"/>
                  </a:lnTo>
                  <a:lnTo>
                    <a:pt x="394" y="227"/>
                  </a:lnTo>
                  <a:lnTo>
                    <a:pt x="367" y="319"/>
                  </a:lnTo>
                  <a:lnTo>
                    <a:pt x="346" y="332"/>
                  </a:lnTo>
                  <a:lnTo>
                    <a:pt x="345" y="297"/>
                  </a:lnTo>
                  <a:lnTo>
                    <a:pt x="284" y="347"/>
                  </a:lnTo>
                  <a:lnTo>
                    <a:pt x="232" y="327"/>
                  </a:lnTo>
                  <a:lnTo>
                    <a:pt x="235" y="368"/>
                  </a:lnTo>
                  <a:lnTo>
                    <a:pt x="188" y="403"/>
                  </a:lnTo>
                  <a:lnTo>
                    <a:pt x="177" y="345"/>
                  </a:lnTo>
                  <a:lnTo>
                    <a:pt x="0" y="37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7" name="Freeform 366">
              <a:extLst>
                <a:ext uri="{FF2B5EF4-FFF2-40B4-BE49-F238E27FC236}">
                  <a16:creationId xmlns:a16="http://schemas.microsoft.com/office/drawing/2014/main" id="{B1AC2F23-9CC1-4BD6-A1C0-FBE0B68D0E0B}"/>
                </a:ext>
              </a:extLst>
            </p:cNvPr>
            <p:cNvSpPr/>
            <p:nvPr/>
          </p:nvSpPr>
          <p:spPr bwMode="auto">
            <a:xfrm>
              <a:off x="5784" y="5087"/>
              <a:ext cx="69" cy="53"/>
            </a:xfrm>
            <a:custGeom>
              <a:avLst/>
              <a:gdLst>
                <a:gd name="T0" fmla="*/ 0 w 88"/>
                <a:gd name="T1" fmla="*/ 1 h 73"/>
                <a:gd name="T2" fmla="*/ 1 w 88"/>
                <a:gd name="T3" fmla="*/ 2 h 73"/>
                <a:gd name="T4" fmla="*/ 2 w 88"/>
                <a:gd name="T5" fmla="*/ 1 h 73"/>
                <a:gd name="T6" fmla="*/ 2 w 88"/>
                <a:gd name="T7" fmla="*/ 0 h 73"/>
                <a:gd name="T8" fmla="*/ 0 w 88"/>
                <a:gd name="T9" fmla="*/ 1 h 73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8"/>
                <a:gd name="T16" fmla="*/ 0 h 73"/>
                <a:gd name="T17" fmla="*/ 88 w 88"/>
                <a:gd name="T18" fmla="*/ 73 h 73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8" h="73">
                  <a:moveTo>
                    <a:pt x="0" y="37"/>
                  </a:moveTo>
                  <a:lnTo>
                    <a:pt x="33" y="73"/>
                  </a:lnTo>
                  <a:lnTo>
                    <a:pt x="83" y="46"/>
                  </a:lnTo>
                  <a:lnTo>
                    <a:pt x="88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8" name="Freeform 367">
              <a:extLst>
                <a:ext uri="{FF2B5EF4-FFF2-40B4-BE49-F238E27FC236}">
                  <a16:creationId xmlns:a16="http://schemas.microsoft.com/office/drawing/2014/main" id="{D1E7B3DB-BE32-4519-BD2B-3725A9044A09}"/>
                </a:ext>
              </a:extLst>
            </p:cNvPr>
            <p:cNvSpPr/>
            <p:nvPr/>
          </p:nvSpPr>
          <p:spPr bwMode="auto">
            <a:xfrm>
              <a:off x="6007" y="4671"/>
              <a:ext cx="170" cy="153"/>
            </a:xfrm>
            <a:custGeom>
              <a:avLst/>
              <a:gdLst>
                <a:gd name="T0" fmla="*/ 0 w 226"/>
                <a:gd name="T1" fmla="*/ 4 h 214"/>
                <a:gd name="T2" fmla="*/ 0 w 226"/>
                <a:gd name="T3" fmla="*/ 5 h 214"/>
                <a:gd name="T4" fmla="*/ 1 w 226"/>
                <a:gd name="T5" fmla="*/ 5 h 214"/>
                <a:gd name="T6" fmla="*/ 1 w 226"/>
                <a:gd name="T7" fmla="*/ 4 h 214"/>
                <a:gd name="T8" fmla="*/ 3 w 226"/>
                <a:gd name="T9" fmla="*/ 4 h 214"/>
                <a:gd name="T10" fmla="*/ 3 w 226"/>
                <a:gd name="T11" fmla="*/ 3 h 214"/>
                <a:gd name="T12" fmla="*/ 5 w 226"/>
                <a:gd name="T13" fmla="*/ 3 h 214"/>
                <a:gd name="T14" fmla="*/ 5 w 226"/>
                <a:gd name="T15" fmla="*/ 2 h 214"/>
                <a:gd name="T16" fmla="*/ 5 w 226"/>
                <a:gd name="T17" fmla="*/ 1 h 214"/>
                <a:gd name="T18" fmla="*/ 3 w 226"/>
                <a:gd name="T19" fmla="*/ 1 h 214"/>
                <a:gd name="T20" fmla="*/ 2 w 226"/>
                <a:gd name="T21" fmla="*/ 0 h 214"/>
                <a:gd name="T22" fmla="*/ 1 w 226"/>
                <a:gd name="T23" fmla="*/ 3 h 214"/>
                <a:gd name="T24" fmla="*/ 1 w 226"/>
                <a:gd name="T25" fmla="*/ 3 h 214"/>
                <a:gd name="T26" fmla="*/ 0 w 226"/>
                <a:gd name="T27" fmla="*/ 4 h 21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6"/>
                <a:gd name="T43" fmla="*/ 0 h 214"/>
                <a:gd name="T44" fmla="*/ 226 w 226"/>
                <a:gd name="T45" fmla="*/ 214 h 21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6" h="214">
                  <a:moveTo>
                    <a:pt x="0" y="153"/>
                  </a:moveTo>
                  <a:lnTo>
                    <a:pt x="10" y="214"/>
                  </a:lnTo>
                  <a:lnTo>
                    <a:pt x="51" y="192"/>
                  </a:lnTo>
                  <a:lnTo>
                    <a:pt x="23" y="155"/>
                  </a:lnTo>
                  <a:lnTo>
                    <a:pt x="133" y="188"/>
                  </a:lnTo>
                  <a:lnTo>
                    <a:pt x="157" y="138"/>
                  </a:lnTo>
                  <a:lnTo>
                    <a:pt x="226" y="120"/>
                  </a:lnTo>
                  <a:lnTo>
                    <a:pt x="202" y="86"/>
                  </a:lnTo>
                  <a:lnTo>
                    <a:pt x="211" y="58"/>
                  </a:lnTo>
                  <a:lnTo>
                    <a:pt x="150" y="62"/>
                  </a:lnTo>
                  <a:lnTo>
                    <a:pt x="80" y="0"/>
                  </a:lnTo>
                  <a:lnTo>
                    <a:pt x="54" y="122"/>
                  </a:lnTo>
                  <a:lnTo>
                    <a:pt x="22" y="115"/>
                  </a:lnTo>
                  <a:lnTo>
                    <a:pt x="0" y="15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49" name="Freeform 368">
              <a:extLst>
                <a:ext uri="{FF2B5EF4-FFF2-40B4-BE49-F238E27FC236}">
                  <a16:creationId xmlns:a16="http://schemas.microsoft.com/office/drawing/2014/main" id="{32FECC72-4B50-4D63-9F58-77CF5356A00A}"/>
                </a:ext>
              </a:extLst>
            </p:cNvPr>
            <p:cNvSpPr/>
            <p:nvPr/>
          </p:nvSpPr>
          <p:spPr bwMode="auto">
            <a:xfrm>
              <a:off x="5562" y="4771"/>
              <a:ext cx="180" cy="190"/>
            </a:xfrm>
            <a:custGeom>
              <a:avLst/>
              <a:gdLst>
                <a:gd name="T0" fmla="*/ 0 w 240"/>
                <a:gd name="T1" fmla="*/ 3 h 268"/>
                <a:gd name="T2" fmla="*/ 1 w 240"/>
                <a:gd name="T3" fmla="*/ 4 h 268"/>
                <a:gd name="T4" fmla="*/ 0 w 240"/>
                <a:gd name="T5" fmla="*/ 6 h 268"/>
                <a:gd name="T6" fmla="*/ 2 w 240"/>
                <a:gd name="T7" fmla="*/ 6 h 268"/>
                <a:gd name="T8" fmla="*/ 3 w 240"/>
                <a:gd name="T9" fmla="*/ 5 h 268"/>
                <a:gd name="T10" fmla="*/ 3 w 240"/>
                <a:gd name="T11" fmla="*/ 4 h 268"/>
                <a:gd name="T12" fmla="*/ 5 w 240"/>
                <a:gd name="T13" fmla="*/ 2 h 268"/>
                <a:gd name="T14" fmla="*/ 5 w 240"/>
                <a:gd name="T15" fmla="*/ 1 h 268"/>
                <a:gd name="T16" fmla="*/ 5 w 240"/>
                <a:gd name="T17" fmla="*/ 0 h 268"/>
                <a:gd name="T18" fmla="*/ 5 w 240"/>
                <a:gd name="T19" fmla="*/ 0 h 268"/>
                <a:gd name="T20" fmla="*/ 3 w 240"/>
                <a:gd name="T21" fmla="*/ 1 h 268"/>
                <a:gd name="T22" fmla="*/ 3 w 240"/>
                <a:gd name="T23" fmla="*/ 2 h 268"/>
                <a:gd name="T24" fmla="*/ 2 w 240"/>
                <a:gd name="T25" fmla="*/ 1 h 268"/>
                <a:gd name="T26" fmla="*/ 0 w 240"/>
                <a:gd name="T27" fmla="*/ 3 h 268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40"/>
                <a:gd name="T43" fmla="*/ 0 h 268"/>
                <a:gd name="T44" fmla="*/ 240 w 240"/>
                <a:gd name="T45" fmla="*/ 268 h 268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40" h="268">
                  <a:moveTo>
                    <a:pt x="0" y="151"/>
                  </a:moveTo>
                  <a:lnTo>
                    <a:pt x="43" y="173"/>
                  </a:lnTo>
                  <a:lnTo>
                    <a:pt x="15" y="251"/>
                  </a:lnTo>
                  <a:lnTo>
                    <a:pt x="84" y="268"/>
                  </a:lnTo>
                  <a:lnTo>
                    <a:pt x="155" y="223"/>
                  </a:lnTo>
                  <a:lnTo>
                    <a:pt x="122" y="159"/>
                  </a:lnTo>
                  <a:lnTo>
                    <a:pt x="202" y="101"/>
                  </a:lnTo>
                  <a:lnTo>
                    <a:pt x="240" y="24"/>
                  </a:lnTo>
                  <a:lnTo>
                    <a:pt x="237" y="13"/>
                  </a:lnTo>
                  <a:lnTo>
                    <a:pt x="223" y="0"/>
                  </a:lnTo>
                  <a:lnTo>
                    <a:pt x="147" y="50"/>
                  </a:lnTo>
                  <a:lnTo>
                    <a:pt x="147" y="77"/>
                  </a:lnTo>
                  <a:lnTo>
                    <a:pt x="94" y="68"/>
                  </a:lnTo>
                  <a:lnTo>
                    <a:pt x="0" y="15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0" name="Freeform 369">
              <a:extLst>
                <a:ext uri="{FF2B5EF4-FFF2-40B4-BE49-F238E27FC236}">
                  <a16:creationId xmlns:a16="http://schemas.microsoft.com/office/drawing/2014/main" id="{A2DB69E0-AF8C-4AAA-BDD5-8868D2F4FB8F}"/>
                </a:ext>
              </a:extLst>
            </p:cNvPr>
            <p:cNvSpPr/>
            <p:nvPr/>
          </p:nvSpPr>
          <p:spPr bwMode="auto">
            <a:xfrm>
              <a:off x="5615" y="4929"/>
              <a:ext cx="96" cy="153"/>
            </a:xfrm>
            <a:custGeom>
              <a:avLst/>
              <a:gdLst>
                <a:gd name="T0" fmla="*/ 0 w 128"/>
                <a:gd name="T1" fmla="*/ 5 h 212"/>
                <a:gd name="T2" fmla="*/ 0 w 128"/>
                <a:gd name="T3" fmla="*/ 1 h 212"/>
                <a:gd name="T4" fmla="*/ 2 w 128"/>
                <a:gd name="T5" fmla="*/ 0 h 212"/>
                <a:gd name="T6" fmla="*/ 3 w 128"/>
                <a:gd name="T7" fmla="*/ 3 h 212"/>
                <a:gd name="T8" fmla="*/ 2 w 128"/>
                <a:gd name="T9" fmla="*/ 5 h 212"/>
                <a:gd name="T10" fmla="*/ 0 w 128"/>
                <a:gd name="T11" fmla="*/ 5 h 21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28"/>
                <a:gd name="T19" fmla="*/ 0 h 212"/>
                <a:gd name="T20" fmla="*/ 128 w 128"/>
                <a:gd name="T21" fmla="*/ 212 h 21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28" h="212">
                  <a:moveTo>
                    <a:pt x="0" y="212"/>
                  </a:moveTo>
                  <a:lnTo>
                    <a:pt x="13" y="45"/>
                  </a:lnTo>
                  <a:lnTo>
                    <a:pt x="84" y="0"/>
                  </a:lnTo>
                  <a:lnTo>
                    <a:pt x="128" y="129"/>
                  </a:lnTo>
                  <a:lnTo>
                    <a:pt x="82" y="189"/>
                  </a:lnTo>
                  <a:lnTo>
                    <a:pt x="0" y="2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1" name="Freeform 370">
              <a:extLst>
                <a:ext uri="{FF2B5EF4-FFF2-40B4-BE49-F238E27FC236}">
                  <a16:creationId xmlns:a16="http://schemas.microsoft.com/office/drawing/2014/main" id="{04635782-AC28-4023-A7E6-1ADE235400D2}"/>
                </a:ext>
              </a:extLst>
            </p:cNvPr>
            <p:cNvSpPr/>
            <p:nvPr/>
          </p:nvSpPr>
          <p:spPr bwMode="auto">
            <a:xfrm>
              <a:off x="4864" y="5485"/>
              <a:ext cx="207" cy="263"/>
            </a:xfrm>
            <a:custGeom>
              <a:avLst/>
              <a:gdLst>
                <a:gd name="T0" fmla="*/ 0 w 274"/>
                <a:gd name="T1" fmla="*/ 2 h 369"/>
                <a:gd name="T2" fmla="*/ 1 w 274"/>
                <a:gd name="T3" fmla="*/ 3 h 369"/>
                <a:gd name="T4" fmla="*/ 1 w 274"/>
                <a:gd name="T5" fmla="*/ 5 h 369"/>
                <a:gd name="T6" fmla="*/ 3 w 274"/>
                <a:gd name="T7" fmla="*/ 4 h 369"/>
                <a:gd name="T8" fmla="*/ 4 w 274"/>
                <a:gd name="T9" fmla="*/ 5 h 369"/>
                <a:gd name="T10" fmla="*/ 5 w 274"/>
                <a:gd name="T11" fmla="*/ 7 h 369"/>
                <a:gd name="T12" fmla="*/ 4 w 274"/>
                <a:gd name="T13" fmla="*/ 9 h 369"/>
                <a:gd name="T14" fmla="*/ 6 w 274"/>
                <a:gd name="T15" fmla="*/ 8 h 369"/>
                <a:gd name="T16" fmla="*/ 5 w 274"/>
                <a:gd name="T17" fmla="*/ 5 h 369"/>
                <a:gd name="T18" fmla="*/ 3 w 274"/>
                <a:gd name="T19" fmla="*/ 3 h 369"/>
                <a:gd name="T20" fmla="*/ 4 w 274"/>
                <a:gd name="T21" fmla="*/ 2 h 369"/>
                <a:gd name="T22" fmla="*/ 3 w 274"/>
                <a:gd name="T23" fmla="*/ 1 h 369"/>
                <a:gd name="T24" fmla="*/ 2 w 274"/>
                <a:gd name="T25" fmla="*/ 0 h 369"/>
                <a:gd name="T26" fmla="*/ 1 w 274"/>
                <a:gd name="T27" fmla="*/ 0 h 369"/>
                <a:gd name="T28" fmla="*/ 1 w 274"/>
                <a:gd name="T29" fmla="*/ 1 h 369"/>
                <a:gd name="T30" fmla="*/ 1 w 274"/>
                <a:gd name="T31" fmla="*/ 1 h 369"/>
                <a:gd name="T32" fmla="*/ 0 w 274"/>
                <a:gd name="T33" fmla="*/ 2 h 369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74"/>
                <a:gd name="T52" fmla="*/ 0 h 369"/>
                <a:gd name="T53" fmla="*/ 274 w 274"/>
                <a:gd name="T54" fmla="*/ 369 h 369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74" h="369">
                  <a:moveTo>
                    <a:pt x="0" y="79"/>
                  </a:moveTo>
                  <a:lnTo>
                    <a:pt x="36" y="132"/>
                  </a:lnTo>
                  <a:lnTo>
                    <a:pt x="25" y="223"/>
                  </a:lnTo>
                  <a:lnTo>
                    <a:pt x="123" y="184"/>
                  </a:lnTo>
                  <a:lnTo>
                    <a:pt x="160" y="223"/>
                  </a:lnTo>
                  <a:lnTo>
                    <a:pt x="198" y="313"/>
                  </a:lnTo>
                  <a:lnTo>
                    <a:pt x="188" y="369"/>
                  </a:lnTo>
                  <a:lnTo>
                    <a:pt x="274" y="353"/>
                  </a:lnTo>
                  <a:lnTo>
                    <a:pt x="231" y="234"/>
                  </a:lnTo>
                  <a:lnTo>
                    <a:pt x="138" y="147"/>
                  </a:lnTo>
                  <a:lnTo>
                    <a:pt x="165" y="94"/>
                  </a:lnTo>
                  <a:lnTo>
                    <a:pt x="112" y="67"/>
                  </a:lnTo>
                  <a:lnTo>
                    <a:pt x="73" y="0"/>
                  </a:lnTo>
                  <a:lnTo>
                    <a:pt x="50" y="1"/>
                  </a:lnTo>
                  <a:lnTo>
                    <a:pt x="52" y="48"/>
                  </a:lnTo>
                  <a:lnTo>
                    <a:pt x="36" y="36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2" name="Freeform 371">
              <a:extLst>
                <a:ext uri="{FF2B5EF4-FFF2-40B4-BE49-F238E27FC236}">
                  <a16:creationId xmlns:a16="http://schemas.microsoft.com/office/drawing/2014/main" id="{DD3A8C7C-6444-4BE2-828B-B99FC55C4621}"/>
                </a:ext>
              </a:extLst>
            </p:cNvPr>
            <p:cNvSpPr/>
            <p:nvPr/>
          </p:nvSpPr>
          <p:spPr bwMode="auto">
            <a:xfrm>
              <a:off x="2136" y="4478"/>
              <a:ext cx="13" cy="28"/>
            </a:xfrm>
            <a:custGeom>
              <a:avLst/>
              <a:gdLst>
                <a:gd name="T0" fmla="*/ 0 w 18"/>
                <a:gd name="T1" fmla="*/ 1 h 38"/>
                <a:gd name="T2" fmla="*/ 0 w 18"/>
                <a:gd name="T3" fmla="*/ 0 h 38"/>
                <a:gd name="T4" fmla="*/ 0 w 18"/>
                <a:gd name="T5" fmla="*/ 1 h 38"/>
                <a:gd name="T6" fmla="*/ 0 w 18"/>
                <a:gd name="T7" fmla="*/ 1 h 3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8"/>
                <a:gd name="T13" fmla="*/ 0 h 38"/>
                <a:gd name="T14" fmla="*/ 18 w 18"/>
                <a:gd name="T15" fmla="*/ 38 h 3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8" h="38">
                  <a:moveTo>
                    <a:pt x="0" y="30"/>
                  </a:moveTo>
                  <a:lnTo>
                    <a:pt x="13" y="0"/>
                  </a:lnTo>
                  <a:lnTo>
                    <a:pt x="18" y="38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3" name="Freeform 372">
              <a:extLst>
                <a:ext uri="{FF2B5EF4-FFF2-40B4-BE49-F238E27FC236}">
                  <a16:creationId xmlns:a16="http://schemas.microsoft.com/office/drawing/2014/main" id="{B6FA06F3-F802-4CF7-9268-188284CB908B}"/>
                </a:ext>
              </a:extLst>
            </p:cNvPr>
            <p:cNvSpPr/>
            <p:nvPr/>
          </p:nvSpPr>
          <p:spPr bwMode="auto">
            <a:xfrm>
              <a:off x="4864" y="5999"/>
              <a:ext cx="109" cy="158"/>
            </a:xfrm>
            <a:custGeom>
              <a:avLst/>
              <a:gdLst>
                <a:gd name="T0" fmla="*/ 0 w 142"/>
                <a:gd name="T1" fmla="*/ 0 h 221"/>
                <a:gd name="T2" fmla="*/ 1 w 142"/>
                <a:gd name="T3" fmla="*/ 0 h 221"/>
                <a:gd name="T4" fmla="*/ 1 w 142"/>
                <a:gd name="T5" fmla="*/ 1 h 221"/>
                <a:gd name="T6" fmla="*/ 2 w 142"/>
                <a:gd name="T7" fmla="*/ 0 h 221"/>
                <a:gd name="T8" fmla="*/ 3 w 142"/>
                <a:gd name="T9" fmla="*/ 1 h 221"/>
                <a:gd name="T10" fmla="*/ 3 w 142"/>
                <a:gd name="T11" fmla="*/ 5 h 221"/>
                <a:gd name="T12" fmla="*/ 3 w 142"/>
                <a:gd name="T13" fmla="*/ 5 h 221"/>
                <a:gd name="T14" fmla="*/ 1 w 142"/>
                <a:gd name="T15" fmla="*/ 4 h 221"/>
                <a:gd name="T16" fmla="*/ 0 w 142"/>
                <a:gd name="T17" fmla="*/ 0 h 221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2"/>
                <a:gd name="T28" fmla="*/ 0 h 221"/>
                <a:gd name="T29" fmla="*/ 142 w 142"/>
                <a:gd name="T30" fmla="*/ 221 h 221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2" h="221">
                  <a:moveTo>
                    <a:pt x="0" y="0"/>
                  </a:moveTo>
                  <a:lnTo>
                    <a:pt x="29" y="0"/>
                  </a:lnTo>
                  <a:lnTo>
                    <a:pt x="38" y="41"/>
                  </a:lnTo>
                  <a:lnTo>
                    <a:pt x="73" y="15"/>
                  </a:lnTo>
                  <a:lnTo>
                    <a:pt x="122" y="65"/>
                  </a:lnTo>
                  <a:lnTo>
                    <a:pt x="142" y="221"/>
                  </a:lnTo>
                  <a:lnTo>
                    <a:pt x="141" y="221"/>
                  </a:lnTo>
                  <a:lnTo>
                    <a:pt x="42" y="15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4" name="Freeform 373">
              <a:extLst>
                <a:ext uri="{FF2B5EF4-FFF2-40B4-BE49-F238E27FC236}">
                  <a16:creationId xmlns:a16="http://schemas.microsoft.com/office/drawing/2014/main" id="{944B1090-1564-44A5-9DC4-10C693F41088}"/>
                </a:ext>
              </a:extLst>
            </p:cNvPr>
            <p:cNvSpPr/>
            <p:nvPr/>
          </p:nvSpPr>
          <p:spPr bwMode="auto">
            <a:xfrm>
              <a:off x="5137" y="5984"/>
              <a:ext cx="273" cy="190"/>
            </a:xfrm>
            <a:custGeom>
              <a:avLst/>
              <a:gdLst>
                <a:gd name="T0" fmla="*/ 0 w 362"/>
                <a:gd name="T1" fmla="*/ 6 h 264"/>
                <a:gd name="T2" fmla="*/ 1 w 362"/>
                <a:gd name="T3" fmla="*/ 6 h 264"/>
                <a:gd name="T4" fmla="*/ 3 w 362"/>
                <a:gd name="T5" fmla="*/ 6 h 264"/>
                <a:gd name="T6" fmla="*/ 4 w 362"/>
                <a:gd name="T7" fmla="*/ 6 h 264"/>
                <a:gd name="T8" fmla="*/ 5 w 362"/>
                <a:gd name="T9" fmla="*/ 3 h 264"/>
                <a:gd name="T10" fmla="*/ 7 w 362"/>
                <a:gd name="T11" fmla="*/ 3 h 264"/>
                <a:gd name="T12" fmla="*/ 8 w 362"/>
                <a:gd name="T13" fmla="*/ 2 h 264"/>
                <a:gd name="T14" fmla="*/ 7 w 362"/>
                <a:gd name="T15" fmla="*/ 1 h 264"/>
                <a:gd name="T16" fmla="*/ 7 w 362"/>
                <a:gd name="T17" fmla="*/ 0 h 264"/>
                <a:gd name="T18" fmla="*/ 5 w 362"/>
                <a:gd name="T19" fmla="*/ 2 h 264"/>
                <a:gd name="T20" fmla="*/ 4 w 362"/>
                <a:gd name="T21" fmla="*/ 3 h 264"/>
                <a:gd name="T22" fmla="*/ 4 w 362"/>
                <a:gd name="T23" fmla="*/ 3 h 264"/>
                <a:gd name="T24" fmla="*/ 3 w 362"/>
                <a:gd name="T25" fmla="*/ 4 h 264"/>
                <a:gd name="T26" fmla="*/ 2 w 362"/>
                <a:gd name="T27" fmla="*/ 4 h 264"/>
                <a:gd name="T28" fmla="*/ 1 w 362"/>
                <a:gd name="T29" fmla="*/ 6 h 264"/>
                <a:gd name="T30" fmla="*/ 0 w 362"/>
                <a:gd name="T31" fmla="*/ 6 h 264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362"/>
                <a:gd name="T49" fmla="*/ 0 h 264"/>
                <a:gd name="T50" fmla="*/ 362 w 362"/>
                <a:gd name="T51" fmla="*/ 264 h 264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362" h="264">
                  <a:moveTo>
                    <a:pt x="0" y="235"/>
                  </a:moveTo>
                  <a:lnTo>
                    <a:pt x="33" y="264"/>
                  </a:lnTo>
                  <a:lnTo>
                    <a:pt x="143" y="253"/>
                  </a:lnTo>
                  <a:lnTo>
                    <a:pt x="182" y="238"/>
                  </a:lnTo>
                  <a:lnTo>
                    <a:pt x="234" y="115"/>
                  </a:lnTo>
                  <a:lnTo>
                    <a:pt x="299" y="120"/>
                  </a:lnTo>
                  <a:lnTo>
                    <a:pt x="362" y="78"/>
                  </a:lnTo>
                  <a:lnTo>
                    <a:pt x="304" y="45"/>
                  </a:lnTo>
                  <a:lnTo>
                    <a:pt x="284" y="0"/>
                  </a:lnTo>
                  <a:lnTo>
                    <a:pt x="210" y="82"/>
                  </a:lnTo>
                  <a:lnTo>
                    <a:pt x="185" y="128"/>
                  </a:lnTo>
                  <a:lnTo>
                    <a:pt x="163" y="103"/>
                  </a:lnTo>
                  <a:lnTo>
                    <a:pt x="120" y="168"/>
                  </a:lnTo>
                  <a:lnTo>
                    <a:pt x="70" y="177"/>
                  </a:lnTo>
                  <a:lnTo>
                    <a:pt x="56" y="238"/>
                  </a:lnTo>
                  <a:lnTo>
                    <a:pt x="0" y="2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5" name="Freeform 374">
              <a:extLst>
                <a:ext uri="{FF2B5EF4-FFF2-40B4-BE49-F238E27FC236}">
                  <a16:creationId xmlns:a16="http://schemas.microsoft.com/office/drawing/2014/main" id="{0C7A1633-D5D8-4168-BC94-2AC99012F0A2}"/>
                </a:ext>
              </a:extLst>
            </p:cNvPr>
            <p:cNvSpPr/>
            <p:nvPr/>
          </p:nvSpPr>
          <p:spPr bwMode="auto">
            <a:xfrm>
              <a:off x="4503" y="4398"/>
              <a:ext cx="915" cy="418"/>
            </a:xfrm>
            <a:custGeom>
              <a:avLst/>
              <a:gdLst>
                <a:gd name="T0" fmla="*/ 0 w 1209"/>
                <a:gd name="T1" fmla="*/ 4 h 587"/>
                <a:gd name="T2" fmla="*/ 1 w 1209"/>
                <a:gd name="T3" fmla="*/ 6 h 587"/>
                <a:gd name="T4" fmla="*/ 2 w 1209"/>
                <a:gd name="T5" fmla="*/ 6 h 587"/>
                <a:gd name="T6" fmla="*/ 3 w 1209"/>
                <a:gd name="T7" fmla="*/ 9 h 587"/>
                <a:gd name="T8" fmla="*/ 7 w 1209"/>
                <a:gd name="T9" fmla="*/ 10 h 587"/>
                <a:gd name="T10" fmla="*/ 8 w 1209"/>
                <a:gd name="T11" fmla="*/ 12 h 587"/>
                <a:gd name="T12" fmla="*/ 11 w 1209"/>
                <a:gd name="T13" fmla="*/ 12 h 587"/>
                <a:gd name="T14" fmla="*/ 15 w 1209"/>
                <a:gd name="T15" fmla="*/ 14 h 587"/>
                <a:gd name="T16" fmla="*/ 20 w 1209"/>
                <a:gd name="T17" fmla="*/ 12 h 587"/>
                <a:gd name="T18" fmla="*/ 21 w 1209"/>
                <a:gd name="T19" fmla="*/ 11 h 587"/>
                <a:gd name="T20" fmla="*/ 21 w 1209"/>
                <a:gd name="T21" fmla="*/ 9 h 587"/>
                <a:gd name="T22" fmla="*/ 23 w 1209"/>
                <a:gd name="T23" fmla="*/ 10 h 587"/>
                <a:gd name="T24" fmla="*/ 26 w 1209"/>
                <a:gd name="T25" fmla="*/ 7 h 587"/>
                <a:gd name="T26" fmla="*/ 28 w 1209"/>
                <a:gd name="T27" fmla="*/ 7 h 587"/>
                <a:gd name="T28" fmla="*/ 27 w 1209"/>
                <a:gd name="T29" fmla="*/ 5 h 587"/>
                <a:gd name="T30" fmla="*/ 25 w 1209"/>
                <a:gd name="T31" fmla="*/ 6 h 587"/>
                <a:gd name="T32" fmla="*/ 25 w 1209"/>
                <a:gd name="T33" fmla="*/ 4 h 587"/>
                <a:gd name="T34" fmla="*/ 25 w 1209"/>
                <a:gd name="T35" fmla="*/ 3 h 587"/>
                <a:gd name="T36" fmla="*/ 24 w 1209"/>
                <a:gd name="T37" fmla="*/ 3 h 587"/>
                <a:gd name="T38" fmla="*/ 19 w 1209"/>
                <a:gd name="T39" fmla="*/ 4 h 587"/>
                <a:gd name="T40" fmla="*/ 16 w 1209"/>
                <a:gd name="T41" fmla="*/ 2 h 587"/>
                <a:gd name="T42" fmla="*/ 13 w 1209"/>
                <a:gd name="T43" fmla="*/ 2 h 587"/>
                <a:gd name="T44" fmla="*/ 13 w 1209"/>
                <a:gd name="T45" fmla="*/ 1 h 587"/>
                <a:gd name="T46" fmla="*/ 10 w 1209"/>
                <a:gd name="T47" fmla="*/ 0 h 587"/>
                <a:gd name="T48" fmla="*/ 9 w 1209"/>
                <a:gd name="T49" fmla="*/ 1 h 587"/>
                <a:gd name="T50" fmla="*/ 9 w 1209"/>
                <a:gd name="T51" fmla="*/ 3 h 587"/>
                <a:gd name="T52" fmla="*/ 4 w 1209"/>
                <a:gd name="T53" fmla="*/ 2 h 587"/>
                <a:gd name="T54" fmla="*/ 0 w 1209"/>
                <a:gd name="T55" fmla="*/ 4 h 587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w 1209"/>
                <a:gd name="T85" fmla="*/ 0 h 587"/>
                <a:gd name="T86" fmla="*/ 1209 w 1209"/>
                <a:gd name="T87" fmla="*/ 587 h 587"/>
              </a:gdLst>
              <a:ahLst/>
              <a:cxnLst>
                <a:cxn ang="T56">
                  <a:pos x="T0" y="T1"/>
                </a:cxn>
                <a:cxn ang="T57">
                  <a:pos x="T2" y="T3"/>
                </a:cxn>
                <a:cxn ang="T58">
                  <a:pos x="T4" y="T5"/>
                </a:cxn>
                <a:cxn ang="T59">
                  <a:pos x="T6" y="T7"/>
                </a:cxn>
                <a:cxn ang="T60">
                  <a:pos x="T8" y="T9"/>
                </a:cxn>
                <a:cxn ang="T61">
                  <a:pos x="T10" y="T11"/>
                </a:cxn>
                <a:cxn ang="T62">
                  <a:pos x="T12" y="T13"/>
                </a:cxn>
                <a:cxn ang="T63">
                  <a:pos x="T14" y="T15"/>
                </a:cxn>
                <a:cxn ang="T64">
                  <a:pos x="T16" y="T17"/>
                </a:cxn>
                <a:cxn ang="T65">
                  <a:pos x="T18" y="T19"/>
                </a:cxn>
                <a:cxn ang="T66">
                  <a:pos x="T20" y="T21"/>
                </a:cxn>
                <a:cxn ang="T67">
                  <a:pos x="T22" y="T23"/>
                </a:cxn>
                <a:cxn ang="T68">
                  <a:pos x="T24" y="T25"/>
                </a:cxn>
                <a:cxn ang="T69">
                  <a:pos x="T26" y="T27"/>
                </a:cxn>
                <a:cxn ang="T70">
                  <a:pos x="T28" y="T29"/>
                </a:cxn>
                <a:cxn ang="T71">
                  <a:pos x="T30" y="T31"/>
                </a:cxn>
                <a:cxn ang="T72">
                  <a:pos x="T32" y="T33"/>
                </a:cxn>
                <a:cxn ang="T73">
                  <a:pos x="T34" y="T35"/>
                </a:cxn>
                <a:cxn ang="T74">
                  <a:pos x="T36" y="T37"/>
                </a:cxn>
                <a:cxn ang="T75">
                  <a:pos x="T38" y="T39"/>
                </a:cxn>
                <a:cxn ang="T76">
                  <a:pos x="T40" y="T41"/>
                </a:cxn>
                <a:cxn ang="T77">
                  <a:pos x="T42" y="T43"/>
                </a:cxn>
                <a:cxn ang="T78">
                  <a:pos x="T44" y="T45"/>
                </a:cxn>
                <a:cxn ang="T79">
                  <a:pos x="T46" y="T47"/>
                </a:cxn>
                <a:cxn ang="T80">
                  <a:pos x="T48" y="T49"/>
                </a:cxn>
                <a:cxn ang="T81">
                  <a:pos x="T50" y="T51"/>
                </a:cxn>
                <a:cxn ang="T82">
                  <a:pos x="T52" y="T53"/>
                </a:cxn>
                <a:cxn ang="T83">
                  <a:pos x="T54" y="T55"/>
                </a:cxn>
              </a:cxnLst>
              <a:rect l="T84" t="T85" r="T86" b="T87"/>
              <a:pathLst>
                <a:path w="1209" h="587">
                  <a:moveTo>
                    <a:pt x="0" y="184"/>
                  </a:moveTo>
                  <a:lnTo>
                    <a:pt x="39" y="242"/>
                  </a:lnTo>
                  <a:lnTo>
                    <a:pt x="94" y="265"/>
                  </a:lnTo>
                  <a:lnTo>
                    <a:pt x="113" y="389"/>
                  </a:lnTo>
                  <a:lnTo>
                    <a:pt x="282" y="439"/>
                  </a:lnTo>
                  <a:lnTo>
                    <a:pt x="353" y="526"/>
                  </a:lnTo>
                  <a:lnTo>
                    <a:pt x="494" y="522"/>
                  </a:lnTo>
                  <a:lnTo>
                    <a:pt x="651" y="587"/>
                  </a:lnTo>
                  <a:lnTo>
                    <a:pt x="856" y="526"/>
                  </a:lnTo>
                  <a:lnTo>
                    <a:pt x="920" y="477"/>
                  </a:lnTo>
                  <a:lnTo>
                    <a:pt x="920" y="408"/>
                  </a:lnTo>
                  <a:lnTo>
                    <a:pt x="979" y="416"/>
                  </a:lnTo>
                  <a:lnTo>
                    <a:pt x="1110" y="318"/>
                  </a:lnTo>
                  <a:lnTo>
                    <a:pt x="1209" y="312"/>
                  </a:lnTo>
                  <a:lnTo>
                    <a:pt x="1162" y="238"/>
                  </a:lnTo>
                  <a:lnTo>
                    <a:pt x="1065" y="257"/>
                  </a:lnTo>
                  <a:lnTo>
                    <a:pt x="1064" y="174"/>
                  </a:lnTo>
                  <a:lnTo>
                    <a:pt x="1088" y="127"/>
                  </a:lnTo>
                  <a:lnTo>
                    <a:pt x="1018" y="115"/>
                  </a:lnTo>
                  <a:lnTo>
                    <a:pt x="838" y="167"/>
                  </a:lnTo>
                  <a:lnTo>
                    <a:pt x="677" y="90"/>
                  </a:lnTo>
                  <a:lnTo>
                    <a:pt x="576" y="101"/>
                  </a:lnTo>
                  <a:lnTo>
                    <a:pt x="539" y="39"/>
                  </a:lnTo>
                  <a:lnTo>
                    <a:pt x="439" y="0"/>
                  </a:lnTo>
                  <a:lnTo>
                    <a:pt x="386" y="42"/>
                  </a:lnTo>
                  <a:lnTo>
                    <a:pt x="383" y="126"/>
                  </a:lnTo>
                  <a:lnTo>
                    <a:pt x="153" y="89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6" name="Freeform 375">
              <a:extLst>
                <a:ext uri="{FF2B5EF4-FFF2-40B4-BE49-F238E27FC236}">
                  <a16:creationId xmlns:a16="http://schemas.microsoft.com/office/drawing/2014/main" id="{B5D026B9-6328-41C5-88AA-CF981AB49A3A}"/>
                </a:ext>
              </a:extLst>
            </p:cNvPr>
            <p:cNvSpPr/>
            <p:nvPr/>
          </p:nvSpPr>
          <p:spPr bwMode="auto">
            <a:xfrm>
              <a:off x="3471" y="5405"/>
              <a:ext cx="223" cy="273"/>
            </a:xfrm>
            <a:custGeom>
              <a:avLst/>
              <a:gdLst>
                <a:gd name="T0" fmla="*/ 0 w 294"/>
                <a:gd name="T1" fmla="*/ 6 h 383"/>
                <a:gd name="T2" fmla="*/ 1 w 294"/>
                <a:gd name="T3" fmla="*/ 9 h 383"/>
                <a:gd name="T4" fmla="*/ 3 w 294"/>
                <a:gd name="T5" fmla="*/ 9 h 383"/>
                <a:gd name="T6" fmla="*/ 5 w 294"/>
                <a:gd name="T7" fmla="*/ 6 h 383"/>
                <a:gd name="T8" fmla="*/ 5 w 294"/>
                <a:gd name="T9" fmla="*/ 5 h 383"/>
                <a:gd name="T10" fmla="*/ 7 w 294"/>
                <a:gd name="T11" fmla="*/ 3 h 383"/>
                <a:gd name="T12" fmla="*/ 7 w 294"/>
                <a:gd name="T13" fmla="*/ 3 h 383"/>
                <a:gd name="T14" fmla="*/ 6 w 294"/>
                <a:gd name="T15" fmla="*/ 1 h 383"/>
                <a:gd name="T16" fmla="*/ 4 w 294"/>
                <a:gd name="T17" fmla="*/ 0 h 383"/>
                <a:gd name="T18" fmla="*/ 3 w 294"/>
                <a:gd name="T19" fmla="*/ 0 h 383"/>
                <a:gd name="T20" fmla="*/ 4 w 294"/>
                <a:gd name="T21" fmla="*/ 1 h 383"/>
                <a:gd name="T22" fmla="*/ 3 w 294"/>
                <a:gd name="T23" fmla="*/ 2 h 383"/>
                <a:gd name="T24" fmla="*/ 3 w 294"/>
                <a:gd name="T25" fmla="*/ 3 h 383"/>
                <a:gd name="T26" fmla="*/ 3 w 294"/>
                <a:gd name="T27" fmla="*/ 5 h 383"/>
                <a:gd name="T28" fmla="*/ 0 w 294"/>
                <a:gd name="T29" fmla="*/ 6 h 38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94"/>
                <a:gd name="T46" fmla="*/ 0 h 383"/>
                <a:gd name="T47" fmla="*/ 294 w 294"/>
                <a:gd name="T48" fmla="*/ 383 h 38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94" h="383">
                  <a:moveTo>
                    <a:pt x="0" y="270"/>
                  </a:moveTo>
                  <a:lnTo>
                    <a:pt x="40" y="383"/>
                  </a:lnTo>
                  <a:lnTo>
                    <a:pt x="109" y="364"/>
                  </a:lnTo>
                  <a:lnTo>
                    <a:pt x="218" y="269"/>
                  </a:lnTo>
                  <a:lnTo>
                    <a:pt x="217" y="223"/>
                  </a:lnTo>
                  <a:lnTo>
                    <a:pt x="289" y="139"/>
                  </a:lnTo>
                  <a:lnTo>
                    <a:pt x="294" y="114"/>
                  </a:lnTo>
                  <a:lnTo>
                    <a:pt x="255" y="64"/>
                  </a:lnTo>
                  <a:lnTo>
                    <a:pt x="164" y="0"/>
                  </a:lnTo>
                  <a:lnTo>
                    <a:pt x="141" y="1"/>
                  </a:lnTo>
                  <a:lnTo>
                    <a:pt x="153" y="36"/>
                  </a:lnTo>
                  <a:lnTo>
                    <a:pt x="122" y="101"/>
                  </a:lnTo>
                  <a:lnTo>
                    <a:pt x="141" y="134"/>
                  </a:lnTo>
                  <a:lnTo>
                    <a:pt x="111" y="226"/>
                  </a:lnTo>
                  <a:lnTo>
                    <a:pt x="0" y="27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7" name="Freeform 376">
              <a:extLst>
                <a:ext uri="{FF2B5EF4-FFF2-40B4-BE49-F238E27FC236}">
                  <a16:creationId xmlns:a16="http://schemas.microsoft.com/office/drawing/2014/main" id="{310A3EEF-D0B0-4BF2-83DE-5523E353AFEA}"/>
                </a:ext>
              </a:extLst>
            </p:cNvPr>
            <p:cNvSpPr/>
            <p:nvPr/>
          </p:nvSpPr>
          <p:spPr bwMode="auto">
            <a:xfrm>
              <a:off x="4283" y="5222"/>
              <a:ext cx="228" cy="130"/>
            </a:xfrm>
            <a:custGeom>
              <a:avLst/>
              <a:gdLst>
                <a:gd name="T0" fmla="*/ 0 w 305"/>
                <a:gd name="T1" fmla="*/ 2 h 184"/>
                <a:gd name="T2" fmla="*/ 1 w 305"/>
                <a:gd name="T3" fmla="*/ 0 h 184"/>
                <a:gd name="T4" fmla="*/ 4 w 305"/>
                <a:gd name="T5" fmla="*/ 1 h 184"/>
                <a:gd name="T6" fmla="*/ 5 w 305"/>
                <a:gd name="T7" fmla="*/ 3 h 184"/>
                <a:gd name="T8" fmla="*/ 7 w 305"/>
                <a:gd name="T9" fmla="*/ 3 h 184"/>
                <a:gd name="T10" fmla="*/ 7 w 305"/>
                <a:gd name="T11" fmla="*/ 4 h 184"/>
                <a:gd name="T12" fmla="*/ 2 w 305"/>
                <a:gd name="T13" fmla="*/ 3 h 184"/>
                <a:gd name="T14" fmla="*/ 0 w 305"/>
                <a:gd name="T15" fmla="*/ 2 h 184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305"/>
                <a:gd name="T25" fmla="*/ 0 h 184"/>
                <a:gd name="T26" fmla="*/ 305 w 305"/>
                <a:gd name="T27" fmla="*/ 184 h 184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305" h="184">
                  <a:moveTo>
                    <a:pt x="0" y="72"/>
                  </a:moveTo>
                  <a:lnTo>
                    <a:pt x="39" y="0"/>
                  </a:lnTo>
                  <a:lnTo>
                    <a:pt x="158" y="46"/>
                  </a:lnTo>
                  <a:lnTo>
                    <a:pt x="223" y="117"/>
                  </a:lnTo>
                  <a:lnTo>
                    <a:pt x="305" y="117"/>
                  </a:lnTo>
                  <a:lnTo>
                    <a:pt x="302" y="184"/>
                  </a:lnTo>
                  <a:lnTo>
                    <a:pt x="102" y="141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8" name="Freeform 377">
              <a:extLst>
                <a:ext uri="{FF2B5EF4-FFF2-40B4-BE49-F238E27FC236}">
                  <a16:creationId xmlns:a16="http://schemas.microsoft.com/office/drawing/2014/main" id="{209199B7-E262-4616-97CC-2B486A2C2276}"/>
                </a:ext>
              </a:extLst>
            </p:cNvPr>
            <p:cNvSpPr/>
            <p:nvPr/>
          </p:nvSpPr>
          <p:spPr bwMode="auto">
            <a:xfrm>
              <a:off x="2070" y="4350"/>
              <a:ext cx="103" cy="108"/>
            </a:xfrm>
            <a:custGeom>
              <a:avLst/>
              <a:gdLst>
                <a:gd name="T0" fmla="*/ 0 w 138"/>
                <a:gd name="T1" fmla="*/ 3 h 148"/>
                <a:gd name="T2" fmla="*/ 1 w 138"/>
                <a:gd name="T3" fmla="*/ 2 h 148"/>
                <a:gd name="T4" fmla="*/ 1 w 138"/>
                <a:gd name="T5" fmla="*/ 2 h 148"/>
                <a:gd name="T6" fmla="*/ 1 w 138"/>
                <a:gd name="T7" fmla="*/ 1 h 148"/>
                <a:gd name="T8" fmla="*/ 2 w 138"/>
                <a:gd name="T9" fmla="*/ 1 h 148"/>
                <a:gd name="T10" fmla="*/ 2 w 138"/>
                <a:gd name="T11" fmla="*/ 0 h 148"/>
                <a:gd name="T12" fmla="*/ 3 w 138"/>
                <a:gd name="T13" fmla="*/ 0 h 148"/>
                <a:gd name="T14" fmla="*/ 3 w 138"/>
                <a:gd name="T15" fmla="*/ 1 h 148"/>
                <a:gd name="T16" fmla="*/ 2 w 138"/>
                <a:gd name="T17" fmla="*/ 2 h 148"/>
                <a:gd name="T18" fmla="*/ 2 w 138"/>
                <a:gd name="T19" fmla="*/ 3 h 148"/>
                <a:gd name="T20" fmla="*/ 1 w 138"/>
                <a:gd name="T21" fmla="*/ 3 h 148"/>
                <a:gd name="T22" fmla="*/ 0 w 138"/>
                <a:gd name="T23" fmla="*/ 3 h 148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38"/>
                <a:gd name="T37" fmla="*/ 0 h 148"/>
                <a:gd name="T38" fmla="*/ 138 w 138"/>
                <a:gd name="T39" fmla="*/ 148 h 148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38" h="148">
                  <a:moveTo>
                    <a:pt x="0" y="111"/>
                  </a:moveTo>
                  <a:lnTo>
                    <a:pt x="54" y="92"/>
                  </a:lnTo>
                  <a:lnTo>
                    <a:pt x="29" y="76"/>
                  </a:lnTo>
                  <a:lnTo>
                    <a:pt x="53" y="23"/>
                  </a:lnTo>
                  <a:lnTo>
                    <a:pt x="75" y="57"/>
                  </a:lnTo>
                  <a:lnTo>
                    <a:pt x="76" y="0"/>
                  </a:lnTo>
                  <a:lnTo>
                    <a:pt x="138" y="0"/>
                  </a:lnTo>
                  <a:lnTo>
                    <a:pt x="134" y="57"/>
                  </a:lnTo>
                  <a:lnTo>
                    <a:pt x="93" y="79"/>
                  </a:lnTo>
                  <a:lnTo>
                    <a:pt x="95" y="148"/>
                  </a:lnTo>
                  <a:lnTo>
                    <a:pt x="57" y="106"/>
                  </a:lnTo>
                  <a:lnTo>
                    <a:pt x="0" y="11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59" name="Freeform 378">
              <a:extLst>
                <a:ext uri="{FF2B5EF4-FFF2-40B4-BE49-F238E27FC236}">
                  <a16:creationId xmlns:a16="http://schemas.microsoft.com/office/drawing/2014/main" id="{A755D7D6-E2E8-49C0-AF97-84255F2825AF}"/>
                </a:ext>
              </a:extLst>
            </p:cNvPr>
            <p:cNvSpPr/>
            <p:nvPr/>
          </p:nvSpPr>
          <p:spPr bwMode="auto">
            <a:xfrm>
              <a:off x="6774" y="7557"/>
              <a:ext cx="226" cy="228"/>
            </a:xfrm>
            <a:custGeom>
              <a:avLst/>
              <a:gdLst>
                <a:gd name="T0" fmla="*/ 0 w 298"/>
                <a:gd name="T1" fmla="*/ 6 h 322"/>
                <a:gd name="T2" fmla="*/ 1 w 298"/>
                <a:gd name="T3" fmla="*/ 4 h 322"/>
                <a:gd name="T4" fmla="*/ 4 w 298"/>
                <a:gd name="T5" fmla="*/ 3 h 322"/>
                <a:gd name="T6" fmla="*/ 5 w 298"/>
                <a:gd name="T7" fmla="*/ 0 h 322"/>
                <a:gd name="T8" fmla="*/ 6 w 298"/>
                <a:gd name="T9" fmla="*/ 1 h 322"/>
                <a:gd name="T10" fmla="*/ 7 w 298"/>
                <a:gd name="T11" fmla="*/ 0 h 322"/>
                <a:gd name="T12" fmla="*/ 7 w 298"/>
                <a:gd name="T13" fmla="*/ 1 h 322"/>
                <a:gd name="T14" fmla="*/ 6 w 298"/>
                <a:gd name="T15" fmla="*/ 3 h 322"/>
                <a:gd name="T16" fmla="*/ 6 w 298"/>
                <a:gd name="T17" fmla="*/ 4 h 322"/>
                <a:gd name="T18" fmla="*/ 4 w 298"/>
                <a:gd name="T19" fmla="*/ 4 h 322"/>
                <a:gd name="T20" fmla="*/ 4 w 298"/>
                <a:gd name="T21" fmla="*/ 6 h 322"/>
                <a:gd name="T22" fmla="*/ 2 w 298"/>
                <a:gd name="T23" fmla="*/ 7 h 322"/>
                <a:gd name="T24" fmla="*/ 0 w 298"/>
                <a:gd name="T25" fmla="*/ 6 h 32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98"/>
                <a:gd name="T40" fmla="*/ 0 h 322"/>
                <a:gd name="T41" fmla="*/ 298 w 298"/>
                <a:gd name="T42" fmla="*/ 322 h 32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98" h="322">
                  <a:moveTo>
                    <a:pt x="0" y="281"/>
                  </a:moveTo>
                  <a:lnTo>
                    <a:pt x="63" y="182"/>
                  </a:lnTo>
                  <a:lnTo>
                    <a:pt x="172" y="109"/>
                  </a:lnTo>
                  <a:lnTo>
                    <a:pt x="223" y="0"/>
                  </a:lnTo>
                  <a:lnTo>
                    <a:pt x="256" y="32"/>
                  </a:lnTo>
                  <a:lnTo>
                    <a:pt x="293" y="17"/>
                  </a:lnTo>
                  <a:lnTo>
                    <a:pt x="298" y="55"/>
                  </a:lnTo>
                  <a:lnTo>
                    <a:pt x="242" y="134"/>
                  </a:lnTo>
                  <a:lnTo>
                    <a:pt x="252" y="167"/>
                  </a:lnTo>
                  <a:lnTo>
                    <a:pt x="190" y="180"/>
                  </a:lnTo>
                  <a:lnTo>
                    <a:pt x="161" y="289"/>
                  </a:lnTo>
                  <a:lnTo>
                    <a:pt x="96" y="322"/>
                  </a:lnTo>
                  <a:lnTo>
                    <a:pt x="0" y="28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0" name="Freeform 379">
              <a:extLst>
                <a:ext uri="{FF2B5EF4-FFF2-40B4-BE49-F238E27FC236}">
                  <a16:creationId xmlns:a16="http://schemas.microsoft.com/office/drawing/2014/main" id="{660E70DB-7398-4A74-99F3-891EF5352D6B}"/>
                </a:ext>
              </a:extLst>
            </p:cNvPr>
            <p:cNvSpPr/>
            <p:nvPr/>
          </p:nvSpPr>
          <p:spPr bwMode="auto">
            <a:xfrm>
              <a:off x="6952" y="7332"/>
              <a:ext cx="167" cy="253"/>
            </a:xfrm>
            <a:custGeom>
              <a:avLst/>
              <a:gdLst>
                <a:gd name="T0" fmla="*/ 0 w 221"/>
                <a:gd name="T1" fmla="*/ 0 h 353"/>
                <a:gd name="T2" fmla="*/ 1 w 221"/>
                <a:gd name="T3" fmla="*/ 1 h 353"/>
                <a:gd name="T4" fmla="*/ 2 w 221"/>
                <a:gd name="T5" fmla="*/ 3 h 353"/>
                <a:gd name="T6" fmla="*/ 3 w 221"/>
                <a:gd name="T7" fmla="*/ 3 h 353"/>
                <a:gd name="T8" fmla="*/ 3 w 221"/>
                <a:gd name="T9" fmla="*/ 3 h 353"/>
                <a:gd name="T10" fmla="*/ 3 w 221"/>
                <a:gd name="T11" fmla="*/ 4 h 353"/>
                <a:gd name="T12" fmla="*/ 5 w 221"/>
                <a:gd name="T13" fmla="*/ 4 h 353"/>
                <a:gd name="T14" fmla="*/ 5 w 221"/>
                <a:gd name="T15" fmla="*/ 5 h 353"/>
                <a:gd name="T16" fmla="*/ 4 w 221"/>
                <a:gd name="T17" fmla="*/ 6 h 353"/>
                <a:gd name="T18" fmla="*/ 3 w 221"/>
                <a:gd name="T19" fmla="*/ 8 h 353"/>
                <a:gd name="T20" fmla="*/ 2 w 221"/>
                <a:gd name="T21" fmla="*/ 8 h 353"/>
                <a:gd name="T22" fmla="*/ 2 w 221"/>
                <a:gd name="T23" fmla="*/ 7 h 353"/>
                <a:gd name="T24" fmla="*/ 1 w 221"/>
                <a:gd name="T25" fmla="*/ 6 h 353"/>
                <a:gd name="T26" fmla="*/ 2 w 221"/>
                <a:gd name="T27" fmla="*/ 4 h 353"/>
                <a:gd name="T28" fmla="*/ 2 w 221"/>
                <a:gd name="T29" fmla="*/ 3 h 353"/>
                <a:gd name="T30" fmla="*/ 0 w 221"/>
                <a:gd name="T31" fmla="*/ 0 h 353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21"/>
                <a:gd name="T49" fmla="*/ 0 h 353"/>
                <a:gd name="T50" fmla="*/ 221 w 221"/>
                <a:gd name="T51" fmla="*/ 353 h 353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21" h="353">
                  <a:moveTo>
                    <a:pt x="0" y="0"/>
                  </a:moveTo>
                  <a:lnTo>
                    <a:pt x="63" y="39"/>
                  </a:lnTo>
                  <a:lnTo>
                    <a:pt x="75" y="117"/>
                  </a:lnTo>
                  <a:lnTo>
                    <a:pt x="104" y="139"/>
                  </a:lnTo>
                  <a:lnTo>
                    <a:pt x="119" y="106"/>
                  </a:lnTo>
                  <a:lnTo>
                    <a:pt x="132" y="161"/>
                  </a:lnTo>
                  <a:lnTo>
                    <a:pt x="221" y="161"/>
                  </a:lnTo>
                  <a:lnTo>
                    <a:pt x="204" y="238"/>
                  </a:lnTo>
                  <a:lnTo>
                    <a:pt x="159" y="250"/>
                  </a:lnTo>
                  <a:lnTo>
                    <a:pt x="120" y="351"/>
                  </a:lnTo>
                  <a:lnTo>
                    <a:pt x="78" y="353"/>
                  </a:lnTo>
                  <a:lnTo>
                    <a:pt x="96" y="316"/>
                  </a:lnTo>
                  <a:lnTo>
                    <a:pt x="41" y="244"/>
                  </a:lnTo>
                  <a:lnTo>
                    <a:pt x="86" y="179"/>
                  </a:lnTo>
                  <a:lnTo>
                    <a:pt x="78" y="1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1" name="Freeform 380">
              <a:extLst>
                <a:ext uri="{FF2B5EF4-FFF2-40B4-BE49-F238E27FC236}">
                  <a16:creationId xmlns:a16="http://schemas.microsoft.com/office/drawing/2014/main" id="{63812FE4-9FCB-432A-B47E-74B65DE5A3EB}"/>
                </a:ext>
              </a:extLst>
            </p:cNvPr>
            <p:cNvSpPr/>
            <p:nvPr/>
          </p:nvSpPr>
          <p:spPr bwMode="auto">
            <a:xfrm>
              <a:off x="2115" y="3476"/>
              <a:ext cx="746" cy="659"/>
            </a:xfrm>
            <a:custGeom>
              <a:avLst/>
              <a:gdLst>
                <a:gd name="T0" fmla="*/ 0 w 989"/>
                <a:gd name="T1" fmla="*/ 17 h 922"/>
                <a:gd name="T2" fmla="*/ 2 w 989"/>
                <a:gd name="T3" fmla="*/ 17 h 922"/>
                <a:gd name="T4" fmla="*/ 1 w 989"/>
                <a:gd name="T5" fmla="*/ 18 h 922"/>
                <a:gd name="T6" fmla="*/ 2 w 989"/>
                <a:gd name="T7" fmla="*/ 18 h 922"/>
                <a:gd name="T8" fmla="*/ 1 w 989"/>
                <a:gd name="T9" fmla="*/ 19 h 922"/>
                <a:gd name="T10" fmla="*/ 3 w 989"/>
                <a:gd name="T11" fmla="*/ 21 h 922"/>
                <a:gd name="T12" fmla="*/ 5 w 989"/>
                <a:gd name="T13" fmla="*/ 19 h 922"/>
                <a:gd name="T14" fmla="*/ 7 w 989"/>
                <a:gd name="T15" fmla="*/ 19 h 922"/>
                <a:gd name="T16" fmla="*/ 7 w 989"/>
                <a:gd name="T17" fmla="*/ 17 h 922"/>
                <a:gd name="T18" fmla="*/ 6 w 989"/>
                <a:gd name="T19" fmla="*/ 13 h 922"/>
                <a:gd name="T20" fmla="*/ 8 w 989"/>
                <a:gd name="T21" fmla="*/ 11 h 922"/>
                <a:gd name="T22" fmla="*/ 10 w 989"/>
                <a:gd name="T23" fmla="*/ 7 h 922"/>
                <a:gd name="T24" fmla="*/ 11 w 989"/>
                <a:gd name="T25" fmla="*/ 5 h 922"/>
                <a:gd name="T26" fmla="*/ 13 w 989"/>
                <a:gd name="T27" fmla="*/ 5 h 922"/>
                <a:gd name="T28" fmla="*/ 14 w 989"/>
                <a:gd name="T29" fmla="*/ 4 h 922"/>
                <a:gd name="T30" fmla="*/ 15 w 989"/>
                <a:gd name="T31" fmla="*/ 4 h 922"/>
                <a:gd name="T32" fmla="*/ 18 w 989"/>
                <a:gd name="T33" fmla="*/ 4 h 922"/>
                <a:gd name="T34" fmla="*/ 20 w 989"/>
                <a:gd name="T35" fmla="*/ 2 h 922"/>
                <a:gd name="T36" fmla="*/ 21 w 989"/>
                <a:gd name="T37" fmla="*/ 4 h 922"/>
                <a:gd name="T38" fmla="*/ 22 w 989"/>
                <a:gd name="T39" fmla="*/ 3 h 922"/>
                <a:gd name="T40" fmla="*/ 21 w 989"/>
                <a:gd name="T41" fmla="*/ 2 h 922"/>
                <a:gd name="T42" fmla="*/ 21 w 989"/>
                <a:gd name="T43" fmla="*/ 0 h 922"/>
                <a:gd name="T44" fmla="*/ 20 w 989"/>
                <a:gd name="T45" fmla="*/ 0 h 922"/>
                <a:gd name="T46" fmla="*/ 19 w 989"/>
                <a:gd name="T47" fmla="*/ 1 h 922"/>
                <a:gd name="T48" fmla="*/ 19 w 989"/>
                <a:gd name="T49" fmla="*/ 0 h 922"/>
                <a:gd name="T50" fmla="*/ 18 w 989"/>
                <a:gd name="T51" fmla="*/ 0 h 922"/>
                <a:gd name="T52" fmla="*/ 16 w 989"/>
                <a:gd name="T53" fmla="*/ 2 h 922"/>
                <a:gd name="T54" fmla="*/ 15 w 989"/>
                <a:gd name="T55" fmla="*/ 3 h 922"/>
                <a:gd name="T56" fmla="*/ 13 w 989"/>
                <a:gd name="T57" fmla="*/ 3 h 922"/>
                <a:gd name="T58" fmla="*/ 13 w 989"/>
                <a:gd name="T59" fmla="*/ 3 h 922"/>
                <a:gd name="T60" fmla="*/ 13 w 989"/>
                <a:gd name="T61" fmla="*/ 3 h 922"/>
                <a:gd name="T62" fmla="*/ 11 w 989"/>
                <a:gd name="T63" fmla="*/ 4 h 922"/>
                <a:gd name="T64" fmla="*/ 11 w 989"/>
                <a:gd name="T65" fmla="*/ 5 h 922"/>
                <a:gd name="T66" fmla="*/ 9 w 989"/>
                <a:gd name="T67" fmla="*/ 6 h 922"/>
                <a:gd name="T68" fmla="*/ 7 w 989"/>
                <a:gd name="T69" fmla="*/ 8 h 922"/>
                <a:gd name="T70" fmla="*/ 4 w 989"/>
                <a:gd name="T71" fmla="*/ 13 h 922"/>
                <a:gd name="T72" fmla="*/ 5 w 989"/>
                <a:gd name="T73" fmla="*/ 13 h 922"/>
                <a:gd name="T74" fmla="*/ 2 w 989"/>
                <a:gd name="T75" fmla="*/ 14 h 922"/>
                <a:gd name="T76" fmla="*/ 1 w 989"/>
                <a:gd name="T77" fmla="*/ 15 h 922"/>
                <a:gd name="T78" fmla="*/ 0 w 989"/>
                <a:gd name="T79" fmla="*/ 15 h 922"/>
                <a:gd name="T80" fmla="*/ 0 w 989"/>
                <a:gd name="T81" fmla="*/ 16 h 92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989"/>
                <a:gd name="T124" fmla="*/ 0 h 922"/>
                <a:gd name="T125" fmla="*/ 989 w 989"/>
                <a:gd name="T126" fmla="*/ 922 h 92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989" h="922">
                  <a:moveTo>
                    <a:pt x="0" y="688"/>
                  </a:moveTo>
                  <a:lnTo>
                    <a:pt x="4" y="727"/>
                  </a:lnTo>
                  <a:lnTo>
                    <a:pt x="91" y="702"/>
                  </a:lnTo>
                  <a:lnTo>
                    <a:pt x="97" y="717"/>
                  </a:lnTo>
                  <a:lnTo>
                    <a:pt x="3" y="741"/>
                  </a:lnTo>
                  <a:lnTo>
                    <a:pt x="27" y="757"/>
                  </a:lnTo>
                  <a:lnTo>
                    <a:pt x="17" y="807"/>
                  </a:lnTo>
                  <a:lnTo>
                    <a:pt x="80" y="764"/>
                  </a:lnTo>
                  <a:lnTo>
                    <a:pt x="12" y="834"/>
                  </a:lnTo>
                  <a:lnTo>
                    <a:pt x="50" y="834"/>
                  </a:lnTo>
                  <a:lnTo>
                    <a:pt x="27" y="895"/>
                  </a:lnTo>
                  <a:lnTo>
                    <a:pt x="121" y="922"/>
                  </a:lnTo>
                  <a:lnTo>
                    <a:pt x="196" y="863"/>
                  </a:lnTo>
                  <a:lnTo>
                    <a:pt x="213" y="809"/>
                  </a:lnTo>
                  <a:lnTo>
                    <a:pt x="235" y="863"/>
                  </a:lnTo>
                  <a:lnTo>
                    <a:pt x="281" y="795"/>
                  </a:lnTo>
                  <a:lnTo>
                    <a:pt x="270" y="737"/>
                  </a:lnTo>
                  <a:lnTo>
                    <a:pt x="292" y="712"/>
                  </a:lnTo>
                  <a:lnTo>
                    <a:pt x="270" y="685"/>
                  </a:lnTo>
                  <a:lnTo>
                    <a:pt x="277" y="553"/>
                  </a:lnTo>
                  <a:lnTo>
                    <a:pt x="344" y="523"/>
                  </a:lnTo>
                  <a:lnTo>
                    <a:pt x="332" y="483"/>
                  </a:lnTo>
                  <a:lnTo>
                    <a:pt x="364" y="381"/>
                  </a:lnTo>
                  <a:lnTo>
                    <a:pt x="431" y="309"/>
                  </a:lnTo>
                  <a:lnTo>
                    <a:pt x="443" y="249"/>
                  </a:lnTo>
                  <a:lnTo>
                    <a:pt x="488" y="238"/>
                  </a:lnTo>
                  <a:lnTo>
                    <a:pt x="505" y="198"/>
                  </a:lnTo>
                  <a:lnTo>
                    <a:pt x="573" y="207"/>
                  </a:lnTo>
                  <a:lnTo>
                    <a:pt x="574" y="159"/>
                  </a:lnTo>
                  <a:lnTo>
                    <a:pt x="593" y="159"/>
                  </a:lnTo>
                  <a:lnTo>
                    <a:pt x="620" y="138"/>
                  </a:lnTo>
                  <a:lnTo>
                    <a:pt x="665" y="180"/>
                  </a:lnTo>
                  <a:lnTo>
                    <a:pt x="744" y="188"/>
                  </a:lnTo>
                  <a:lnTo>
                    <a:pt x="789" y="162"/>
                  </a:lnTo>
                  <a:lnTo>
                    <a:pt x="801" y="100"/>
                  </a:lnTo>
                  <a:lnTo>
                    <a:pt x="877" y="83"/>
                  </a:lnTo>
                  <a:lnTo>
                    <a:pt x="917" y="108"/>
                  </a:lnTo>
                  <a:lnTo>
                    <a:pt x="912" y="159"/>
                  </a:lnTo>
                  <a:lnTo>
                    <a:pt x="986" y="100"/>
                  </a:lnTo>
                  <a:lnTo>
                    <a:pt x="941" y="109"/>
                  </a:lnTo>
                  <a:lnTo>
                    <a:pt x="952" y="96"/>
                  </a:lnTo>
                  <a:lnTo>
                    <a:pt x="900" y="79"/>
                  </a:lnTo>
                  <a:lnTo>
                    <a:pt x="989" y="51"/>
                  </a:lnTo>
                  <a:lnTo>
                    <a:pt x="917" y="16"/>
                  </a:lnTo>
                  <a:lnTo>
                    <a:pt x="872" y="51"/>
                  </a:lnTo>
                  <a:lnTo>
                    <a:pt x="896" y="4"/>
                  </a:lnTo>
                  <a:lnTo>
                    <a:pt x="861" y="0"/>
                  </a:lnTo>
                  <a:lnTo>
                    <a:pt x="838" y="51"/>
                  </a:lnTo>
                  <a:lnTo>
                    <a:pt x="823" y="55"/>
                  </a:lnTo>
                  <a:lnTo>
                    <a:pt x="823" y="10"/>
                  </a:lnTo>
                  <a:lnTo>
                    <a:pt x="761" y="83"/>
                  </a:lnTo>
                  <a:lnTo>
                    <a:pt x="792" y="17"/>
                  </a:lnTo>
                  <a:lnTo>
                    <a:pt x="761" y="8"/>
                  </a:lnTo>
                  <a:lnTo>
                    <a:pt x="693" y="88"/>
                  </a:lnTo>
                  <a:lnTo>
                    <a:pt x="630" y="62"/>
                  </a:lnTo>
                  <a:lnTo>
                    <a:pt x="646" y="108"/>
                  </a:lnTo>
                  <a:lnTo>
                    <a:pt x="620" y="83"/>
                  </a:lnTo>
                  <a:lnTo>
                    <a:pt x="574" y="140"/>
                  </a:lnTo>
                  <a:lnTo>
                    <a:pt x="580" y="93"/>
                  </a:lnTo>
                  <a:lnTo>
                    <a:pt x="557" y="132"/>
                  </a:lnTo>
                  <a:lnTo>
                    <a:pt x="535" y="105"/>
                  </a:lnTo>
                  <a:lnTo>
                    <a:pt x="550" y="144"/>
                  </a:lnTo>
                  <a:lnTo>
                    <a:pt x="500" y="128"/>
                  </a:lnTo>
                  <a:lnTo>
                    <a:pt x="483" y="181"/>
                  </a:lnTo>
                  <a:lnTo>
                    <a:pt x="438" y="203"/>
                  </a:lnTo>
                  <a:lnTo>
                    <a:pt x="480" y="205"/>
                  </a:lnTo>
                  <a:lnTo>
                    <a:pt x="401" y="234"/>
                  </a:lnTo>
                  <a:lnTo>
                    <a:pt x="387" y="273"/>
                  </a:lnTo>
                  <a:lnTo>
                    <a:pt x="414" y="273"/>
                  </a:lnTo>
                  <a:lnTo>
                    <a:pt x="317" y="336"/>
                  </a:lnTo>
                  <a:lnTo>
                    <a:pt x="283" y="446"/>
                  </a:lnTo>
                  <a:lnTo>
                    <a:pt x="175" y="537"/>
                  </a:lnTo>
                  <a:lnTo>
                    <a:pt x="196" y="560"/>
                  </a:lnTo>
                  <a:lnTo>
                    <a:pt x="238" y="543"/>
                  </a:lnTo>
                  <a:lnTo>
                    <a:pt x="134" y="570"/>
                  </a:lnTo>
                  <a:lnTo>
                    <a:pt x="80" y="607"/>
                  </a:lnTo>
                  <a:lnTo>
                    <a:pt x="91" y="629"/>
                  </a:lnTo>
                  <a:lnTo>
                    <a:pt x="52" y="629"/>
                  </a:lnTo>
                  <a:lnTo>
                    <a:pt x="56" y="657"/>
                  </a:lnTo>
                  <a:lnTo>
                    <a:pt x="5" y="657"/>
                  </a:lnTo>
                  <a:lnTo>
                    <a:pt x="52" y="673"/>
                  </a:lnTo>
                  <a:lnTo>
                    <a:pt x="0" y="6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2" name="Freeform 381">
              <a:extLst>
                <a:ext uri="{FF2B5EF4-FFF2-40B4-BE49-F238E27FC236}">
                  <a16:creationId xmlns:a16="http://schemas.microsoft.com/office/drawing/2014/main" id="{9257A6E3-2644-4105-A9A1-8B72231203F6}"/>
                </a:ext>
              </a:extLst>
            </p:cNvPr>
            <p:cNvSpPr/>
            <p:nvPr/>
          </p:nvSpPr>
          <p:spPr bwMode="auto">
            <a:xfrm>
              <a:off x="3728" y="4982"/>
              <a:ext cx="480" cy="461"/>
            </a:xfrm>
            <a:custGeom>
              <a:avLst/>
              <a:gdLst>
                <a:gd name="T0" fmla="*/ 0 w 636"/>
                <a:gd name="T1" fmla="*/ 8 h 645"/>
                <a:gd name="T2" fmla="*/ 1 w 636"/>
                <a:gd name="T3" fmla="*/ 9 h 645"/>
                <a:gd name="T4" fmla="*/ 5 w 636"/>
                <a:gd name="T5" fmla="*/ 8 h 645"/>
                <a:gd name="T6" fmla="*/ 5 w 636"/>
                <a:gd name="T7" fmla="*/ 7 h 645"/>
                <a:gd name="T8" fmla="*/ 7 w 636"/>
                <a:gd name="T9" fmla="*/ 6 h 645"/>
                <a:gd name="T10" fmla="*/ 7 w 636"/>
                <a:gd name="T11" fmla="*/ 5 h 645"/>
                <a:gd name="T12" fmla="*/ 8 w 636"/>
                <a:gd name="T13" fmla="*/ 4 h 645"/>
                <a:gd name="T14" fmla="*/ 8 w 636"/>
                <a:gd name="T15" fmla="*/ 4 h 645"/>
                <a:gd name="T16" fmla="*/ 9 w 636"/>
                <a:gd name="T17" fmla="*/ 3 h 645"/>
                <a:gd name="T18" fmla="*/ 9 w 636"/>
                <a:gd name="T19" fmla="*/ 2 h 645"/>
                <a:gd name="T20" fmla="*/ 9 w 636"/>
                <a:gd name="T21" fmla="*/ 1 h 645"/>
                <a:gd name="T22" fmla="*/ 12 w 636"/>
                <a:gd name="T23" fmla="*/ 0 h 645"/>
                <a:gd name="T24" fmla="*/ 15 w 636"/>
                <a:gd name="T25" fmla="*/ 2 h 645"/>
                <a:gd name="T26" fmla="*/ 14 w 636"/>
                <a:gd name="T27" fmla="*/ 3 h 645"/>
                <a:gd name="T28" fmla="*/ 11 w 636"/>
                <a:gd name="T29" fmla="*/ 3 h 645"/>
                <a:gd name="T30" fmla="*/ 11 w 636"/>
                <a:gd name="T31" fmla="*/ 4 h 645"/>
                <a:gd name="T32" fmla="*/ 13 w 636"/>
                <a:gd name="T33" fmla="*/ 5 h 645"/>
                <a:gd name="T34" fmla="*/ 12 w 636"/>
                <a:gd name="T35" fmla="*/ 6 h 645"/>
                <a:gd name="T36" fmla="*/ 12 w 636"/>
                <a:gd name="T37" fmla="*/ 7 h 645"/>
                <a:gd name="T38" fmla="*/ 9 w 636"/>
                <a:gd name="T39" fmla="*/ 11 h 645"/>
                <a:gd name="T40" fmla="*/ 9 w 636"/>
                <a:gd name="T41" fmla="*/ 10 h 645"/>
                <a:gd name="T42" fmla="*/ 7 w 636"/>
                <a:gd name="T43" fmla="*/ 11 h 645"/>
                <a:gd name="T44" fmla="*/ 9 w 636"/>
                <a:gd name="T45" fmla="*/ 14 h 645"/>
                <a:gd name="T46" fmla="*/ 7 w 636"/>
                <a:gd name="T47" fmla="*/ 14 h 645"/>
                <a:gd name="T48" fmla="*/ 6 w 636"/>
                <a:gd name="T49" fmla="*/ 15 h 645"/>
                <a:gd name="T50" fmla="*/ 5 w 636"/>
                <a:gd name="T51" fmla="*/ 13 h 645"/>
                <a:gd name="T52" fmla="*/ 1 w 636"/>
                <a:gd name="T53" fmla="*/ 13 h 645"/>
                <a:gd name="T54" fmla="*/ 2 w 636"/>
                <a:gd name="T55" fmla="*/ 11 h 645"/>
                <a:gd name="T56" fmla="*/ 0 w 636"/>
                <a:gd name="T57" fmla="*/ 8 h 645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636"/>
                <a:gd name="T88" fmla="*/ 0 h 645"/>
                <a:gd name="T89" fmla="*/ 636 w 636"/>
                <a:gd name="T90" fmla="*/ 645 h 645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636" h="645">
                  <a:moveTo>
                    <a:pt x="0" y="354"/>
                  </a:moveTo>
                  <a:lnTo>
                    <a:pt x="59" y="377"/>
                  </a:lnTo>
                  <a:lnTo>
                    <a:pt x="198" y="354"/>
                  </a:lnTo>
                  <a:lnTo>
                    <a:pt x="225" y="289"/>
                  </a:lnTo>
                  <a:lnTo>
                    <a:pt x="319" y="253"/>
                  </a:lnTo>
                  <a:lnTo>
                    <a:pt x="326" y="197"/>
                  </a:lnTo>
                  <a:lnTo>
                    <a:pt x="361" y="182"/>
                  </a:lnTo>
                  <a:lnTo>
                    <a:pt x="347" y="154"/>
                  </a:lnTo>
                  <a:lnTo>
                    <a:pt x="379" y="150"/>
                  </a:lnTo>
                  <a:lnTo>
                    <a:pt x="404" y="96"/>
                  </a:lnTo>
                  <a:lnTo>
                    <a:pt x="394" y="40"/>
                  </a:lnTo>
                  <a:lnTo>
                    <a:pt x="524" y="0"/>
                  </a:lnTo>
                  <a:lnTo>
                    <a:pt x="636" y="84"/>
                  </a:lnTo>
                  <a:lnTo>
                    <a:pt x="607" y="119"/>
                  </a:lnTo>
                  <a:lnTo>
                    <a:pt x="497" y="119"/>
                  </a:lnTo>
                  <a:lnTo>
                    <a:pt x="499" y="191"/>
                  </a:lnTo>
                  <a:lnTo>
                    <a:pt x="548" y="237"/>
                  </a:lnTo>
                  <a:lnTo>
                    <a:pt x="521" y="261"/>
                  </a:lnTo>
                  <a:lnTo>
                    <a:pt x="528" y="300"/>
                  </a:lnTo>
                  <a:lnTo>
                    <a:pt x="412" y="449"/>
                  </a:lnTo>
                  <a:lnTo>
                    <a:pt x="364" y="444"/>
                  </a:lnTo>
                  <a:lnTo>
                    <a:pt x="326" y="481"/>
                  </a:lnTo>
                  <a:lnTo>
                    <a:pt x="387" y="617"/>
                  </a:lnTo>
                  <a:lnTo>
                    <a:pt x="302" y="617"/>
                  </a:lnTo>
                  <a:lnTo>
                    <a:pt x="271" y="645"/>
                  </a:lnTo>
                  <a:lnTo>
                    <a:pt x="207" y="564"/>
                  </a:lnTo>
                  <a:lnTo>
                    <a:pt x="27" y="580"/>
                  </a:lnTo>
                  <a:lnTo>
                    <a:pt x="86" y="487"/>
                  </a:lnTo>
                  <a:lnTo>
                    <a:pt x="0" y="35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3" name="Freeform 382">
              <a:extLst>
                <a:ext uri="{FF2B5EF4-FFF2-40B4-BE49-F238E27FC236}">
                  <a16:creationId xmlns:a16="http://schemas.microsoft.com/office/drawing/2014/main" id="{6DB36C62-9270-421C-9A65-09C8DB41D7E9}"/>
                </a:ext>
              </a:extLst>
            </p:cNvPr>
            <p:cNvSpPr/>
            <p:nvPr/>
          </p:nvSpPr>
          <p:spPr bwMode="auto">
            <a:xfrm>
              <a:off x="6044" y="6287"/>
              <a:ext cx="289" cy="243"/>
            </a:xfrm>
            <a:custGeom>
              <a:avLst/>
              <a:gdLst>
                <a:gd name="T0" fmla="*/ 0 w 380"/>
                <a:gd name="T1" fmla="*/ 0 h 340"/>
                <a:gd name="T2" fmla="*/ 0 w 380"/>
                <a:gd name="T3" fmla="*/ 7 h 340"/>
                <a:gd name="T4" fmla="*/ 2 w 380"/>
                <a:gd name="T5" fmla="*/ 7 h 340"/>
                <a:gd name="T6" fmla="*/ 3 w 380"/>
                <a:gd name="T7" fmla="*/ 5 h 340"/>
                <a:gd name="T8" fmla="*/ 5 w 380"/>
                <a:gd name="T9" fmla="*/ 6 h 340"/>
                <a:gd name="T10" fmla="*/ 6 w 380"/>
                <a:gd name="T11" fmla="*/ 8 h 340"/>
                <a:gd name="T12" fmla="*/ 9 w 380"/>
                <a:gd name="T13" fmla="*/ 8 h 340"/>
                <a:gd name="T14" fmla="*/ 6 w 380"/>
                <a:gd name="T15" fmla="*/ 5 h 340"/>
                <a:gd name="T16" fmla="*/ 6 w 380"/>
                <a:gd name="T17" fmla="*/ 3 h 340"/>
                <a:gd name="T18" fmla="*/ 4 w 380"/>
                <a:gd name="T19" fmla="*/ 3 h 340"/>
                <a:gd name="T20" fmla="*/ 3 w 380"/>
                <a:gd name="T21" fmla="*/ 1 h 340"/>
                <a:gd name="T22" fmla="*/ 0 w 380"/>
                <a:gd name="T23" fmla="*/ 0 h 340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80"/>
                <a:gd name="T37" fmla="*/ 0 h 340"/>
                <a:gd name="T38" fmla="*/ 380 w 380"/>
                <a:gd name="T39" fmla="*/ 340 h 340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80" h="340">
                  <a:moveTo>
                    <a:pt x="0" y="0"/>
                  </a:moveTo>
                  <a:lnTo>
                    <a:pt x="6" y="285"/>
                  </a:lnTo>
                  <a:lnTo>
                    <a:pt x="68" y="293"/>
                  </a:lnTo>
                  <a:lnTo>
                    <a:pt x="129" y="215"/>
                  </a:lnTo>
                  <a:lnTo>
                    <a:pt x="195" y="250"/>
                  </a:lnTo>
                  <a:lnTo>
                    <a:pt x="259" y="327"/>
                  </a:lnTo>
                  <a:lnTo>
                    <a:pt x="380" y="340"/>
                  </a:lnTo>
                  <a:lnTo>
                    <a:pt x="243" y="213"/>
                  </a:lnTo>
                  <a:lnTo>
                    <a:pt x="251" y="151"/>
                  </a:lnTo>
                  <a:lnTo>
                    <a:pt x="188" y="128"/>
                  </a:lnTo>
                  <a:lnTo>
                    <a:pt x="126" y="5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4" name="Freeform 383">
              <a:extLst>
                <a:ext uri="{FF2B5EF4-FFF2-40B4-BE49-F238E27FC236}">
                  <a16:creationId xmlns:a16="http://schemas.microsoft.com/office/drawing/2014/main" id="{9114124D-3568-41CA-9E17-BF2ED2A74225}"/>
                </a:ext>
              </a:extLst>
            </p:cNvPr>
            <p:cNvSpPr/>
            <p:nvPr/>
          </p:nvSpPr>
          <p:spPr bwMode="auto">
            <a:xfrm>
              <a:off x="6254" y="6337"/>
              <a:ext cx="119" cy="63"/>
            </a:xfrm>
            <a:custGeom>
              <a:avLst/>
              <a:gdLst>
                <a:gd name="T0" fmla="*/ 0 w 159"/>
                <a:gd name="T1" fmla="*/ 1 h 90"/>
                <a:gd name="T2" fmla="*/ 2 w 159"/>
                <a:gd name="T3" fmla="*/ 2 h 90"/>
                <a:gd name="T4" fmla="*/ 4 w 159"/>
                <a:gd name="T5" fmla="*/ 1 h 90"/>
                <a:gd name="T6" fmla="*/ 3 w 159"/>
                <a:gd name="T7" fmla="*/ 0 h 90"/>
                <a:gd name="T8" fmla="*/ 3 w 159"/>
                <a:gd name="T9" fmla="*/ 1 h 90"/>
                <a:gd name="T10" fmla="*/ 0 w 159"/>
                <a:gd name="T11" fmla="*/ 1 h 90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59"/>
                <a:gd name="T19" fmla="*/ 0 h 90"/>
                <a:gd name="T20" fmla="*/ 159 w 159"/>
                <a:gd name="T21" fmla="*/ 90 h 90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59" h="90">
                  <a:moveTo>
                    <a:pt x="0" y="57"/>
                  </a:moveTo>
                  <a:lnTo>
                    <a:pt x="93" y="90"/>
                  </a:lnTo>
                  <a:lnTo>
                    <a:pt x="159" y="27"/>
                  </a:lnTo>
                  <a:lnTo>
                    <a:pt x="132" y="0"/>
                  </a:lnTo>
                  <a:lnTo>
                    <a:pt x="114" y="35"/>
                  </a:lnTo>
                  <a:lnTo>
                    <a:pt x="0" y="5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5" name="Freeform 384">
              <a:extLst>
                <a:ext uri="{FF2B5EF4-FFF2-40B4-BE49-F238E27FC236}">
                  <a16:creationId xmlns:a16="http://schemas.microsoft.com/office/drawing/2014/main" id="{DB125005-EA55-4262-9EC7-D95FB72A009C}"/>
                </a:ext>
              </a:extLst>
            </p:cNvPr>
            <p:cNvSpPr/>
            <p:nvPr/>
          </p:nvSpPr>
          <p:spPr bwMode="auto">
            <a:xfrm>
              <a:off x="6326" y="6290"/>
              <a:ext cx="61" cy="63"/>
            </a:xfrm>
            <a:custGeom>
              <a:avLst/>
              <a:gdLst>
                <a:gd name="T0" fmla="*/ 0 w 80"/>
                <a:gd name="T1" fmla="*/ 0 h 86"/>
                <a:gd name="T2" fmla="*/ 1 w 80"/>
                <a:gd name="T3" fmla="*/ 1 h 86"/>
                <a:gd name="T4" fmla="*/ 2 w 80"/>
                <a:gd name="T5" fmla="*/ 2 h 86"/>
                <a:gd name="T6" fmla="*/ 2 w 80"/>
                <a:gd name="T7" fmla="*/ 1 h 86"/>
                <a:gd name="T8" fmla="*/ 0 w 80"/>
                <a:gd name="T9" fmla="*/ 0 h 8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0"/>
                <a:gd name="T16" fmla="*/ 0 h 86"/>
                <a:gd name="T17" fmla="*/ 80 w 80"/>
                <a:gd name="T18" fmla="*/ 86 h 8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0" h="86">
                  <a:moveTo>
                    <a:pt x="0" y="0"/>
                  </a:moveTo>
                  <a:lnTo>
                    <a:pt x="63" y="39"/>
                  </a:lnTo>
                  <a:lnTo>
                    <a:pt x="80" y="86"/>
                  </a:lnTo>
                  <a:lnTo>
                    <a:pt x="79" y="51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6" name="Freeform 385">
              <a:extLst>
                <a:ext uri="{FF2B5EF4-FFF2-40B4-BE49-F238E27FC236}">
                  <a16:creationId xmlns:a16="http://schemas.microsoft.com/office/drawing/2014/main" id="{930647F1-81A9-49B7-A922-4AC8F98C424C}"/>
                </a:ext>
              </a:extLst>
            </p:cNvPr>
            <p:cNvSpPr/>
            <p:nvPr/>
          </p:nvSpPr>
          <p:spPr bwMode="auto">
            <a:xfrm>
              <a:off x="5352" y="5846"/>
              <a:ext cx="69" cy="90"/>
            </a:xfrm>
            <a:custGeom>
              <a:avLst/>
              <a:gdLst>
                <a:gd name="T0" fmla="*/ 0 w 89"/>
                <a:gd name="T1" fmla="*/ 3 h 127"/>
                <a:gd name="T2" fmla="*/ 2 w 89"/>
                <a:gd name="T3" fmla="*/ 1 h 127"/>
                <a:gd name="T4" fmla="*/ 2 w 89"/>
                <a:gd name="T5" fmla="*/ 0 h 127"/>
                <a:gd name="T6" fmla="*/ 0 w 89"/>
                <a:gd name="T7" fmla="*/ 3 h 12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127"/>
                <a:gd name="T14" fmla="*/ 89 w 89"/>
                <a:gd name="T15" fmla="*/ 127 h 12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127">
                  <a:moveTo>
                    <a:pt x="0" y="127"/>
                  </a:moveTo>
                  <a:lnTo>
                    <a:pt x="64" y="67"/>
                  </a:lnTo>
                  <a:lnTo>
                    <a:pt x="89" y="0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7" name="Freeform 386">
              <a:extLst>
                <a:ext uri="{FF2B5EF4-FFF2-40B4-BE49-F238E27FC236}">
                  <a16:creationId xmlns:a16="http://schemas.microsoft.com/office/drawing/2014/main" id="{42C340E4-D91A-4085-B234-B0BFC5535C0B}"/>
                </a:ext>
              </a:extLst>
            </p:cNvPr>
            <p:cNvSpPr/>
            <p:nvPr/>
          </p:nvSpPr>
          <p:spPr bwMode="auto">
            <a:xfrm>
              <a:off x="5432" y="5613"/>
              <a:ext cx="119" cy="193"/>
            </a:xfrm>
            <a:custGeom>
              <a:avLst/>
              <a:gdLst>
                <a:gd name="T0" fmla="*/ 0 w 156"/>
                <a:gd name="T1" fmla="*/ 3 h 269"/>
                <a:gd name="T2" fmla="*/ 1 w 156"/>
                <a:gd name="T3" fmla="*/ 0 h 269"/>
                <a:gd name="T4" fmla="*/ 2 w 156"/>
                <a:gd name="T5" fmla="*/ 0 h 269"/>
                <a:gd name="T6" fmla="*/ 2 w 156"/>
                <a:gd name="T7" fmla="*/ 2 h 269"/>
                <a:gd name="T8" fmla="*/ 1 w 156"/>
                <a:gd name="T9" fmla="*/ 3 h 269"/>
                <a:gd name="T10" fmla="*/ 1 w 156"/>
                <a:gd name="T11" fmla="*/ 4 h 269"/>
                <a:gd name="T12" fmla="*/ 3 w 156"/>
                <a:gd name="T13" fmla="*/ 5 h 269"/>
                <a:gd name="T14" fmla="*/ 4 w 156"/>
                <a:gd name="T15" fmla="*/ 6 h 269"/>
                <a:gd name="T16" fmla="*/ 3 w 156"/>
                <a:gd name="T17" fmla="*/ 5 h 269"/>
                <a:gd name="T18" fmla="*/ 3 w 156"/>
                <a:gd name="T19" fmla="*/ 6 h 269"/>
                <a:gd name="T20" fmla="*/ 1 w 156"/>
                <a:gd name="T21" fmla="*/ 5 h 269"/>
                <a:gd name="T22" fmla="*/ 0 w 156"/>
                <a:gd name="T23" fmla="*/ 3 h 26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156"/>
                <a:gd name="T37" fmla="*/ 0 h 269"/>
                <a:gd name="T38" fmla="*/ 156 w 156"/>
                <a:gd name="T39" fmla="*/ 269 h 26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156" h="269">
                  <a:moveTo>
                    <a:pt x="0" y="106"/>
                  </a:moveTo>
                  <a:lnTo>
                    <a:pt x="28" y="0"/>
                  </a:lnTo>
                  <a:lnTo>
                    <a:pt x="85" y="4"/>
                  </a:lnTo>
                  <a:lnTo>
                    <a:pt x="97" y="72"/>
                  </a:lnTo>
                  <a:lnTo>
                    <a:pt x="55" y="145"/>
                  </a:lnTo>
                  <a:lnTo>
                    <a:pt x="65" y="188"/>
                  </a:lnTo>
                  <a:lnTo>
                    <a:pt x="148" y="212"/>
                  </a:lnTo>
                  <a:lnTo>
                    <a:pt x="156" y="269"/>
                  </a:lnTo>
                  <a:lnTo>
                    <a:pt x="103" y="212"/>
                  </a:lnTo>
                  <a:lnTo>
                    <a:pt x="103" y="240"/>
                  </a:lnTo>
                  <a:lnTo>
                    <a:pt x="28" y="212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8" name="Freeform 387">
              <a:extLst>
                <a:ext uri="{FF2B5EF4-FFF2-40B4-BE49-F238E27FC236}">
                  <a16:creationId xmlns:a16="http://schemas.microsoft.com/office/drawing/2014/main" id="{786BF7D3-A5EE-4E31-B754-6F3867783A51}"/>
                </a:ext>
              </a:extLst>
            </p:cNvPr>
            <p:cNvSpPr/>
            <p:nvPr/>
          </p:nvSpPr>
          <p:spPr bwMode="auto">
            <a:xfrm>
              <a:off x="5442" y="5776"/>
              <a:ext cx="32" cy="40"/>
            </a:xfrm>
            <a:custGeom>
              <a:avLst/>
              <a:gdLst>
                <a:gd name="T0" fmla="*/ 0 w 43"/>
                <a:gd name="T1" fmla="*/ 0 h 57"/>
                <a:gd name="T2" fmla="*/ 1 w 43"/>
                <a:gd name="T3" fmla="*/ 0 h 57"/>
                <a:gd name="T4" fmla="*/ 1 w 43"/>
                <a:gd name="T5" fmla="*/ 0 h 57"/>
                <a:gd name="T6" fmla="*/ 1 w 43"/>
                <a:gd name="T7" fmla="*/ 1 h 57"/>
                <a:gd name="T8" fmla="*/ 0 w 43"/>
                <a:gd name="T9" fmla="*/ 0 h 5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3"/>
                <a:gd name="T16" fmla="*/ 0 h 57"/>
                <a:gd name="T17" fmla="*/ 43 w 43"/>
                <a:gd name="T18" fmla="*/ 57 h 5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3" h="57">
                  <a:moveTo>
                    <a:pt x="0" y="0"/>
                  </a:moveTo>
                  <a:lnTo>
                    <a:pt x="24" y="0"/>
                  </a:lnTo>
                  <a:lnTo>
                    <a:pt x="43" y="13"/>
                  </a:lnTo>
                  <a:lnTo>
                    <a:pt x="35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69" name="Freeform 388">
              <a:extLst>
                <a:ext uri="{FF2B5EF4-FFF2-40B4-BE49-F238E27FC236}">
                  <a16:creationId xmlns:a16="http://schemas.microsoft.com/office/drawing/2014/main" id="{54F7A998-3FB4-4422-807A-781AD8A8574D}"/>
                </a:ext>
              </a:extLst>
            </p:cNvPr>
            <p:cNvSpPr/>
            <p:nvPr/>
          </p:nvSpPr>
          <p:spPr bwMode="auto">
            <a:xfrm>
              <a:off x="5487" y="5826"/>
              <a:ext cx="32" cy="50"/>
            </a:xfrm>
            <a:custGeom>
              <a:avLst/>
              <a:gdLst>
                <a:gd name="T0" fmla="*/ 0 w 40"/>
                <a:gd name="T1" fmla="*/ 0 h 70"/>
                <a:gd name="T2" fmla="*/ 0 w 40"/>
                <a:gd name="T3" fmla="*/ 2 h 70"/>
                <a:gd name="T4" fmla="*/ 1 w 40"/>
                <a:gd name="T5" fmla="*/ 1 h 70"/>
                <a:gd name="T6" fmla="*/ 0 w 40"/>
                <a:gd name="T7" fmla="*/ 0 h 70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70"/>
                <a:gd name="T14" fmla="*/ 40 w 40"/>
                <a:gd name="T15" fmla="*/ 70 h 7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70">
                  <a:moveTo>
                    <a:pt x="0" y="0"/>
                  </a:moveTo>
                  <a:lnTo>
                    <a:pt x="5" y="70"/>
                  </a:lnTo>
                  <a:lnTo>
                    <a:pt x="40" y="42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0" name="Freeform 389">
              <a:extLst>
                <a:ext uri="{FF2B5EF4-FFF2-40B4-BE49-F238E27FC236}">
                  <a16:creationId xmlns:a16="http://schemas.microsoft.com/office/drawing/2014/main" id="{59FB5058-ED9A-4681-BAEC-1F415037253C}"/>
                </a:ext>
              </a:extLst>
            </p:cNvPr>
            <p:cNvSpPr/>
            <p:nvPr/>
          </p:nvSpPr>
          <p:spPr bwMode="auto">
            <a:xfrm>
              <a:off x="5493" y="5894"/>
              <a:ext cx="125" cy="133"/>
            </a:xfrm>
            <a:custGeom>
              <a:avLst/>
              <a:gdLst>
                <a:gd name="T0" fmla="*/ 0 w 167"/>
                <a:gd name="T1" fmla="*/ 3 h 186"/>
                <a:gd name="T2" fmla="*/ 1 w 167"/>
                <a:gd name="T3" fmla="*/ 1 h 186"/>
                <a:gd name="T4" fmla="*/ 2 w 167"/>
                <a:gd name="T5" fmla="*/ 2 h 186"/>
                <a:gd name="T6" fmla="*/ 3 w 167"/>
                <a:gd name="T7" fmla="*/ 0 h 186"/>
                <a:gd name="T8" fmla="*/ 4 w 167"/>
                <a:gd name="T9" fmla="*/ 1 h 186"/>
                <a:gd name="T10" fmla="*/ 4 w 167"/>
                <a:gd name="T11" fmla="*/ 4 h 186"/>
                <a:gd name="T12" fmla="*/ 3 w 167"/>
                <a:gd name="T13" fmla="*/ 3 h 186"/>
                <a:gd name="T14" fmla="*/ 3 w 167"/>
                <a:gd name="T15" fmla="*/ 4 h 186"/>
                <a:gd name="T16" fmla="*/ 2 w 167"/>
                <a:gd name="T17" fmla="*/ 4 h 186"/>
                <a:gd name="T18" fmla="*/ 1 w 167"/>
                <a:gd name="T19" fmla="*/ 2 h 186"/>
                <a:gd name="T20" fmla="*/ 0 w 167"/>
                <a:gd name="T21" fmla="*/ 3 h 18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67"/>
                <a:gd name="T34" fmla="*/ 0 h 186"/>
                <a:gd name="T35" fmla="*/ 167 w 167"/>
                <a:gd name="T36" fmla="*/ 186 h 186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67" h="186">
                  <a:moveTo>
                    <a:pt x="0" y="127"/>
                  </a:moveTo>
                  <a:lnTo>
                    <a:pt x="34" y="62"/>
                  </a:lnTo>
                  <a:lnTo>
                    <a:pt x="78" y="71"/>
                  </a:lnTo>
                  <a:lnTo>
                    <a:pt x="138" y="0"/>
                  </a:lnTo>
                  <a:lnTo>
                    <a:pt x="167" y="43"/>
                  </a:lnTo>
                  <a:lnTo>
                    <a:pt x="162" y="153"/>
                  </a:lnTo>
                  <a:lnTo>
                    <a:pt x="148" y="107"/>
                  </a:lnTo>
                  <a:lnTo>
                    <a:pt x="131" y="186"/>
                  </a:lnTo>
                  <a:lnTo>
                    <a:pt x="90" y="165"/>
                  </a:lnTo>
                  <a:lnTo>
                    <a:pt x="63" y="82"/>
                  </a:lnTo>
                  <a:lnTo>
                    <a:pt x="0" y="12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1" name="Freeform 390">
              <a:extLst>
                <a:ext uri="{FF2B5EF4-FFF2-40B4-BE49-F238E27FC236}">
                  <a16:creationId xmlns:a16="http://schemas.microsoft.com/office/drawing/2014/main" id="{84DB684A-F15A-4AF8-8B98-88369A53B27C}"/>
                </a:ext>
              </a:extLst>
            </p:cNvPr>
            <p:cNvSpPr/>
            <p:nvPr/>
          </p:nvSpPr>
          <p:spPr bwMode="auto">
            <a:xfrm>
              <a:off x="5506" y="5864"/>
              <a:ext cx="29" cy="53"/>
            </a:xfrm>
            <a:custGeom>
              <a:avLst/>
              <a:gdLst>
                <a:gd name="T0" fmla="*/ 0 w 37"/>
                <a:gd name="T1" fmla="*/ 1 h 74"/>
                <a:gd name="T2" fmla="*/ 0 w 37"/>
                <a:gd name="T3" fmla="*/ 1 h 74"/>
                <a:gd name="T4" fmla="*/ 1 w 37"/>
                <a:gd name="T5" fmla="*/ 0 h 74"/>
                <a:gd name="T6" fmla="*/ 1 w 37"/>
                <a:gd name="T7" fmla="*/ 2 h 74"/>
                <a:gd name="T8" fmla="*/ 0 w 37"/>
                <a:gd name="T9" fmla="*/ 1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37"/>
                <a:gd name="T16" fmla="*/ 0 h 74"/>
                <a:gd name="T17" fmla="*/ 37 w 37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37" h="74">
                  <a:moveTo>
                    <a:pt x="0" y="46"/>
                  </a:moveTo>
                  <a:lnTo>
                    <a:pt x="8" y="34"/>
                  </a:lnTo>
                  <a:lnTo>
                    <a:pt x="37" y="0"/>
                  </a:lnTo>
                  <a:lnTo>
                    <a:pt x="25" y="74"/>
                  </a:lnTo>
                  <a:lnTo>
                    <a:pt x="0" y="4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2" name="Freeform 391">
              <a:extLst>
                <a:ext uri="{FF2B5EF4-FFF2-40B4-BE49-F238E27FC236}">
                  <a16:creationId xmlns:a16="http://schemas.microsoft.com/office/drawing/2014/main" id="{E3CCFEC4-18DB-437F-8F6E-27CD5EB07C3B}"/>
                </a:ext>
              </a:extLst>
            </p:cNvPr>
            <p:cNvSpPr/>
            <p:nvPr/>
          </p:nvSpPr>
          <p:spPr bwMode="auto">
            <a:xfrm>
              <a:off x="2372" y="4285"/>
              <a:ext cx="292" cy="238"/>
            </a:xfrm>
            <a:custGeom>
              <a:avLst/>
              <a:gdLst>
                <a:gd name="T0" fmla="*/ 0 w 383"/>
                <a:gd name="T1" fmla="*/ 1 h 337"/>
                <a:gd name="T2" fmla="*/ 1 w 383"/>
                <a:gd name="T3" fmla="*/ 5 h 337"/>
                <a:gd name="T4" fmla="*/ 5 w 383"/>
                <a:gd name="T5" fmla="*/ 7 h 337"/>
                <a:gd name="T6" fmla="*/ 7 w 383"/>
                <a:gd name="T7" fmla="*/ 8 h 337"/>
                <a:gd name="T8" fmla="*/ 9 w 383"/>
                <a:gd name="T9" fmla="*/ 6 h 337"/>
                <a:gd name="T10" fmla="*/ 8 w 383"/>
                <a:gd name="T11" fmla="*/ 3 h 337"/>
                <a:gd name="T12" fmla="*/ 9 w 383"/>
                <a:gd name="T13" fmla="*/ 3 h 337"/>
                <a:gd name="T14" fmla="*/ 9 w 383"/>
                <a:gd name="T15" fmla="*/ 1 h 337"/>
                <a:gd name="T16" fmla="*/ 5 w 383"/>
                <a:gd name="T17" fmla="*/ 0 h 337"/>
                <a:gd name="T18" fmla="*/ 3 w 383"/>
                <a:gd name="T19" fmla="*/ 0 h 337"/>
                <a:gd name="T20" fmla="*/ 0 w 383"/>
                <a:gd name="T21" fmla="*/ 1 h 337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383"/>
                <a:gd name="T34" fmla="*/ 0 h 337"/>
                <a:gd name="T35" fmla="*/ 383 w 383"/>
                <a:gd name="T36" fmla="*/ 337 h 337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383" h="337">
                  <a:moveTo>
                    <a:pt x="0" y="61"/>
                  </a:moveTo>
                  <a:lnTo>
                    <a:pt x="26" y="237"/>
                  </a:lnTo>
                  <a:lnTo>
                    <a:pt x="222" y="326"/>
                  </a:lnTo>
                  <a:lnTo>
                    <a:pt x="319" y="337"/>
                  </a:lnTo>
                  <a:lnTo>
                    <a:pt x="383" y="248"/>
                  </a:lnTo>
                  <a:lnTo>
                    <a:pt x="349" y="149"/>
                  </a:lnTo>
                  <a:lnTo>
                    <a:pt x="375" y="124"/>
                  </a:lnTo>
                  <a:lnTo>
                    <a:pt x="358" y="45"/>
                  </a:lnTo>
                  <a:lnTo>
                    <a:pt x="213" y="19"/>
                  </a:lnTo>
                  <a:lnTo>
                    <a:pt x="118" y="0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3" name="Freeform 392">
              <a:extLst>
                <a:ext uri="{FF2B5EF4-FFF2-40B4-BE49-F238E27FC236}">
                  <a16:creationId xmlns:a16="http://schemas.microsoft.com/office/drawing/2014/main" id="{A1886809-B592-4006-9E8F-0B3B54608471}"/>
                </a:ext>
              </a:extLst>
            </p:cNvPr>
            <p:cNvSpPr/>
            <p:nvPr/>
          </p:nvSpPr>
          <p:spPr bwMode="auto">
            <a:xfrm>
              <a:off x="1704" y="4809"/>
              <a:ext cx="88" cy="173"/>
            </a:xfrm>
            <a:custGeom>
              <a:avLst/>
              <a:gdLst>
                <a:gd name="T0" fmla="*/ 0 w 118"/>
                <a:gd name="T1" fmla="*/ 4 h 245"/>
                <a:gd name="T2" fmla="*/ 0 w 118"/>
                <a:gd name="T3" fmla="*/ 0 h 245"/>
                <a:gd name="T4" fmla="*/ 3 w 118"/>
                <a:gd name="T5" fmla="*/ 0 h 245"/>
                <a:gd name="T6" fmla="*/ 2 w 118"/>
                <a:gd name="T7" fmla="*/ 3 h 245"/>
                <a:gd name="T8" fmla="*/ 2 w 118"/>
                <a:gd name="T9" fmla="*/ 5 h 245"/>
                <a:gd name="T10" fmla="*/ 0 w 118"/>
                <a:gd name="T11" fmla="*/ 5 h 245"/>
                <a:gd name="T12" fmla="*/ 1 w 118"/>
                <a:gd name="T13" fmla="*/ 4 h 245"/>
                <a:gd name="T14" fmla="*/ 0 w 118"/>
                <a:gd name="T15" fmla="*/ 4 h 245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8"/>
                <a:gd name="T25" fmla="*/ 0 h 245"/>
                <a:gd name="T26" fmla="*/ 118 w 118"/>
                <a:gd name="T27" fmla="*/ 245 h 245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8" h="245">
                  <a:moveTo>
                    <a:pt x="0" y="161"/>
                  </a:moveTo>
                  <a:lnTo>
                    <a:pt x="19" y="0"/>
                  </a:lnTo>
                  <a:lnTo>
                    <a:pt x="118" y="9"/>
                  </a:lnTo>
                  <a:lnTo>
                    <a:pt x="76" y="112"/>
                  </a:lnTo>
                  <a:lnTo>
                    <a:pt x="76" y="238"/>
                  </a:lnTo>
                  <a:lnTo>
                    <a:pt x="17" y="245"/>
                  </a:lnTo>
                  <a:lnTo>
                    <a:pt x="25" y="169"/>
                  </a:lnTo>
                  <a:lnTo>
                    <a:pt x="0" y="1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4" name="Freeform 393">
              <a:extLst>
                <a:ext uri="{FF2B5EF4-FFF2-40B4-BE49-F238E27FC236}">
                  <a16:creationId xmlns:a16="http://schemas.microsoft.com/office/drawing/2014/main" id="{70F3E5A3-1EFE-4D43-8569-93748695D941}"/>
                </a:ext>
              </a:extLst>
            </p:cNvPr>
            <p:cNvSpPr/>
            <p:nvPr/>
          </p:nvSpPr>
          <p:spPr bwMode="auto">
            <a:xfrm>
              <a:off x="2550" y="4556"/>
              <a:ext cx="276" cy="175"/>
            </a:xfrm>
            <a:custGeom>
              <a:avLst/>
              <a:gdLst>
                <a:gd name="T0" fmla="*/ 0 w 366"/>
                <a:gd name="T1" fmla="*/ 3 h 247"/>
                <a:gd name="T2" fmla="*/ 2 w 366"/>
                <a:gd name="T3" fmla="*/ 5 h 247"/>
                <a:gd name="T4" fmla="*/ 7 w 366"/>
                <a:gd name="T5" fmla="*/ 6 h 247"/>
                <a:gd name="T6" fmla="*/ 9 w 366"/>
                <a:gd name="T7" fmla="*/ 4 h 247"/>
                <a:gd name="T8" fmla="*/ 7 w 366"/>
                <a:gd name="T9" fmla="*/ 4 h 247"/>
                <a:gd name="T10" fmla="*/ 7 w 366"/>
                <a:gd name="T11" fmla="*/ 2 h 247"/>
                <a:gd name="T12" fmla="*/ 6 w 366"/>
                <a:gd name="T13" fmla="*/ 0 h 247"/>
                <a:gd name="T14" fmla="*/ 2 w 366"/>
                <a:gd name="T15" fmla="*/ 0 h 247"/>
                <a:gd name="T16" fmla="*/ 0 w 366"/>
                <a:gd name="T17" fmla="*/ 3 h 24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366"/>
                <a:gd name="T28" fmla="*/ 0 h 247"/>
                <a:gd name="T29" fmla="*/ 366 w 366"/>
                <a:gd name="T30" fmla="*/ 247 h 24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366" h="247">
                  <a:moveTo>
                    <a:pt x="0" y="123"/>
                  </a:moveTo>
                  <a:lnTo>
                    <a:pt x="100" y="223"/>
                  </a:lnTo>
                  <a:lnTo>
                    <a:pt x="324" y="247"/>
                  </a:lnTo>
                  <a:lnTo>
                    <a:pt x="366" y="162"/>
                  </a:lnTo>
                  <a:lnTo>
                    <a:pt x="308" y="158"/>
                  </a:lnTo>
                  <a:lnTo>
                    <a:pt x="301" y="81"/>
                  </a:lnTo>
                  <a:lnTo>
                    <a:pt x="251" y="0"/>
                  </a:lnTo>
                  <a:lnTo>
                    <a:pt x="100" y="18"/>
                  </a:lnTo>
                  <a:lnTo>
                    <a:pt x="0" y="1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5" name="Freeform 394">
              <a:extLst>
                <a:ext uri="{FF2B5EF4-FFF2-40B4-BE49-F238E27FC236}">
                  <a16:creationId xmlns:a16="http://schemas.microsoft.com/office/drawing/2014/main" id="{971A88CA-CB7E-4D81-B644-EA14BB135C76}"/>
                </a:ext>
              </a:extLst>
            </p:cNvPr>
            <p:cNvSpPr/>
            <p:nvPr/>
          </p:nvSpPr>
          <p:spPr bwMode="auto">
            <a:xfrm>
              <a:off x="2967" y="5157"/>
              <a:ext cx="610" cy="554"/>
            </a:xfrm>
            <a:custGeom>
              <a:avLst/>
              <a:gdLst>
                <a:gd name="T0" fmla="*/ 0 w 805"/>
                <a:gd name="T1" fmla="*/ 5 h 776"/>
                <a:gd name="T2" fmla="*/ 0 w 805"/>
                <a:gd name="T3" fmla="*/ 3 h 776"/>
                <a:gd name="T4" fmla="*/ 1 w 805"/>
                <a:gd name="T5" fmla="*/ 3 h 776"/>
                <a:gd name="T6" fmla="*/ 3 w 805"/>
                <a:gd name="T7" fmla="*/ 3 h 776"/>
                <a:gd name="T8" fmla="*/ 3 w 805"/>
                <a:gd name="T9" fmla="*/ 2 h 776"/>
                <a:gd name="T10" fmla="*/ 2 w 805"/>
                <a:gd name="T11" fmla="*/ 1 h 776"/>
                <a:gd name="T12" fmla="*/ 4 w 805"/>
                <a:gd name="T13" fmla="*/ 0 h 776"/>
                <a:gd name="T14" fmla="*/ 8 w 805"/>
                <a:gd name="T15" fmla="*/ 2 h 776"/>
                <a:gd name="T16" fmla="*/ 8 w 805"/>
                <a:gd name="T17" fmla="*/ 3 h 776"/>
                <a:gd name="T18" fmla="*/ 9 w 805"/>
                <a:gd name="T19" fmla="*/ 3 h 776"/>
                <a:gd name="T20" fmla="*/ 10 w 805"/>
                <a:gd name="T21" fmla="*/ 4 h 776"/>
                <a:gd name="T22" fmla="*/ 11 w 805"/>
                <a:gd name="T23" fmla="*/ 3 h 776"/>
                <a:gd name="T24" fmla="*/ 12 w 805"/>
                <a:gd name="T25" fmla="*/ 4 h 776"/>
                <a:gd name="T26" fmla="*/ 14 w 805"/>
                <a:gd name="T27" fmla="*/ 8 h 776"/>
                <a:gd name="T28" fmla="*/ 15 w 805"/>
                <a:gd name="T29" fmla="*/ 9 h 776"/>
                <a:gd name="T30" fmla="*/ 15 w 805"/>
                <a:gd name="T31" fmla="*/ 10 h 776"/>
                <a:gd name="T32" fmla="*/ 18 w 805"/>
                <a:gd name="T33" fmla="*/ 10 h 776"/>
                <a:gd name="T34" fmla="*/ 19 w 805"/>
                <a:gd name="T35" fmla="*/ 11 h 776"/>
                <a:gd name="T36" fmla="*/ 18 w 805"/>
                <a:gd name="T37" fmla="*/ 13 h 776"/>
                <a:gd name="T38" fmla="*/ 15 w 805"/>
                <a:gd name="T39" fmla="*/ 14 h 776"/>
                <a:gd name="T40" fmla="*/ 13 w 805"/>
                <a:gd name="T41" fmla="*/ 15 h 776"/>
                <a:gd name="T42" fmla="*/ 10 w 805"/>
                <a:gd name="T43" fmla="*/ 18 h 776"/>
                <a:gd name="T44" fmla="*/ 10 w 805"/>
                <a:gd name="T45" fmla="*/ 17 h 776"/>
                <a:gd name="T46" fmla="*/ 9 w 805"/>
                <a:gd name="T47" fmla="*/ 16 h 776"/>
                <a:gd name="T48" fmla="*/ 7 w 805"/>
                <a:gd name="T49" fmla="*/ 17 h 776"/>
                <a:gd name="T50" fmla="*/ 5 w 805"/>
                <a:gd name="T51" fmla="*/ 14 h 776"/>
                <a:gd name="T52" fmla="*/ 4 w 805"/>
                <a:gd name="T53" fmla="*/ 13 h 776"/>
                <a:gd name="T54" fmla="*/ 3 w 805"/>
                <a:gd name="T55" fmla="*/ 9 h 776"/>
                <a:gd name="T56" fmla="*/ 0 w 805"/>
                <a:gd name="T57" fmla="*/ 5 h 77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w 805"/>
                <a:gd name="T88" fmla="*/ 0 h 776"/>
                <a:gd name="T89" fmla="*/ 805 w 805"/>
                <a:gd name="T90" fmla="*/ 776 h 776"/>
              </a:gdLst>
              <a:ahLst/>
              <a:cxnLst>
                <a:cxn ang="T58">
                  <a:pos x="T0" y="T1"/>
                </a:cxn>
                <a:cxn ang="T59">
                  <a:pos x="T2" y="T3"/>
                </a:cxn>
                <a:cxn ang="T60">
                  <a:pos x="T4" y="T5"/>
                </a:cxn>
                <a:cxn ang="T61">
                  <a:pos x="T6" y="T7"/>
                </a:cxn>
                <a:cxn ang="T62">
                  <a:pos x="T8" y="T9"/>
                </a:cxn>
                <a:cxn ang="T63">
                  <a:pos x="T10" y="T11"/>
                </a:cxn>
                <a:cxn ang="T64">
                  <a:pos x="T12" y="T13"/>
                </a:cxn>
                <a:cxn ang="T65">
                  <a:pos x="T14" y="T15"/>
                </a:cxn>
                <a:cxn ang="T66">
                  <a:pos x="T16" y="T17"/>
                </a:cxn>
                <a:cxn ang="T67">
                  <a:pos x="T18" y="T19"/>
                </a:cxn>
                <a:cxn ang="T68">
                  <a:pos x="T20" y="T21"/>
                </a:cxn>
                <a:cxn ang="T69">
                  <a:pos x="T22" y="T23"/>
                </a:cxn>
                <a:cxn ang="T70">
                  <a:pos x="T24" y="T25"/>
                </a:cxn>
                <a:cxn ang="T71">
                  <a:pos x="T26" y="T27"/>
                </a:cxn>
                <a:cxn ang="T72">
                  <a:pos x="T28" y="T29"/>
                </a:cxn>
                <a:cxn ang="T73">
                  <a:pos x="T30" y="T31"/>
                </a:cxn>
                <a:cxn ang="T74">
                  <a:pos x="T32" y="T33"/>
                </a:cxn>
                <a:cxn ang="T75">
                  <a:pos x="T34" y="T35"/>
                </a:cxn>
                <a:cxn ang="T76">
                  <a:pos x="T36" y="T37"/>
                </a:cxn>
                <a:cxn ang="T77">
                  <a:pos x="T38" y="T39"/>
                </a:cxn>
                <a:cxn ang="T78">
                  <a:pos x="T40" y="T41"/>
                </a:cxn>
                <a:cxn ang="T79">
                  <a:pos x="T42" y="T43"/>
                </a:cxn>
                <a:cxn ang="T80">
                  <a:pos x="T44" y="T45"/>
                </a:cxn>
                <a:cxn ang="T81">
                  <a:pos x="T46" y="T47"/>
                </a:cxn>
                <a:cxn ang="T82">
                  <a:pos x="T48" y="T49"/>
                </a:cxn>
                <a:cxn ang="T83">
                  <a:pos x="T50" y="T51"/>
                </a:cxn>
                <a:cxn ang="T84">
                  <a:pos x="T52" y="T53"/>
                </a:cxn>
                <a:cxn ang="T85">
                  <a:pos x="T54" y="T55"/>
                </a:cxn>
                <a:cxn ang="T86">
                  <a:pos x="T56" y="T57"/>
                </a:cxn>
              </a:cxnLst>
              <a:rect l="T87" t="T88" r="T89" b="T90"/>
              <a:pathLst>
                <a:path w="805" h="776">
                  <a:moveTo>
                    <a:pt x="0" y="202"/>
                  </a:moveTo>
                  <a:lnTo>
                    <a:pt x="12" y="135"/>
                  </a:lnTo>
                  <a:lnTo>
                    <a:pt x="54" y="149"/>
                  </a:lnTo>
                  <a:lnTo>
                    <a:pt x="107" y="107"/>
                  </a:lnTo>
                  <a:lnTo>
                    <a:pt x="130" y="78"/>
                  </a:lnTo>
                  <a:lnTo>
                    <a:pt x="85" y="32"/>
                  </a:lnTo>
                  <a:lnTo>
                    <a:pt x="171" y="0"/>
                  </a:lnTo>
                  <a:lnTo>
                    <a:pt x="344" y="89"/>
                  </a:lnTo>
                  <a:lnTo>
                    <a:pt x="345" y="120"/>
                  </a:lnTo>
                  <a:lnTo>
                    <a:pt x="388" y="143"/>
                  </a:lnTo>
                  <a:lnTo>
                    <a:pt x="420" y="165"/>
                  </a:lnTo>
                  <a:lnTo>
                    <a:pt x="454" y="149"/>
                  </a:lnTo>
                  <a:lnTo>
                    <a:pt x="524" y="174"/>
                  </a:lnTo>
                  <a:lnTo>
                    <a:pt x="617" y="352"/>
                  </a:lnTo>
                  <a:lnTo>
                    <a:pt x="627" y="365"/>
                  </a:lnTo>
                  <a:lnTo>
                    <a:pt x="664" y="436"/>
                  </a:lnTo>
                  <a:lnTo>
                    <a:pt x="786" y="450"/>
                  </a:lnTo>
                  <a:lnTo>
                    <a:pt x="805" y="483"/>
                  </a:lnTo>
                  <a:lnTo>
                    <a:pt x="775" y="575"/>
                  </a:lnTo>
                  <a:lnTo>
                    <a:pt x="664" y="619"/>
                  </a:lnTo>
                  <a:lnTo>
                    <a:pt x="542" y="652"/>
                  </a:lnTo>
                  <a:lnTo>
                    <a:pt x="443" y="776"/>
                  </a:lnTo>
                  <a:lnTo>
                    <a:pt x="443" y="729"/>
                  </a:lnTo>
                  <a:lnTo>
                    <a:pt x="373" y="697"/>
                  </a:lnTo>
                  <a:lnTo>
                    <a:pt x="306" y="739"/>
                  </a:lnTo>
                  <a:lnTo>
                    <a:pt x="234" y="599"/>
                  </a:lnTo>
                  <a:lnTo>
                    <a:pt x="180" y="544"/>
                  </a:lnTo>
                  <a:lnTo>
                    <a:pt x="146" y="398"/>
                  </a:lnTo>
                  <a:lnTo>
                    <a:pt x="0" y="20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6" name="Freeform 395">
              <a:extLst>
                <a:ext uri="{FF2B5EF4-FFF2-40B4-BE49-F238E27FC236}">
                  <a16:creationId xmlns:a16="http://schemas.microsoft.com/office/drawing/2014/main" id="{E9221C36-A3DF-4209-A401-2C9127E55886}"/>
                </a:ext>
              </a:extLst>
            </p:cNvPr>
            <p:cNvSpPr/>
            <p:nvPr/>
          </p:nvSpPr>
          <p:spPr bwMode="auto">
            <a:xfrm>
              <a:off x="2534" y="3065"/>
              <a:ext cx="4929" cy="1737"/>
            </a:xfrm>
            <a:custGeom>
              <a:avLst/>
              <a:gdLst>
                <a:gd name="T0" fmla="*/ 3 w 6518"/>
                <a:gd name="T1" fmla="*/ 35 h 2431"/>
                <a:gd name="T2" fmla="*/ 8 w 6518"/>
                <a:gd name="T3" fmla="*/ 31 h 2431"/>
                <a:gd name="T4" fmla="*/ 8 w 6518"/>
                <a:gd name="T5" fmla="*/ 18 h 2431"/>
                <a:gd name="T6" fmla="*/ 14 w 6518"/>
                <a:gd name="T7" fmla="*/ 17 h 2431"/>
                <a:gd name="T8" fmla="*/ 16 w 6518"/>
                <a:gd name="T9" fmla="*/ 26 h 2431"/>
                <a:gd name="T10" fmla="*/ 18 w 6518"/>
                <a:gd name="T11" fmla="*/ 23 h 2431"/>
                <a:gd name="T12" fmla="*/ 23 w 6518"/>
                <a:gd name="T13" fmla="*/ 20 h 2431"/>
                <a:gd name="T14" fmla="*/ 35 w 6518"/>
                <a:gd name="T15" fmla="*/ 17 h 2431"/>
                <a:gd name="T16" fmla="*/ 44 w 6518"/>
                <a:gd name="T17" fmla="*/ 17 h 2431"/>
                <a:gd name="T18" fmla="*/ 44 w 6518"/>
                <a:gd name="T19" fmla="*/ 10 h 2431"/>
                <a:gd name="T20" fmla="*/ 47 w 6518"/>
                <a:gd name="T21" fmla="*/ 19 h 2431"/>
                <a:gd name="T22" fmla="*/ 49 w 6518"/>
                <a:gd name="T23" fmla="*/ 17 h 2431"/>
                <a:gd name="T24" fmla="*/ 51 w 6518"/>
                <a:gd name="T25" fmla="*/ 17 h 2431"/>
                <a:gd name="T26" fmla="*/ 49 w 6518"/>
                <a:gd name="T27" fmla="*/ 13 h 2431"/>
                <a:gd name="T28" fmla="*/ 56 w 6518"/>
                <a:gd name="T29" fmla="*/ 12 h 2431"/>
                <a:gd name="T30" fmla="*/ 59 w 6518"/>
                <a:gd name="T31" fmla="*/ 8 h 2431"/>
                <a:gd name="T32" fmla="*/ 67 w 6518"/>
                <a:gd name="T33" fmla="*/ 3 h 2431"/>
                <a:gd name="T34" fmla="*/ 72 w 6518"/>
                <a:gd name="T35" fmla="*/ 1 h 2431"/>
                <a:gd name="T36" fmla="*/ 83 w 6518"/>
                <a:gd name="T37" fmla="*/ 4 h 2431"/>
                <a:gd name="T38" fmla="*/ 77 w 6518"/>
                <a:gd name="T39" fmla="*/ 9 h 2431"/>
                <a:gd name="T40" fmla="*/ 84 w 6518"/>
                <a:gd name="T41" fmla="*/ 9 h 2431"/>
                <a:gd name="T42" fmla="*/ 92 w 6518"/>
                <a:gd name="T43" fmla="*/ 8 h 2431"/>
                <a:gd name="T44" fmla="*/ 102 w 6518"/>
                <a:gd name="T45" fmla="*/ 12 h 2431"/>
                <a:gd name="T46" fmla="*/ 114 w 6518"/>
                <a:gd name="T47" fmla="*/ 12 h 2431"/>
                <a:gd name="T48" fmla="*/ 126 w 6518"/>
                <a:gd name="T49" fmla="*/ 16 h 2431"/>
                <a:gd name="T50" fmla="*/ 133 w 6518"/>
                <a:gd name="T51" fmla="*/ 15 h 2431"/>
                <a:gd name="T52" fmla="*/ 148 w 6518"/>
                <a:gd name="T53" fmla="*/ 21 h 2431"/>
                <a:gd name="T54" fmla="*/ 147 w 6518"/>
                <a:gd name="T55" fmla="*/ 25 h 2431"/>
                <a:gd name="T56" fmla="*/ 143 w 6518"/>
                <a:gd name="T57" fmla="*/ 22 h 2431"/>
                <a:gd name="T58" fmla="*/ 141 w 6518"/>
                <a:gd name="T59" fmla="*/ 28 h 2431"/>
                <a:gd name="T60" fmla="*/ 129 w 6518"/>
                <a:gd name="T61" fmla="*/ 31 h 2431"/>
                <a:gd name="T62" fmla="*/ 126 w 6518"/>
                <a:gd name="T63" fmla="*/ 37 h 2431"/>
                <a:gd name="T64" fmla="*/ 121 w 6518"/>
                <a:gd name="T65" fmla="*/ 45 h 2431"/>
                <a:gd name="T66" fmla="*/ 128 w 6518"/>
                <a:gd name="T67" fmla="*/ 29 h 2431"/>
                <a:gd name="T68" fmla="*/ 119 w 6518"/>
                <a:gd name="T69" fmla="*/ 32 h 2431"/>
                <a:gd name="T70" fmla="*/ 109 w 6518"/>
                <a:gd name="T71" fmla="*/ 33 h 2431"/>
                <a:gd name="T72" fmla="*/ 105 w 6518"/>
                <a:gd name="T73" fmla="*/ 41 h 2431"/>
                <a:gd name="T74" fmla="*/ 107 w 6518"/>
                <a:gd name="T75" fmla="*/ 45 h 2431"/>
                <a:gd name="T76" fmla="*/ 99 w 6518"/>
                <a:gd name="T77" fmla="*/ 55 h 2431"/>
                <a:gd name="T78" fmla="*/ 94 w 6518"/>
                <a:gd name="T79" fmla="*/ 42 h 2431"/>
                <a:gd name="T80" fmla="*/ 84 w 6518"/>
                <a:gd name="T81" fmla="*/ 46 h 2431"/>
                <a:gd name="T82" fmla="*/ 69 w 6518"/>
                <a:gd name="T83" fmla="*/ 46 h 2431"/>
                <a:gd name="T84" fmla="*/ 53 w 6518"/>
                <a:gd name="T85" fmla="*/ 46 h 2431"/>
                <a:gd name="T86" fmla="*/ 46 w 6518"/>
                <a:gd name="T87" fmla="*/ 42 h 2431"/>
                <a:gd name="T88" fmla="*/ 38 w 6518"/>
                <a:gd name="T89" fmla="*/ 39 h 2431"/>
                <a:gd name="T90" fmla="*/ 32 w 6518"/>
                <a:gd name="T91" fmla="*/ 40 h 2431"/>
                <a:gd name="T92" fmla="*/ 33 w 6518"/>
                <a:gd name="T93" fmla="*/ 45 h 2431"/>
                <a:gd name="T94" fmla="*/ 29 w 6518"/>
                <a:gd name="T95" fmla="*/ 44 h 2431"/>
                <a:gd name="T96" fmla="*/ 24 w 6518"/>
                <a:gd name="T97" fmla="*/ 46 h 2431"/>
                <a:gd name="T98" fmla="*/ 23 w 6518"/>
                <a:gd name="T99" fmla="*/ 48 h 2431"/>
                <a:gd name="T100" fmla="*/ 25 w 6518"/>
                <a:gd name="T101" fmla="*/ 51 h 2431"/>
                <a:gd name="T102" fmla="*/ 23 w 6518"/>
                <a:gd name="T103" fmla="*/ 55 h 2431"/>
                <a:gd name="T104" fmla="*/ 17 w 6518"/>
                <a:gd name="T105" fmla="*/ 54 h 2431"/>
                <a:gd name="T106" fmla="*/ 17 w 6518"/>
                <a:gd name="T107" fmla="*/ 47 h 2431"/>
                <a:gd name="T108" fmla="*/ 12 w 6518"/>
                <a:gd name="T109" fmla="*/ 43 h 2431"/>
                <a:gd name="T110" fmla="*/ 10 w 6518"/>
                <a:gd name="T111" fmla="*/ 42 h 2431"/>
                <a:gd name="T112" fmla="*/ 6 w 6518"/>
                <a:gd name="T113" fmla="*/ 38 h 2431"/>
                <a:gd name="T114" fmla="*/ 4 w 6518"/>
                <a:gd name="T115" fmla="*/ 41 h 2431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  <a:gd name="T171" fmla="*/ 0 60000 65536"/>
                <a:gd name="T172" fmla="*/ 0 60000 65536"/>
                <a:gd name="T173" fmla="*/ 0 60000 65536"/>
                <a:gd name="T174" fmla="*/ 0 w 6518"/>
                <a:gd name="T175" fmla="*/ 0 h 2431"/>
                <a:gd name="T176" fmla="*/ 6518 w 6518"/>
                <a:gd name="T177" fmla="*/ 2431 h 2431"/>
              </a:gdLst>
              <a:ahLst/>
              <a:cxnLst>
                <a:cxn ang="T116">
                  <a:pos x="T0" y="T1"/>
                </a:cxn>
                <a:cxn ang="T117">
                  <a:pos x="T2" y="T3"/>
                </a:cxn>
                <a:cxn ang="T118">
                  <a:pos x="T4" y="T5"/>
                </a:cxn>
                <a:cxn ang="T119">
                  <a:pos x="T6" y="T7"/>
                </a:cxn>
                <a:cxn ang="T120">
                  <a:pos x="T8" y="T9"/>
                </a:cxn>
                <a:cxn ang="T121">
                  <a:pos x="T10" y="T11"/>
                </a:cxn>
                <a:cxn ang="T122">
                  <a:pos x="T12" y="T13"/>
                </a:cxn>
                <a:cxn ang="T123">
                  <a:pos x="T14" y="T15"/>
                </a:cxn>
                <a:cxn ang="T124">
                  <a:pos x="T16" y="T17"/>
                </a:cxn>
                <a:cxn ang="T125">
                  <a:pos x="T18" y="T19"/>
                </a:cxn>
                <a:cxn ang="T126">
                  <a:pos x="T20" y="T21"/>
                </a:cxn>
                <a:cxn ang="T127">
                  <a:pos x="T22" y="T23"/>
                </a:cxn>
                <a:cxn ang="T128">
                  <a:pos x="T24" y="T25"/>
                </a:cxn>
                <a:cxn ang="T129">
                  <a:pos x="T26" y="T27"/>
                </a:cxn>
                <a:cxn ang="T130">
                  <a:pos x="T28" y="T29"/>
                </a:cxn>
                <a:cxn ang="T131">
                  <a:pos x="T30" y="T31"/>
                </a:cxn>
                <a:cxn ang="T132">
                  <a:pos x="T32" y="T33"/>
                </a:cxn>
                <a:cxn ang="T133">
                  <a:pos x="T34" y="T35"/>
                </a:cxn>
                <a:cxn ang="T134">
                  <a:pos x="T36" y="T37"/>
                </a:cxn>
                <a:cxn ang="T135">
                  <a:pos x="T38" y="T39"/>
                </a:cxn>
                <a:cxn ang="T136">
                  <a:pos x="T40" y="T41"/>
                </a:cxn>
                <a:cxn ang="T137">
                  <a:pos x="T42" y="T43"/>
                </a:cxn>
                <a:cxn ang="T138">
                  <a:pos x="T44" y="T45"/>
                </a:cxn>
                <a:cxn ang="T139">
                  <a:pos x="T46" y="T47"/>
                </a:cxn>
                <a:cxn ang="T140">
                  <a:pos x="T48" y="T49"/>
                </a:cxn>
                <a:cxn ang="T141">
                  <a:pos x="T50" y="T51"/>
                </a:cxn>
                <a:cxn ang="T142">
                  <a:pos x="T52" y="T53"/>
                </a:cxn>
                <a:cxn ang="T143">
                  <a:pos x="T54" y="T55"/>
                </a:cxn>
                <a:cxn ang="T144">
                  <a:pos x="T56" y="T57"/>
                </a:cxn>
                <a:cxn ang="T145">
                  <a:pos x="T58" y="T59"/>
                </a:cxn>
                <a:cxn ang="T146">
                  <a:pos x="T60" y="T61"/>
                </a:cxn>
                <a:cxn ang="T147">
                  <a:pos x="T62" y="T63"/>
                </a:cxn>
                <a:cxn ang="T148">
                  <a:pos x="T64" y="T65"/>
                </a:cxn>
                <a:cxn ang="T149">
                  <a:pos x="T66" y="T67"/>
                </a:cxn>
                <a:cxn ang="T150">
                  <a:pos x="T68" y="T69"/>
                </a:cxn>
                <a:cxn ang="T151">
                  <a:pos x="T70" y="T71"/>
                </a:cxn>
                <a:cxn ang="T152">
                  <a:pos x="T72" y="T73"/>
                </a:cxn>
                <a:cxn ang="T153">
                  <a:pos x="T74" y="T75"/>
                </a:cxn>
                <a:cxn ang="T154">
                  <a:pos x="T76" y="T77"/>
                </a:cxn>
                <a:cxn ang="T155">
                  <a:pos x="T78" y="T79"/>
                </a:cxn>
                <a:cxn ang="T156">
                  <a:pos x="T80" y="T81"/>
                </a:cxn>
                <a:cxn ang="T157">
                  <a:pos x="T82" y="T83"/>
                </a:cxn>
                <a:cxn ang="T158">
                  <a:pos x="T84" y="T85"/>
                </a:cxn>
                <a:cxn ang="T159">
                  <a:pos x="T86" y="T87"/>
                </a:cxn>
                <a:cxn ang="T160">
                  <a:pos x="T88" y="T89"/>
                </a:cxn>
                <a:cxn ang="T161">
                  <a:pos x="T90" y="T91"/>
                </a:cxn>
                <a:cxn ang="T162">
                  <a:pos x="T92" y="T93"/>
                </a:cxn>
                <a:cxn ang="T163">
                  <a:pos x="T94" y="T95"/>
                </a:cxn>
                <a:cxn ang="T164">
                  <a:pos x="T96" y="T97"/>
                </a:cxn>
                <a:cxn ang="T165">
                  <a:pos x="T98" y="T99"/>
                </a:cxn>
                <a:cxn ang="T166">
                  <a:pos x="T100" y="T101"/>
                </a:cxn>
                <a:cxn ang="T167">
                  <a:pos x="T102" y="T103"/>
                </a:cxn>
                <a:cxn ang="T168">
                  <a:pos x="T104" y="T105"/>
                </a:cxn>
                <a:cxn ang="T169">
                  <a:pos x="T106" y="T107"/>
                </a:cxn>
                <a:cxn ang="T170">
                  <a:pos x="T108" y="T109"/>
                </a:cxn>
                <a:cxn ang="T171">
                  <a:pos x="T110" y="T111"/>
                </a:cxn>
                <a:cxn ang="T172">
                  <a:pos x="T112" y="T113"/>
                </a:cxn>
                <a:cxn ang="T173">
                  <a:pos x="T114" y="T115"/>
                </a:cxn>
              </a:cxnLst>
              <a:rect l="T174" t="T175" r="T176" b="T177"/>
              <a:pathLst>
                <a:path w="6518" h="2431">
                  <a:moveTo>
                    <a:pt x="0" y="1726"/>
                  </a:moveTo>
                  <a:lnTo>
                    <a:pt x="55" y="1671"/>
                  </a:lnTo>
                  <a:lnTo>
                    <a:pt x="36" y="1694"/>
                  </a:lnTo>
                  <a:lnTo>
                    <a:pt x="61" y="1701"/>
                  </a:lnTo>
                  <a:lnTo>
                    <a:pt x="55" y="1587"/>
                  </a:lnTo>
                  <a:lnTo>
                    <a:pt x="77" y="1534"/>
                  </a:lnTo>
                  <a:lnTo>
                    <a:pt x="108" y="1526"/>
                  </a:lnTo>
                  <a:lnTo>
                    <a:pt x="171" y="1575"/>
                  </a:lnTo>
                  <a:lnTo>
                    <a:pt x="182" y="1482"/>
                  </a:lnTo>
                  <a:lnTo>
                    <a:pt x="158" y="1483"/>
                  </a:lnTo>
                  <a:lnTo>
                    <a:pt x="147" y="1429"/>
                  </a:lnTo>
                  <a:lnTo>
                    <a:pt x="405" y="1377"/>
                  </a:lnTo>
                  <a:lnTo>
                    <a:pt x="339" y="1358"/>
                  </a:lnTo>
                  <a:lnTo>
                    <a:pt x="343" y="1330"/>
                  </a:lnTo>
                  <a:lnTo>
                    <a:pt x="305" y="1340"/>
                  </a:lnTo>
                  <a:lnTo>
                    <a:pt x="452" y="1197"/>
                  </a:lnTo>
                  <a:lnTo>
                    <a:pt x="389" y="1047"/>
                  </a:lnTo>
                  <a:lnTo>
                    <a:pt x="401" y="976"/>
                  </a:lnTo>
                  <a:lnTo>
                    <a:pt x="361" y="896"/>
                  </a:lnTo>
                  <a:lnTo>
                    <a:pt x="398" y="850"/>
                  </a:lnTo>
                  <a:lnTo>
                    <a:pt x="339" y="786"/>
                  </a:lnTo>
                  <a:lnTo>
                    <a:pt x="355" y="736"/>
                  </a:lnTo>
                  <a:lnTo>
                    <a:pt x="429" y="677"/>
                  </a:lnTo>
                  <a:lnTo>
                    <a:pt x="469" y="670"/>
                  </a:lnTo>
                  <a:lnTo>
                    <a:pt x="516" y="683"/>
                  </a:lnTo>
                  <a:lnTo>
                    <a:pt x="475" y="696"/>
                  </a:lnTo>
                  <a:lnTo>
                    <a:pt x="505" y="719"/>
                  </a:lnTo>
                  <a:lnTo>
                    <a:pt x="620" y="727"/>
                  </a:lnTo>
                  <a:lnTo>
                    <a:pt x="819" y="847"/>
                  </a:lnTo>
                  <a:lnTo>
                    <a:pt x="824" y="907"/>
                  </a:lnTo>
                  <a:lnTo>
                    <a:pt x="738" y="958"/>
                  </a:lnTo>
                  <a:lnTo>
                    <a:pt x="471" y="886"/>
                  </a:lnTo>
                  <a:lnTo>
                    <a:pt x="578" y="972"/>
                  </a:lnTo>
                  <a:lnTo>
                    <a:pt x="574" y="1074"/>
                  </a:lnTo>
                  <a:lnTo>
                    <a:pt x="682" y="1122"/>
                  </a:lnTo>
                  <a:lnTo>
                    <a:pt x="712" y="1114"/>
                  </a:lnTo>
                  <a:lnTo>
                    <a:pt x="698" y="1074"/>
                  </a:lnTo>
                  <a:lnTo>
                    <a:pt x="647" y="1057"/>
                  </a:lnTo>
                  <a:lnTo>
                    <a:pt x="659" y="1023"/>
                  </a:lnTo>
                  <a:lnTo>
                    <a:pt x="710" y="1061"/>
                  </a:lnTo>
                  <a:lnTo>
                    <a:pt x="813" y="1074"/>
                  </a:lnTo>
                  <a:lnTo>
                    <a:pt x="768" y="993"/>
                  </a:lnTo>
                  <a:lnTo>
                    <a:pt x="867" y="926"/>
                  </a:lnTo>
                  <a:lnTo>
                    <a:pt x="937" y="972"/>
                  </a:lnTo>
                  <a:lnTo>
                    <a:pt x="934" y="792"/>
                  </a:lnTo>
                  <a:lnTo>
                    <a:pt x="903" y="765"/>
                  </a:lnTo>
                  <a:lnTo>
                    <a:pt x="1023" y="805"/>
                  </a:lnTo>
                  <a:lnTo>
                    <a:pt x="1032" y="827"/>
                  </a:lnTo>
                  <a:lnTo>
                    <a:pt x="969" y="859"/>
                  </a:lnTo>
                  <a:lnTo>
                    <a:pt x="1032" y="917"/>
                  </a:lnTo>
                  <a:lnTo>
                    <a:pt x="1086" y="850"/>
                  </a:lnTo>
                  <a:lnTo>
                    <a:pt x="1303" y="743"/>
                  </a:lnTo>
                  <a:lnTo>
                    <a:pt x="1337" y="739"/>
                  </a:lnTo>
                  <a:lnTo>
                    <a:pt x="1303" y="755"/>
                  </a:lnTo>
                  <a:lnTo>
                    <a:pt x="1340" y="807"/>
                  </a:lnTo>
                  <a:lnTo>
                    <a:pt x="1500" y="739"/>
                  </a:lnTo>
                  <a:lnTo>
                    <a:pt x="1536" y="789"/>
                  </a:lnTo>
                  <a:lnTo>
                    <a:pt x="1575" y="748"/>
                  </a:lnTo>
                  <a:lnTo>
                    <a:pt x="1553" y="693"/>
                  </a:lnTo>
                  <a:lnTo>
                    <a:pt x="1578" y="674"/>
                  </a:lnTo>
                  <a:lnTo>
                    <a:pt x="1699" y="701"/>
                  </a:lnTo>
                  <a:lnTo>
                    <a:pt x="1858" y="803"/>
                  </a:lnTo>
                  <a:lnTo>
                    <a:pt x="1888" y="754"/>
                  </a:lnTo>
                  <a:lnTo>
                    <a:pt x="1855" y="704"/>
                  </a:lnTo>
                  <a:lnTo>
                    <a:pt x="1807" y="688"/>
                  </a:lnTo>
                  <a:lnTo>
                    <a:pt x="1824" y="608"/>
                  </a:lnTo>
                  <a:lnTo>
                    <a:pt x="1795" y="597"/>
                  </a:lnTo>
                  <a:lnTo>
                    <a:pt x="1803" y="560"/>
                  </a:lnTo>
                  <a:lnTo>
                    <a:pt x="1861" y="521"/>
                  </a:lnTo>
                  <a:lnTo>
                    <a:pt x="1899" y="424"/>
                  </a:lnTo>
                  <a:lnTo>
                    <a:pt x="1981" y="425"/>
                  </a:lnTo>
                  <a:lnTo>
                    <a:pt x="2024" y="439"/>
                  </a:lnTo>
                  <a:lnTo>
                    <a:pt x="1990" y="543"/>
                  </a:lnTo>
                  <a:lnTo>
                    <a:pt x="2028" y="593"/>
                  </a:lnTo>
                  <a:lnTo>
                    <a:pt x="2017" y="736"/>
                  </a:lnTo>
                  <a:lnTo>
                    <a:pt x="2056" y="784"/>
                  </a:lnTo>
                  <a:lnTo>
                    <a:pt x="2039" y="836"/>
                  </a:lnTo>
                  <a:lnTo>
                    <a:pt x="1977" y="877"/>
                  </a:lnTo>
                  <a:lnTo>
                    <a:pt x="1996" y="896"/>
                  </a:lnTo>
                  <a:lnTo>
                    <a:pt x="1914" y="915"/>
                  </a:lnTo>
                  <a:lnTo>
                    <a:pt x="2002" y="949"/>
                  </a:lnTo>
                  <a:lnTo>
                    <a:pt x="2105" y="836"/>
                  </a:lnTo>
                  <a:lnTo>
                    <a:pt x="2091" y="765"/>
                  </a:lnTo>
                  <a:lnTo>
                    <a:pt x="2123" y="754"/>
                  </a:lnTo>
                  <a:lnTo>
                    <a:pt x="2176" y="740"/>
                  </a:lnTo>
                  <a:lnTo>
                    <a:pt x="2204" y="781"/>
                  </a:lnTo>
                  <a:lnTo>
                    <a:pt x="2201" y="835"/>
                  </a:lnTo>
                  <a:lnTo>
                    <a:pt x="2263" y="851"/>
                  </a:lnTo>
                  <a:lnTo>
                    <a:pt x="2212" y="834"/>
                  </a:lnTo>
                  <a:lnTo>
                    <a:pt x="2236" y="801"/>
                  </a:lnTo>
                  <a:lnTo>
                    <a:pt x="2214" y="754"/>
                  </a:lnTo>
                  <a:lnTo>
                    <a:pt x="2067" y="723"/>
                  </a:lnTo>
                  <a:lnTo>
                    <a:pt x="2091" y="612"/>
                  </a:lnTo>
                  <a:lnTo>
                    <a:pt x="2039" y="543"/>
                  </a:lnTo>
                  <a:lnTo>
                    <a:pt x="2112" y="479"/>
                  </a:lnTo>
                  <a:lnTo>
                    <a:pt x="2106" y="433"/>
                  </a:lnTo>
                  <a:lnTo>
                    <a:pt x="2137" y="459"/>
                  </a:lnTo>
                  <a:lnTo>
                    <a:pt x="2120" y="550"/>
                  </a:lnTo>
                  <a:lnTo>
                    <a:pt x="2145" y="560"/>
                  </a:lnTo>
                  <a:lnTo>
                    <a:pt x="2246" y="587"/>
                  </a:lnTo>
                  <a:lnTo>
                    <a:pt x="2153" y="514"/>
                  </a:lnTo>
                  <a:lnTo>
                    <a:pt x="2221" y="517"/>
                  </a:lnTo>
                  <a:lnTo>
                    <a:pt x="2206" y="487"/>
                  </a:lnTo>
                  <a:lnTo>
                    <a:pt x="2246" y="472"/>
                  </a:lnTo>
                  <a:lnTo>
                    <a:pt x="2429" y="532"/>
                  </a:lnTo>
                  <a:lnTo>
                    <a:pt x="2394" y="568"/>
                  </a:lnTo>
                  <a:lnTo>
                    <a:pt x="2389" y="628"/>
                  </a:lnTo>
                  <a:lnTo>
                    <a:pt x="2427" y="660"/>
                  </a:lnTo>
                  <a:lnTo>
                    <a:pt x="2446" y="532"/>
                  </a:lnTo>
                  <a:lnTo>
                    <a:pt x="2347" y="466"/>
                  </a:lnTo>
                  <a:lnTo>
                    <a:pt x="2325" y="375"/>
                  </a:lnTo>
                  <a:lnTo>
                    <a:pt x="2558" y="344"/>
                  </a:lnTo>
                  <a:lnTo>
                    <a:pt x="2529" y="260"/>
                  </a:lnTo>
                  <a:lnTo>
                    <a:pt x="2558" y="279"/>
                  </a:lnTo>
                  <a:lnTo>
                    <a:pt x="2599" y="247"/>
                  </a:lnTo>
                  <a:lnTo>
                    <a:pt x="2568" y="237"/>
                  </a:lnTo>
                  <a:lnTo>
                    <a:pt x="2816" y="171"/>
                  </a:lnTo>
                  <a:lnTo>
                    <a:pt x="2794" y="152"/>
                  </a:lnTo>
                  <a:lnTo>
                    <a:pt x="2909" y="145"/>
                  </a:lnTo>
                  <a:lnTo>
                    <a:pt x="2908" y="167"/>
                  </a:lnTo>
                  <a:lnTo>
                    <a:pt x="2934" y="167"/>
                  </a:lnTo>
                  <a:lnTo>
                    <a:pt x="3018" y="137"/>
                  </a:lnTo>
                  <a:lnTo>
                    <a:pt x="3057" y="153"/>
                  </a:lnTo>
                  <a:lnTo>
                    <a:pt x="3019" y="117"/>
                  </a:lnTo>
                  <a:lnTo>
                    <a:pt x="3113" y="110"/>
                  </a:lnTo>
                  <a:lnTo>
                    <a:pt x="3116" y="64"/>
                  </a:lnTo>
                  <a:lnTo>
                    <a:pt x="3223" y="0"/>
                  </a:lnTo>
                  <a:lnTo>
                    <a:pt x="3300" y="38"/>
                  </a:lnTo>
                  <a:lnTo>
                    <a:pt x="3235" y="71"/>
                  </a:lnTo>
                  <a:lnTo>
                    <a:pt x="3348" y="69"/>
                  </a:lnTo>
                  <a:lnTo>
                    <a:pt x="3301" y="117"/>
                  </a:lnTo>
                  <a:lnTo>
                    <a:pt x="3491" y="92"/>
                  </a:lnTo>
                  <a:lnTo>
                    <a:pt x="3593" y="167"/>
                  </a:lnTo>
                  <a:lnTo>
                    <a:pt x="3577" y="194"/>
                  </a:lnTo>
                  <a:lnTo>
                    <a:pt x="3543" y="176"/>
                  </a:lnTo>
                  <a:lnTo>
                    <a:pt x="3590" y="201"/>
                  </a:lnTo>
                  <a:lnTo>
                    <a:pt x="3568" y="244"/>
                  </a:lnTo>
                  <a:lnTo>
                    <a:pt x="3223" y="456"/>
                  </a:lnTo>
                  <a:lnTo>
                    <a:pt x="3335" y="428"/>
                  </a:lnTo>
                  <a:lnTo>
                    <a:pt x="3311" y="401"/>
                  </a:lnTo>
                  <a:lnTo>
                    <a:pt x="3485" y="362"/>
                  </a:lnTo>
                  <a:lnTo>
                    <a:pt x="3437" y="367"/>
                  </a:lnTo>
                  <a:lnTo>
                    <a:pt x="3448" y="332"/>
                  </a:lnTo>
                  <a:lnTo>
                    <a:pt x="3543" y="362"/>
                  </a:lnTo>
                  <a:lnTo>
                    <a:pt x="3560" y="332"/>
                  </a:lnTo>
                  <a:lnTo>
                    <a:pt x="3579" y="401"/>
                  </a:lnTo>
                  <a:lnTo>
                    <a:pt x="3626" y="406"/>
                  </a:lnTo>
                  <a:lnTo>
                    <a:pt x="3582" y="376"/>
                  </a:lnTo>
                  <a:lnTo>
                    <a:pt x="3675" y="362"/>
                  </a:lnTo>
                  <a:lnTo>
                    <a:pt x="3786" y="375"/>
                  </a:lnTo>
                  <a:lnTo>
                    <a:pt x="3778" y="401"/>
                  </a:lnTo>
                  <a:lnTo>
                    <a:pt x="3871" y="424"/>
                  </a:lnTo>
                  <a:lnTo>
                    <a:pt x="3954" y="418"/>
                  </a:lnTo>
                  <a:lnTo>
                    <a:pt x="3958" y="353"/>
                  </a:lnTo>
                  <a:lnTo>
                    <a:pt x="3983" y="347"/>
                  </a:lnTo>
                  <a:lnTo>
                    <a:pt x="4193" y="418"/>
                  </a:lnTo>
                  <a:lnTo>
                    <a:pt x="4167" y="532"/>
                  </a:lnTo>
                  <a:lnTo>
                    <a:pt x="4264" y="608"/>
                  </a:lnTo>
                  <a:lnTo>
                    <a:pt x="4319" y="504"/>
                  </a:lnTo>
                  <a:lnTo>
                    <a:pt x="4354" y="550"/>
                  </a:lnTo>
                  <a:lnTo>
                    <a:pt x="4424" y="532"/>
                  </a:lnTo>
                  <a:lnTo>
                    <a:pt x="4519" y="568"/>
                  </a:lnTo>
                  <a:lnTo>
                    <a:pt x="4593" y="547"/>
                  </a:lnTo>
                  <a:lnTo>
                    <a:pt x="4589" y="504"/>
                  </a:lnTo>
                  <a:lnTo>
                    <a:pt x="4640" y="431"/>
                  </a:lnTo>
                  <a:lnTo>
                    <a:pt x="4957" y="482"/>
                  </a:lnTo>
                  <a:lnTo>
                    <a:pt x="4978" y="516"/>
                  </a:lnTo>
                  <a:lnTo>
                    <a:pt x="4938" y="531"/>
                  </a:lnTo>
                  <a:lnTo>
                    <a:pt x="5042" y="547"/>
                  </a:lnTo>
                  <a:lnTo>
                    <a:pt x="5080" y="597"/>
                  </a:lnTo>
                  <a:lnTo>
                    <a:pt x="5319" y="587"/>
                  </a:lnTo>
                  <a:lnTo>
                    <a:pt x="5362" y="628"/>
                  </a:lnTo>
                  <a:lnTo>
                    <a:pt x="5345" y="677"/>
                  </a:lnTo>
                  <a:lnTo>
                    <a:pt x="5415" y="712"/>
                  </a:lnTo>
                  <a:lnTo>
                    <a:pt x="5451" y="685"/>
                  </a:lnTo>
                  <a:lnTo>
                    <a:pt x="5622" y="705"/>
                  </a:lnTo>
                  <a:lnTo>
                    <a:pt x="5655" y="677"/>
                  </a:lnTo>
                  <a:lnTo>
                    <a:pt x="5677" y="721"/>
                  </a:lnTo>
                  <a:lnTo>
                    <a:pt x="5747" y="757"/>
                  </a:lnTo>
                  <a:lnTo>
                    <a:pt x="5780" y="732"/>
                  </a:lnTo>
                  <a:lnTo>
                    <a:pt x="5744" y="693"/>
                  </a:lnTo>
                  <a:lnTo>
                    <a:pt x="5765" y="660"/>
                  </a:lnTo>
                  <a:lnTo>
                    <a:pt x="6062" y="711"/>
                  </a:lnTo>
                  <a:lnTo>
                    <a:pt x="6258" y="838"/>
                  </a:lnTo>
                  <a:lnTo>
                    <a:pt x="6302" y="838"/>
                  </a:lnTo>
                  <a:lnTo>
                    <a:pt x="6352" y="942"/>
                  </a:lnTo>
                  <a:lnTo>
                    <a:pt x="6328" y="886"/>
                  </a:lnTo>
                  <a:lnTo>
                    <a:pt x="6361" y="881"/>
                  </a:lnTo>
                  <a:lnTo>
                    <a:pt x="6383" y="903"/>
                  </a:lnTo>
                  <a:lnTo>
                    <a:pt x="6439" y="896"/>
                  </a:lnTo>
                  <a:lnTo>
                    <a:pt x="6518" y="954"/>
                  </a:lnTo>
                  <a:lnTo>
                    <a:pt x="6404" y="1020"/>
                  </a:lnTo>
                  <a:lnTo>
                    <a:pt x="6428" y="1039"/>
                  </a:lnTo>
                  <a:lnTo>
                    <a:pt x="6387" y="1051"/>
                  </a:lnTo>
                  <a:lnTo>
                    <a:pt x="6420" y="1076"/>
                  </a:lnTo>
                  <a:lnTo>
                    <a:pt x="6352" y="1077"/>
                  </a:lnTo>
                  <a:lnTo>
                    <a:pt x="6327" y="1039"/>
                  </a:lnTo>
                  <a:lnTo>
                    <a:pt x="6303" y="1054"/>
                  </a:lnTo>
                  <a:lnTo>
                    <a:pt x="6258" y="993"/>
                  </a:lnTo>
                  <a:lnTo>
                    <a:pt x="6179" y="995"/>
                  </a:lnTo>
                  <a:lnTo>
                    <a:pt x="6158" y="958"/>
                  </a:lnTo>
                  <a:lnTo>
                    <a:pt x="6178" y="942"/>
                  </a:lnTo>
                  <a:lnTo>
                    <a:pt x="6150" y="942"/>
                  </a:lnTo>
                  <a:lnTo>
                    <a:pt x="6124" y="954"/>
                  </a:lnTo>
                  <a:lnTo>
                    <a:pt x="6151" y="996"/>
                  </a:lnTo>
                  <a:lnTo>
                    <a:pt x="6135" y="1023"/>
                  </a:lnTo>
                  <a:lnTo>
                    <a:pt x="6069" y="1065"/>
                  </a:lnTo>
                  <a:lnTo>
                    <a:pt x="6024" y="1055"/>
                  </a:lnTo>
                  <a:lnTo>
                    <a:pt x="6099" y="1173"/>
                  </a:lnTo>
                  <a:lnTo>
                    <a:pt x="6085" y="1219"/>
                  </a:lnTo>
                  <a:lnTo>
                    <a:pt x="6009" y="1187"/>
                  </a:lnTo>
                  <a:lnTo>
                    <a:pt x="6012" y="1206"/>
                  </a:lnTo>
                  <a:lnTo>
                    <a:pt x="5875" y="1264"/>
                  </a:lnTo>
                  <a:lnTo>
                    <a:pt x="5751" y="1384"/>
                  </a:lnTo>
                  <a:lnTo>
                    <a:pt x="5669" y="1338"/>
                  </a:lnTo>
                  <a:lnTo>
                    <a:pt x="5593" y="1387"/>
                  </a:lnTo>
                  <a:lnTo>
                    <a:pt x="5593" y="1344"/>
                  </a:lnTo>
                  <a:lnTo>
                    <a:pt x="5549" y="1388"/>
                  </a:lnTo>
                  <a:lnTo>
                    <a:pt x="5493" y="1386"/>
                  </a:lnTo>
                  <a:lnTo>
                    <a:pt x="5436" y="1502"/>
                  </a:lnTo>
                  <a:lnTo>
                    <a:pt x="5483" y="1526"/>
                  </a:lnTo>
                  <a:lnTo>
                    <a:pt x="5465" y="1564"/>
                  </a:lnTo>
                  <a:lnTo>
                    <a:pt x="5486" y="1625"/>
                  </a:lnTo>
                  <a:lnTo>
                    <a:pt x="5446" y="1614"/>
                  </a:lnTo>
                  <a:lnTo>
                    <a:pt x="5423" y="1668"/>
                  </a:lnTo>
                  <a:lnTo>
                    <a:pt x="5437" y="1714"/>
                  </a:lnTo>
                  <a:lnTo>
                    <a:pt x="5353" y="1753"/>
                  </a:lnTo>
                  <a:lnTo>
                    <a:pt x="5362" y="1808"/>
                  </a:lnTo>
                  <a:lnTo>
                    <a:pt x="5306" y="1822"/>
                  </a:lnTo>
                  <a:lnTo>
                    <a:pt x="5293" y="1881"/>
                  </a:lnTo>
                  <a:lnTo>
                    <a:pt x="5241" y="1943"/>
                  </a:lnTo>
                  <a:lnTo>
                    <a:pt x="5196" y="1714"/>
                  </a:lnTo>
                  <a:lnTo>
                    <a:pt x="5200" y="1591"/>
                  </a:lnTo>
                  <a:lnTo>
                    <a:pt x="5241" y="1518"/>
                  </a:lnTo>
                  <a:lnTo>
                    <a:pt x="5299" y="1503"/>
                  </a:lnTo>
                  <a:lnTo>
                    <a:pt x="5434" y="1350"/>
                  </a:lnTo>
                  <a:lnTo>
                    <a:pt x="5498" y="1318"/>
                  </a:lnTo>
                  <a:lnTo>
                    <a:pt x="5520" y="1230"/>
                  </a:lnTo>
                  <a:lnTo>
                    <a:pt x="5549" y="1207"/>
                  </a:lnTo>
                  <a:lnTo>
                    <a:pt x="5497" y="1206"/>
                  </a:lnTo>
                  <a:lnTo>
                    <a:pt x="5482" y="1279"/>
                  </a:lnTo>
                  <a:lnTo>
                    <a:pt x="5367" y="1340"/>
                  </a:lnTo>
                  <a:lnTo>
                    <a:pt x="5378" y="1246"/>
                  </a:lnTo>
                  <a:lnTo>
                    <a:pt x="5254" y="1268"/>
                  </a:lnTo>
                  <a:lnTo>
                    <a:pt x="5138" y="1387"/>
                  </a:lnTo>
                  <a:lnTo>
                    <a:pt x="5161" y="1438"/>
                  </a:lnTo>
                  <a:lnTo>
                    <a:pt x="5037" y="1455"/>
                  </a:lnTo>
                  <a:lnTo>
                    <a:pt x="5021" y="1440"/>
                  </a:lnTo>
                  <a:lnTo>
                    <a:pt x="5063" y="1432"/>
                  </a:lnTo>
                  <a:lnTo>
                    <a:pt x="4959" y="1400"/>
                  </a:lnTo>
                  <a:lnTo>
                    <a:pt x="4929" y="1432"/>
                  </a:lnTo>
                  <a:lnTo>
                    <a:pt x="4694" y="1433"/>
                  </a:lnTo>
                  <a:lnTo>
                    <a:pt x="4417" y="1709"/>
                  </a:lnTo>
                  <a:lnTo>
                    <a:pt x="4473" y="1721"/>
                  </a:lnTo>
                  <a:lnTo>
                    <a:pt x="4473" y="1771"/>
                  </a:lnTo>
                  <a:lnTo>
                    <a:pt x="4507" y="1740"/>
                  </a:lnTo>
                  <a:lnTo>
                    <a:pt x="4497" y="1783"/>
                  </a:lnTo>
                  <a:lnTo>
                    <a:pt x="4537" y="1759"/>
                  </a:lnTo>
                  <a:lnTo>
                    <a:pt x="4535" y="1786"/>
                  </a:lnTo>
                  <a:lnTo>
                    <a:pt x="4546" y="1740"/>
                  </a:lnTo>
                  <a:lnTo>
                    <a:pt x="4589" y="1741"/>
                  </a:lnTo>
                  <a:lnTo>
                    <a:pt x="4647" y="1801"/>
                  </a:lnTo>
                  <a:lnTo>
                    <a:pt x="4592" y="1806"/>
                  </a:lnTo>
                  <a:lnTo>
                    <a:pt x="4641" y="1824"/>
                  </a:lnTo>
                  <a:lnTo>
                    <a:pt x="4653" y="1866"/>
                  </a:lnTo>
                  <a:lnTo>
                    <a:pt x="4614" y="1952"/>
                  </a:lnTo>
                  <a:lnTo>
                    <a:pt x="4606" y="2082"/>
                  </a:lnTo>
                  <a:lnTo>
                    <a:pt x="4411" y="2358"/>
                  </a:lnTo>
                  <a:lnTo>
                    <a:pt x="4342" y="2396"/>
                  </a:lnTo>
                  <a:lnTo>
                    <a:pt x="4287" y="2358"/>
                  </a:lnTo>
                  <a:lnTo>
                    <a:pt x="4240" y="2412"/>
                  </a:lnTo>
                  <a:lnTo>
                    <a:pt x="4237" y="2401"/>
                  </a:lnTo>
                  <a:lnTo>
                    <a:pt x="4262" y="2358"/>
                  </a:lnTo>
                  <a:lnTo>
                    <a:pt x="4249" y="2289"/>
                  </a:lnTo>
                  <a:lnTo>
                    <a:pt x="4334" y="2261"/>
                  </a:lnTo>
                  <a:lnTo>
                    <a:pt x="4403" y="2077"/>
                  </a:lnTo>
                  <a:lnTo>
                    <a:pt x="4257" y="2121"/>
                  </a:lnTo>
                  <a:lnTo>
                    <a:pt x="4237" y="2052"/>
                  </a:lnTo>
                  <a:lnTo>
                    <a:pt x="4120" y="2010"/>
                  </a:lnTo>
                  <a:lnTo>
                    <a:pt x="4050" y="1821"/>
                  </a:lnTo>
                  <a:lnTo>
                    <a:pt x="3972" y="1786"/>
                  </a:lnTo>
                  <a:lnTo>
                    <a:pt x="3834" y="1837"/>
                  </a:lnTo>
                  <a:lnTo>
                    <a:pt x="3859" y="1878"/>
                  </a:lnTo>
                  <a:lnTo>
                    <a:pt x="3802" y="1990"/>
                  </a:lnTo>
                  <a:lnTo>
                    <a:pt x="3748" y="2020"/>
                  </a:lnTo>
                  <a:lnTo>
                    <a:pt x="3691" y="1993"/>
                  </a:lnTo>
                  <a:lnTo>
                    <a:pt x="3621" y="1981"/>
                  </a:lnTo>
                  <a:lnTo>
                    <a:pt x="3441" y="2033"/>
                  </a:lnTo>
                  <a:lnTo>
                    <a:pt x="3280" y="1956"/>
                  </a:lnTo>
                  <a:lnTo>
                    <a:pt x="3179" y="1967"/>
                  </a:lnTo>
                  <a:lnTo>
                    <a:pt x="3142" y="1905"/>
                  </a:lnTo>
                  <a:lnTo>
                    <a:pt x="3042" y="1866"/>
                  </a:lnTo>
                  <a:lnTo>
                    <a:pt x="2989" y="1908"/>
                  </a:lnTo>
                  <a:lnTo>
                    <a:pt x="2986" y="1992"/>
                  </a:lnTo>
                  <a:lnTo>
                    <a:pt x="2756" y="1955"/>
                  </a:lnTo>
                  <a:lnTo>
                    <a:pt x="2633" y="2033"/>
                  </a:lnTo>
                  <a:lnTo>
                    <a:pt x="2568" y="2063"/>
                  </a:lnTo>
                  <a:lnTo>
                    <a:pt x="2488" y="2002"/>
                  </a:lnTo>
                  <a:lnTo>
                    <a:pt x="2435" y="2036"/>
                  </a:lnTo>
                  <a:lnTo>
                    <a:pt x="2339" y="1993"/>
                  </a:lnTo>
                  <a:lnTo>
                    <a:pt x="2302" y="1990"/>
                  </a:lnTo>
                  <a:lnTo>
                    <a:pt x="2275" y="1923"/>
                  </a:lnTo>
                  <a:lnTo>
                    <a:pt x="2221" y="1923"/>
                  </a:lnTo>
                  <a:lnTo>
                    <a:pt x="2202" y="1935"/>
                  </a:lnTo>
                  <a:lnTo>
                    <a:pt x="2159" y="1885"/>
                  </a:lnTo>
                  <a:lnTo>
                    <a:pt x="2130" y="1898"/>
                  </a:lnTo>
                  <a:lnTo>
                    <a:pt x="2106" y="1914"/>
                  </a:lnTo>
                  <a:lnTo>
                    <a:pt x="1996" y="1812"/>
                  </a:lnTo>
                  <a:lnTo>
                    <a:pt x="1965" y="1802"/>
                  </a:lnTo>
                  <a:lnTo>
                    <a:pt x="1893" y="1724"/>
                  </a:lnTo>
                  <a:lnTo>
                    <a:pt x="1825" y="1771"/>
                  </a:lnTo>
                  <a:lnTo>
                    <a:pt x="1813" y="1739"/>
                  </a:lnTo>
                  <a:lnTo>
                    <a:pt x="1713" y="1733"/>
                  </a:lnTo>
                  <a:lnTo>
                    <a:pt x="1674" y="1678"/>
                  </a:lnTo>
                  <a:lnTo>
                    <a:pt x="1622" y="1682"/>
                  </a:lnTo>
                  <a:lnTo>
                    <a:pt x="1601" y="1705"/>
                  </a:lnTo>
                  <a:lnTo>
                    <a:pt x="1536" y="1718"/>
                  </a:lnTo>
                  <a:lnTo>
                    <a:pt x="1517" y="1705"/>
                  </a:lnTo>
                  <a:lnTo>
                    <a:pt x="1493" y="1749"/>
                  </a:lnTo>
                  <a:lnTo>
                    <a:pt x="1471" y="1739"/>
                  </a:lnTo>
                  <a:lnTo>
                    <a:pt x="1392" y="1751"/>
                  </a:lnTo>
                  <a:lnTo>
                    <a:pt x="1367" y="1739"/>
                  </a:lnTo>
                  <a:lnTo>
                    <a:pt x="1357" y="1751"/>
                  </a:lnTo>
                  <a:lnTo>
                    <a:pt x="1398" y="1802"/>
                  </a:lnTo>
                  <a:lnTo>
                    <a:pt x="1369" y="1832"/>
                  </a:lnTo>
                  <a:lnTo>
                    <a:pt x="1370" y="1874"/>
                  </a:lnTo>
                  <a:lnTo>
                    <a:pt x="1416" y="1875"/>
                  </a:lnTo>
                  <a:lnTo>
                    <a:pt x="1438" y="1914"/>
                  </a:lnTo>
                  <a:lnTo>
                    <a:pt x="1424" y="1944"/>
                  </a:lnTo>
                  <a:lnTo>
                    <a:pt x="1392" y="1923"/>
                  </a:lnTo>
                  <a:lnTo>
                    <a:pt x="1367" y="1943"/>
                  </a:lnTo>
                  <a:lnTo>
                    <a:pt x="1339" y="1927"/>
                  </a:lnTo>
                  <a:lnTo>
                    <a:pt x="1325" y="1898"/>
                  </a:lnTo>
                  <a:lnTo>
                    <a:pt x="1295" y="1914"/>
                  </a:lnTo>
                  <a:lnTo>
                    <a:pt x="1273" y="1900"/>
                  </a:lnTo>
                  <a:lnTo>
                    <a:pt x="1245" y="1923"/>
                  </a:lnTo>
                  <a:lnTo>
                    <a:pt x="1211" y="1929"/>
                  </a:lnTo>
                  <a:lnTo>
                    <a:pt x="1190" y="1898"/>
                  </a:lnTo>
                  <a:lnTo>
                    <a:pt x="1066" y="1890"/>
                  </a:lnTo>
                  <a:lnTo>
                    <a:pt x="1054" y="1905"/>
                  </a:lnTo>
                  <a:lnTo>
                    <a:pt x="1042" y="1904"/>
                  </a:lnTo>
                  <a:lnTo>
                    <a:pt x="1020" y="1937"/>
                  </a:lnTo>
                  <a:lnTo>
                    <a:pt x="1023" y="1970"/>
                  </a:lnTo>
                  <a:lnTo>
                    <a:pt x="1008" y="1973"/>
                  </a:lnTo>
                  <a:lnTo>
                    <a:pt x="999" y="1944"/>
                  </a:lnTo>
                  <a:lnTo>
                    <a:pt x="980" y="1947"/>
                  </a:lnTo>
                  <a:lnTo>
                    <a:pt x="975" y="2042"/>
                  </a:lnTo>
                  <a:lnTo>
                    <a:pt x="993" y="2070"/>
                  </a:lnTo>
                  <a:lnTo>
                    <a:pt x="993" y="2096"/>
                  </a:lnTo>
                  <a:lnTo>
                    <a:pt x="1015" y="2092"/>
                  </a:lnTo>
                  <a:lnTo>
                    <a:pt x="1042" y="2079"/>
                  </a:lnTo>
                  <a:lnTo>
                    <a:pt x="1064" y="2121"/>
                  </a:lnTo>
                  <a:lnTo>
                    <a:pt x="1078" y="2148"/>
                  </a:lnTo>
                  <a:lnTo>
                    <a:pt x="1097" y="2184"/>
                  </a:lnTo>
                  <a:lnTo>
                    <a:pt x="1126" y="2193"/>
                  </a:lnTo>
                  <a:lnTo>
                    <a:pt x="1089" y="2221"/>
                  </a:lnTo>
                  <a:lnTo>
                    <a:pt x="1065" y="2194"/>
                  </a:lnTo>
                  <a:lnTo>
                    <a:pt x="1040" y="2300"/>
                  </a:lnTo>
                  <a:lnTo>
                    <a:pt x="1070" y="2328"/>
                  </a:lnTo>
                  <a:lnTo>
                    <a:pt x="1095" y="2431"/>
                  </a:lnTo>
                  <a:lnTo>
                    <a:pt x="1071" y="2412"/>
                  </a:lnTo>
                  <a:lnTo>
                    <a:pt x="1047" y="2401"/>
                  </a:lnTo>
                  <a:lnTo>
                    <a:pt x="1015" y="2396"/>
                  </a:lnTo>
                  <a:lnTo>
                    <a:pt x="993" y="2384"/>
                  </a:lnTo>
                  <a:lnTo>
                    <a:pt x="973" y="2381"/>
                  </a:lnTo>
                  <a:lnTo>
                    <a:pt x="958" y="2345"/>
                  </a:lnTo>
                  <a:lnTo>
                    <a:pt x="918" y="2366"/>
                  </a:lnTo>
                  <a:lnTo>
                    <a:pt x="883" y="2365"/>
                  </a:lnTo>
                  <a:lnTo>
                    <a:pt x="856" y="2334"/>
                  </a:lnTo>
                  <a:lnTo>
                    <a:pt x="796" y="2303"/>
                  </a:lnTo>
                  <a:lnTo>
                    <a:pt x="737" y="2309"/>
                  </a:lnTo>
                  <a:lnTo>
                    <a:pt x="671" y="2258"/>
                  </a:lnTo>
                  <a:lnTo>
                    <a:pt x="722" y="2212"/>
                  </a:lnTo>
                  <a:lnTo>
                    <a:pt x="727" y="2170"/>
                  </a:lnTo>
                  <a:lnTo>
                    <a:pt x="726" y="2131"/>
                  </a:lnTo>
                  <a:lnTo>
                    <a:pt x="733" y="2098"/>
                  </a:lnTo>
                  <a:lnTo>
                    <a:pt x="765" y="2088"/>
                  </a:lnTo>
                  <a:lnTo>
                    <a:pt x="745" y="2027"/>
                  </a:lnTo>
                  <a:lnTo>
                    <a:pt x="708" y="2010"/>
                  </a:lnTo>
                  <a:lnTo>
                    <a:pt x="688" y="2000"/>
                  </a:lnTo>
                  <a:lnTo>
                    <a:pt x="660" y="2009"/>
                  </a:lnTo>
                  <a:lnTo>
                    <a:pt x="605" y="1992"/>
                  </a:lnTo>
                  <a:lnTo>
                    <a:pt x="562" y="1931"/>
                  </a:lnTo>
                  <a:lnTo>
                    <a:pt x="524" y="1913"/>
                  </a:lnTo>
                  <a:lnTo>
                    <a:pt x="505" y="1858"/>
                  </a:lnTo>
                  <a:lnTo>
                    <a:pt x="475" y="1851"/>
                  </a:lnTo>
                  <a:lnTo>
                    <a:pt x="444" y="1870"/>
                  </a:lnTo>
                  <a:lnTo>
                    <a:pt x="423" y="1881"/>
                  </a:lnTo>
                  <a:lnTo>
                    <a:pt x="412" y="1856"/>
                  </a:lnTo>
                  <a:lnTo>
                    <a:pt x="399" y="1831"/>
                  </a:lnTo>
                  <a:lnTo>
                    <a:pt x="441" y="1825"/>
                  </a:lnTo>
                  <a:lnTo>
                    <a:pt x="439" y="1810"/>
                  </a:lnTo>
                  <a:lnTo>
                    <a:pt x="429" y="1797"/>
                  </a:lnTo>
                  <a:lnTo>
                    <a:pt x="412" y="1785"/>
                  </a:lnTo>
                  <a:lnTo>
                    <a:pt x="391" y="1718"/>
                  </a:lnTo>
                  <a:lnTo>
                    <a:pt x="355" y="1686"/>
                  </a:lnTo>
                  <a:lnTo>
                    <a:pt x="322" y="1684"/>
                  </a:lnTo>
                  <a:lnTo>
                    <a:pt x="287" y="1684"/>
                  </a:lnTo>
                  <a:lnTo>
                    <a:pt x="265" y="1664"/>
                  </a:lnTo>
                  <a:lnTo>
                    <a:pt x="241" y="1660"/>
                  </a:lnTo>
                  <a:lnTo>
                    <a:pt x="222" y="1660"/>
                  </a:lnTo>
                  <a:lnTo>
                    <a:pt x="210" y="1678"/>
                  </a:lnTo>
                  <a:lnTo>
                    <a:pt x="186" y="1703"/>
                  </a:lnTo>
                  <a:lnTo>
                    <a:pt x="181" y="1730"/>
                  </a:lnTo>
                  <a:lnTo>
                    <a:pt x="173" y="1739"/>
                  </a:lnTo>
                  <a:lnTo>
                    <a:pt x="159" y="1783"/>
                  </a:lnTo>
                  <a:lnTo>
                    <a:pt x="150" y="1768"/>
                  </a:lnTo>
                  <a:lnTo>
                    <a:pt x="145" y="1752"/>
                  </a:lnTo>
                  <a:lnTo>
                    <a:pt x="0" y="172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7" name="Freeform 396">
              <a:extLst>
                <a:ext uri="{FF2B5EF4-FFF2-40B4-BE49-F238E27FC236}">
                  <a16:creationId xmlns:a16="http://schemas.microsoft.com/office/drawing/2014/main" id="{2BC76BE2-DED5-4C31-903E-4ECCA0DA0829}"/>
                </a:ext>
              </a:extLst>
            </p:cNvPr>
            <p:cNvSpPr/>
            <p:nvPr/>
          </p:nvSpPr>
          <p:spPr bwMode="auto">
            <a:xfrm>
              <a:off x="3314" y="2839"/>
              <a:ext cx="143" cy="70"/>
            </a:xfrm>
            <a:custGeom>
              <a:avLst/>
              <a:gdLst>
                <a:gd name="T0" fmla="*/ 0 w 190"/>
                <a:gd name="T1" fmla="*/ 2 h 94"/>
                <a:gd name="T2" fmla="*/ 1 w 190"/>
                <a:gd name="T3" fmla="*/ 1 h 94"/>
                <a:gd name="T4" fmla="*/ 0 w 190"/>
                <a:gd name="T5" fmla="*/ 1 h 94"/>
                <a:gd name="T6" fmla="*/ 3 w 190"/>
                <a:gd name="T7" fmla="*/ 0 h 94"/>
                <a:gd name="T8" fmla="*/ 4 w 190"/>
                <a:gd name="T9" fmla="*/ 0 h 94"/>
                <a:gd name="T10" fmla="*/ 3 w 190"/>
                <a:gd name="T11" fmla="*/ 1 h 94"/>
                <a:gd name="T12" fmla="*/ 4 w 190"/>
                <a:gd name="T13" fmla="*/ 1 h 94"/>
                <a:gd name="T14" fmla="*/ 1 w 190"/>
                <a:gd name="T15" fmla="*/ 2 h 94"/>
                <a:gd name="T16" fmla="*/ 1 w 190"/>
                <a:gd name="T17" fmla="*/ 2 h 94"/>
                <a:gd name="T18" fmla="*/ 1 w 190"/>
                <a:gd name="T19" fmla="*/ 2 h 94"/>
                <a:gd name="T20" fmla="*/ 0 w 190"/>
                <a:gd name="T21" fmla="*/ 2 h 9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0"/>
                <a:gd name="T34" fmla="*/ 0 h 94"/>
                <a:gd name="T35" fmla="*/ 190 w 190"/>
                <a:gd name="T36" fmla="*/ 94 h 9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0" h="94">
                  <a:moveTo>
                    <a:pt x="0" y="67"/>
                  </a:moveTo>
                  <a:lnTo>
                    <a:pt x="39" y="46"/>
                  </a:lnTo>
                  <a:lnTo>
                    <a:pt x="11" y="27"/>
                  </a:lnTo>
                  <a:lnTo>
                    <a:pt x="146" y="0"/>
                  </a:lnTo>
                  <a:lnTo>
                    <a:pt x="168" y="1"/>
                  </a:lnTo>
                  <a:lnTo>
                    <a:pt x="142" y="25"/>
                  </a:lnTo>
                  <a:lnTo>
                    <a:pt x="190" y="23"/>
                  </a:lnTo>
                  <a:lnTo>
                    <a:pt x="66" y="79"/>
                  </a:lnTo>
                  <a:lnTo>
                    <a:pt x="39" y="94"/>
                  </a:lnTo>
                  <a:lnTo>
                    <a:pt x="45" y="71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8" name="Freeform 397">
              <a:extLst>
                <a:ext uri="{FF2B5EF4-FFF2-40B4-BE49-F238E27FC236}">
                  <a16:creationId xmlns:a16="http://schemas.microsoft.com/office/drawing/2014/main" id="{F262E8B0-3B9A-4BCB-8C70-DC3265CA6A9A}"/>
                </a:ext>
              </a:extLst>
            </p:cNvPr>
            <p:cNvSpPr/>
            <p:nvPr/>
          </p:nvSpPr>
          <p:spPr bwMode="auto">
            <a:xfrm>
              <a:off x="3357" y="3568"/>
              <a:ext cx="58" cy="35"/>
            </a:xfrm>
            <a:custGeom>
              <a:avLst/>
              <a:gdLst>
                <a:gd name="T0" fmla="*/ 0 w 75"/>
                <a:gd name="T1" fmla="*/ 1 h 49"/>
                <a:gd name="T2" fmla="*/ 1 w 75"/>
                <a:gd name="T3" fmla="*/ 0 h 49"/>
                <a:gd name="T4" fmla="*/ 2 w 75"/>
                <a:gd name="T5" fmla="*/ 1 h 49"/>
                <a:gd name="T6" fmla="*/ 0 w 75"/>
                <a:gd name="T7" fmla="*/ 1 h 49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5"/>
                <a:gd name="T13" fmla="*/ 0 h 49"/>
                <a:gd name="T14" fmla="*/ 75 w 75"/>
                <a:gd name="T15" fmla="*/ 49 h 49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5" h="49">
                  <a:moveTo>
                    <a:pt x="0" y="49"/>
                  </a:moveTo>
                  <a:lnTo>
                    <a:pt x="22" y="0"/>
                  </a:lnTo>
                  <a:lnTo>
                    <a:pt x="75" y="27"/>
                  </a:lnTo>
                  <a:lnTo>
                    <a:pt x="0" y="4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79" name="Freeform 398">
              <a:extLst>
                <a:ext uri="{FF2B5EF4-FFF2-40B4-BE49-F238E27FC236}">
                  <a16:creationId xmlns:a16="http://schemas.microsoft.com/office/drawing/2014/main" id="{F0684569-D317-4535-94E5-CE01D4530512}"/>
                </a:ext>
              </a:extLst>
            </p:cNvPr>
            <p:cNvSpPr/>
            <p:nvPr/>
          </p:nvSpPr>
          <p:spPr bwMode="auto">
            <a:xfrm>
              <a:off x="3458" y="3350"/>
              <a:ext cx="175" cy="145"/>
            </a:xfrm>
            <a:custGeom>
              <a:avLst/>
              <a:gdLst>
                <a:gd name="T0" fmla="*/ 0 w 229"/>
                <a:gd name="T1" fmla="*/ 2 h 204"/>
                <a:gd name="T2" fmla="*/ 0 w 229"/>
                <a:gd name="T3" fmla="*/ 3 h 204"/>
                <a:gd name="T4" fmla="*/ 1 w 229"/>
                <a:gd name="T5" fmla="*/ 3 h 204"/>
                <a:gd name="T6" fmla="*/ 2 w 229"/>
                <a:gd name="T7" fmla="*/ 4 h 204"/>
                <a:gd name="T8" fmla="*/ 2 w 229"/>
                <a:gd name="T9" fmla="*/ 3 h 204"/>
                <a:gd name="T10" fmla="*/ 2 w 229"/>
                <a:gd name="T11" fmla="*/ 5 h 204"/>
                <a:gd name="T12" fmla="*/ 5 w 229"/>
                <a:gd name="T13" fmla="*/ 5 h 204"/>
                <a:gd name="T14" fmla="*/ 4 w 229"/>
                <a:gd name="T15" fmla="*/ 4 h 204"/>
                <a:gd name="T16" fmla="*/ 3 w 229"/>
                <a:gd name="T17" fmla="*/ 3 h 204"/>
                <a:gd name="T18" fmla="*/ 3 w 229"/>
                <a:gd name="T19" fmla="*/ 1 h 204"/>
                <a:gd name="T20" fmla="*/ 5 w 229"/>
                <a:gd name="T21" fmla="*/ 0 h 204"/>
                <a:gd name="T22" fmla="*/ 1 w 229"/>
                <a:gd name="T23" fmla="*/ 0 h 204"/>
                <a:gd name="T24" fmla="*/ 1 w 229"/>
                <a:gd name="T25" fmla="*/ 2 h 204"/>
                <a:gd name="T26" fmla="*/ 0 w 229"/>
                <a:gd name="T27" fmla="*/ 2 h 204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29"/>
                <a:gd name="T43" fmla="*/ 0 h 204"/>
                <a:gd name="T44" fmla="*/ 229 w 229"/>
                <a:gd name="T45" fmla="*/ 204 h 204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29" h="204">
                  <a:moveTo>
                    <a:pt x="0" y="103"/>
                  </a:moveTo>
                  <a:lnTo>
                    <a:pt x="16" y="146"/>
                  </a:lnTo>
                  <a:lnTo>
                    <a:pt x="41" y="131"/>
                  </a:lnTo>
                  <a:lnTo>
                    <a:pt x="71" y="159"/>
                  </a:lnTo>
                  <a:lnTo>
                    <a:pt x="91" y="146"/>
                  </a:lnTo>
                  <a:lnTo>
                    <a:pt x="82" y="196"/>
                  </a:lnTo>
                  <a:lnTo>
                    <a:pt x="229" y="204"/>
                  </a:lnTo>
                  <a:lnTo>
                    <a:pt x="175" y="167"/>
                  </a:lnTo>
                  <a:lnTo>
                    <a:pt x="147" y="105"/>
                  </a:lnTo>
                  <a:lnTo>
                    <a:pt x="148" y="38"/>
                  </a:lnTo>
                  <a:lnTo>
                    <a:pt x="186" y="0"/>
                  </a:lnTo>
                  <a:lnTo>
                    <a:pt x="57" y="13"/>
                  </a:lnTo>
                  <a:lnTo>
                    <a:pt x="25" y="103"/>
                  </a:lnTo>
                  <a:lnTo>
                    <a:pt x="0" y="10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0" name="Freeform 399">
              <a:extLst>
                <a:ext uri="{FF2B5EF4-FFF2-40B4-BE49-F238E27FC236}">
                  <a16:creationId xmlns:a16="http://schemas.microsoft.com/office/drawing/2014/main" id="{A8A0943D-BDC1-4854-9AFC-9565A776C02F}"/>
                </a:ext>
              </a:extLst>
            </p:cNvPr>
            <p:cNvSpPr/>
            <p:nvPr/>
          </p:nvSpPr>
          <p:spPr bwMode="auto">
            <a:xfrm>
              <a:off x="3516" y="3115"/>
              <a:ext cx="446" cy="236"/>
            </a:xfrm>
            <a:custGeom>
              <a:avLst/>
              <a:gdLst>
                <a:gd name="T0" fmla="*/ 0 w 587"/>
                <a:gd name="T1" fmla="*/ 7 h 330"/>
                <a:gd name="T2" fmla="*/ 1 w 587"/>
                <a:gd name="T3" fmla="*/ 7 h 330"/>
                <a:gd name="T4" fmla="*/ 0 w 587"/>
                <a:gd name="T5" fmla="*/ 7 h 330"/>
                <a:gd name="T6" fmla="*/ 3 w 587"/>
                <a:gd name="T7" fmla="*/ 8 h 330"/>
                <a:gd name="T8" fmla="*/ 3 w 587"/>
                <a:gd name="T9" fmla="*/ 7 h 330"/>
                <a:gd name="T10" fmla="*/ 3 w 587"/>
                <a:gd name="T11" fmla="*/ 7 h 330"/>
                <a:gd name="T12" fmla="*/ 3 w 587"/>
                <a:gd name="T13" fmla="*/ 7 h 330"/>
                <a:gd name="T14" fmla="*/ 4 w 587"/>
                <a:gd name="T15" fmla="*/ 7 h 330"/>
                <a:gd name="T16" fmla="*/ 3 w 587"/>
                <a:gd name="T17" fmla="*/ 6 h 330"/>
                <a:gd name="T18" fmla="*/ 4 w 587"/>
                <a:gd name="T19" fmla="*/ 6 h 330"/>
                <a:gd name="T20" fmla="*/ 5 w 587"/>
                <a:gd name="T21" fmla="*/ 6 h 330"/>
                <a:gd name="T22" fmla="*/ 4 w 587"/>
                <a:gd name="T23" fmla="*/ 5 h 330"/>
                <a:gd name="T24" fmla="*/ 5 w 587"/>
                <a:gd name="T25" fmla="*/ 5 h 330"/>
                <a:gd name="T26" fmla="*/ 5 w 587"/>
                <a:gd name="T27" fmla="*/ 5 h 330"/>
                <a:gd name="T28" fmla="*/ 6 w 587"/>
                <a:gd name="T29" fmla="*/ 5 h 330"/>
                <a:gd name="T30" fmla="*/ 6 w 587"/>
                <a:gd name="T31" fmla="*/ 4 h 330"/>
                <a:gd name="T32" fmla="*/ 13 w 587"/>
                <a:gd name="T33" fmla="*/ 2 h 330"/>
                <a:gd name="T34" fmla="*/ 14 w 587"/>
                <a:gd name="T35" fmla="*/ 1 h 330"/>
                <a:gd name="T36" fmla="*/ 13 w 587"/>
                <a:gd name="T37" fmla="*/ 0 h 330"/>
                <a:gd name="T38" fmla="*/ 9 w 587"/>
                <a:gd name="T39" fmla="*/ 1 h 330"/>
                <a:gd name="T40" fmla="*/ 7 w 587"/>
                <a:gd name="T41" fmla="*/ 1 h 330"/>
                <a:gd name="T42" fmla="*/ 3 w 587"/>
                <a:gd name="T43" fmla="*/ 4 h 330"/>
                <a:gd name="T44" fmla="*/ 2 w 587"/>
                <a:gd name="T45" fmla="*/ 4 h 330"/>
                <a:gd name="T46" fmla="*/ 2 w 587"/>
                <a:gd name="T47" fmla="*/ 5 h 330"/>
                <a:gd name="T48" fmla="*/ 3 w 587"/>
                <a:gd name="T49" fmla="*/ 5 h 330"/>
                <a:gd name="T50" fmla="*/ 2 w 587"/>
                <a:gd name="T51" fmla="*/ 5 h 330"/>
                <a:gd name="T52" fmla="*/ 2 w 587"/>
                <a:gd name="T53" fmla="*/ 5 h 330"/>
                <a:gd name="T54" fmla="*/ 1 w 587"/>
                <a:gd name="T55" fmla="*/ 6 h 330"/>
                <a:gd name="T56" fmla="*/ 2 w 587"/>
                <a:gd name="T57" fmla="*/ 6 h 330"/>
                <a:gd name="T58" fmla="*/ 0 w 587"/>
                <a:gd name="T59" fmla="*/ 7 h 330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587"/>
                <a:gd name="T91" fmla="*/ 0 h 330"/>
                <a:gd name="T92" fmla="*/ 587 w 587"/>
                <a:gd name="T93" fmla="*/ 330 h 330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587" h="330">
                  <a:moveTo>
                    <a:pt x="0" y="284"/>
                  </a:moveTo>
                  <a:lnTo>
                    <a:pt x="58" y="293"/>
                  </a:lnTo>
                  <a:lnTo>
                    <a:pt x="18" y="321"/>
                  </a:lnTo>
                  <a:lnTo>
                    <a:pt x="117" y="330"/>
                  </a:lnTo>
                  <a:lnTo>
                    <a:pt x="120" y="293"/>
                  </a:lnTo>
                  <a:lnTo>
                    <a:pt x="149" y="298"/>
                  </a:lnTo>
                  <a:lnTo>
                    <a:pt x="119" y="279"/>
                  </a:lnTo>
                  <a:lnTo>
                    <a:pt x="158" y="286"/>
                  </a:lnTo>
                  <a:lnTo>
                    <a:pt x="149" y="244"/>
                  </a:lnTo>
                  <a:lnTo>
                    <a:pt x="167" y="270"/>
                  </a:lnTo>
                  <a:lnTo>
                    <a:pt x="196" y="245"/>
                  </a:lnTo>
                  <a:lnTo>
                    <a:pt x="177" y="217"/>
                  </a:lnTo>
                  <a:lnTo>
                    <a:pt x="239" y="222"/>
                  </a:lnTo>
                  <a:lnTo>
                    <a:pt x="221" y="205"/>
                  </a:lnTo>
                  <a:lnTo>
                    <a:pt x="249" y="209"/>
                  </a:lnTo>
                  <a:lnTo>
                    <a:pt x="265" y="175"/>
                  </a:lnTo>
                  <a:lnTo>
                    <a:pt x="558" y="71"/>
                  </a:lnTo>
                  <a:lnTo>
                    <a:pt x="587" y="30"/>
                  </a:lnTo>
                  <a:lnTo>
                    <a:pt x="530" y="0"/>
                  </a:lnTo>
                  <a:lnTo>
                    <a:pt x="409" y="67"/>
                  </a:lnTo>
                  <a:lnTo>
                    <a:pt x="282" y="67"/>
                  </a:lnTo>
                  <a:lnTo>
                    <a:pt x="147" y="155"/>
                  </a:lnTo>
                  <a:lnTo>
                    <a:pt x="71" y="165"/>
                  </a:lnTo>
                  <a:lnTo>
                    <a:pt x="76" y="205"/>
                  </a:lnTo>
                  <a:lnTo>
                    <a:pt x="116" y="209"/>
                  </a:lnTo>
                  <a:lnTo>
                    <a:pt x="70" y="210"/>
                  </a:lnTo>
                  <a:lnTo>
                    <a:pt x="91" y="226"/>
                  </a:lnTo>
                  <a:lnTo>
                    <a:pt x="58" y="245"/>
                  </a:lnTo>
                  <a:lnTo>
                    <a:pt x="97" y="263"/>
                  </a:lnTo>
                  <a:lnTo>
                    <a:pt x="0" y="28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1" name="Freeform 400">
              <a:extLst>
                <a:ext uri="{FF2B5EF4-FFF2-40B4-BE49-F238E27FC236}">
                  <a16:creationId xmlns:a16="http://schemas.microsoft.com/office/drawing/2014/main" id="{1F3D0DC9-EF84-41EE-8919-1DE0FE40154F}"/>
                </a:ext>
              </a:extLst>
            </p:cNvPr>
            <p:cNvSpPr/>
            <p:nvPr/>
          </p:nvSpPr>
          <p:spPr bwMode="auto">
            <a:xfrm>
              <a:off x="3773" y="2804"/>
              <a:ext cx="85" cy="48"/>
            </a:xfrm>
            <a:custGeom>
              <a:avLst/>
              <a:gdLst>
                <a:gd name="T0" fmla="*/ 0 w 115"/>
                <a:gd name="T1" fmla="*/ 1 h 66"/>
                <a:gd name="T2" fmla="*/ 1 w 115"/>
                <a:gd name="T3" fmla="*/ 1 h 66"/>
                <a:gd name="T4" fmla="*/ 3 w 115"/>
                <a:gd name="T5" fmla="*/ 1 h 66"/>
                <a:gd name="T6" fmla="*/ 1 w 115"/>
                <a:gd name="T7" fmla="*/ 0 h 66"/>
                <a:gd name="T8" fmla="*/ 0 w 115"/>
                <a:gd name="T9" fmla="*/ 1 h 6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5"/>
                <a:gd name="T16" fmla="*/ 0 h 66"/>
                <a:gd name="T17" fmla="*/ 115 w 115"/>
                <a:gd name="T18" fmla="*/ 66 h 6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5" h="66">
                  <a:moveTo>
                    <a:pt x="0" y="47"/>
                  </a:moveTo>
                  <a:lnTo>
                    <a:pt x="32" y="66"/>
                  </a:lnTo>
                  <a:lnTo>
                    <a:pt x="115" y="43"/>
                  </a:lnTo>
                  <a:lnTo>
                    <a:pt x="66" y="0"/>
                  </a:lnTo>
                  <a:lnTo>
                    <a:pt x="0" y="4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2" name="Freeform 401">
              <a:extLst>
                <a:ext uri="{FF2B5EF4-FFF2-40B4-BE49-F238E27FC236}">
                  <a16:creationId xmlns:a16="http://schemas.microsoft.com/office/drawing/2014/main" id="{F8A198FC-BE2E-4C96-AB6F-3479DCCC3C78}"/>
                </a:ext>
              </a:extLst>
            </p:cNvPr>
            <p:cNvSpPr/>
            <p:nvPr/>
          </p:nvSpPr>
          <p:spPr bwMode="auto">
            <a:xfrm>
              <a:off x="4596" y="2899"/>
              <a:ext cx="77" cy="30"/>
            </a:xfrm>
            <a:custGeom>
              <a:avLst/>
              <a:gdLst>
                <a:gd name="T0" fmla="*/ 0 w 103"/>
                <a:gd name="T1" fmla="*/ 0 h 42"/>
                <a:gd name="T2" fmla="*/ 1 w 103"/>
                <a:gd name="T3" fmla="*/ 1 h 42"/>
                <a:gd name="T4" fmla="*/ 1 w 103"/>
                <a:gd name="T5" fmla="*/ 1 h 42"/>
                <a:gd name="T6" fmla="*/ 2 w 103"/>
                <a:gd name="T7" fmla="*/ 1 h 42"/>
                <a:gd name="T8" fmla="*/ 2 w 103"/>
                <a:gd name="T9" fmla="*/ 1 h 42"/>
                <a:gd name="T10" fmla="*/ 0 w 103"/>
                <a:gd name="T11" fmla="*/ 0 h 42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03"/>
                <a:gd name="T19" fmla="*/ 0 h 42"/>
                <a:gd name="T20" fmla="*/ 103 w 103"/>
                <a:gd name="T21" fmla="*/ 42 h 42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03" h="42">
                  <a:moveTo>
                    <a:pt x="0" y="0"/>
                  </a:moveTo>
                  <a:lnTo>
                    <a:pt x="46" y="34"/>
                  </a:lnTo>
                  <a:lnTo>
                    <a:pt x="31" y="42"/>
                  </a:lnTo>
                  <a:lnTo>
                    <a:pt x="70" y="41"/>
                  </a:lnTo>
                  <a:lnTo>
                    <a:pt x="103" y="20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3" name="Freeform 402">
              <a:extLst>
                <a:ext uri="{FF2B5EF4-FFF2-40B4-BE49-F238E27FC236}">
                  <a16:creationId xmlns:a16="http://schemas.microsoft.com/office/drawing/2014/main" id="{3D7399C5-6C34-4CEE-8713-5B3ADDD4517B}"/>
                </a:ext>
              </a:extLst>
            </p:cNvPr>
            <p:cNvSpPr/>
            <p:nvPr/>
          </p:nvSpPr>
          <p:spPr bwMode="auto">
            <a:xfrm>
              <a:off x="4612" y="2814"/>
              <a:ext cx="183" cy="88"/>
            </a:xfrm>
            <a:custGeom>
              <a:avLst/>
              <a:gdLst>
                <a:gd name="T0" fmla="*/ 0 w 242"/>
                <a:gd name="T1" fmla="*/ 2 h 123"/>
                <a:gd name="T2" fmla="*/ 1 w 242"/>
                <a:gd name="T3" fmla="*/ 1 h 123"/>
                <a:gd name="T4" fmla="*/ 4 w 242"/>
                <a:gd name="T5" fmla="*/ 0 h 123"/>
                <a:gd name="T6" fmla="*/ 6 w 242"/>
                <a:gd name="T7" fmla="*/ 1 h 123"/>
                <a:gd name="T8" fmla="*/ 5 w 242"/>
                <a:gd name="T9" fmla="*/ 2 h 123"/>
                <a:gd name="T10" fmla="*/ 5 w 242"/>
                <a:gd name="T11" fmla="*/ 2 h 123"/>
                <a:gd name="T12" fmla="*/ 2 w 242"/>
                <a:gd name="T13" fmla="*/ 3 h 123"/>
                <a:gd name="T14" fmla="*/ 0 w 242"/>
                <a:gd name="T15" fmla="*/ 2 h 12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242"/>
                <a:gd name="T25" fmla="*/ 0 h 123"/>
                <a:gd name="T26" fmla="*/ 242 w 242"/>
                <a:gd name="T27" fmla="*/ 123 h 12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242" h="123">
                  <a:moveTo>
                    <a:pt x="0" y="100"/>
                  </a:moveTo>
                  <a:lnTo>
                    <a:pt x="65" y="33"/>
                  </a:lnTo>
                  <a:lnTo>
                    <a:pt x="156" y="0"/>
                  </a:lnTo>
                  <a:lnTo>
                    <a:pt x="242" y="59"/>
                  </a:lnTo>
                  <a:lnTo>
                    <a:pt x="212" y="71"/>
                  </a:lnTo>
                  <a:lnTo>
                    <a:pt x="220" y="98"/>
                  </a:lnTo>
                  <a:lnTo>
                    <a:pt x="95" y="123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4" name="Freeform 403">
              <a:extLst>
                <a:ext uri="{FF2B5EF4-FFF2-40B4-BE49-F238E27FC236}">
                  <a16:creationId xmlns:a16="http://schemas.microsoft.com/office/drawing/2014/main" id="{115F43CE-9D3D-4867-A3FC-C1B2FFD5274B}"/>
                </a:ext>
              </a:extLst>
            </p:cNvPr>
            <p:cNvSpPr/>
            <p:nvPr/>
          </p:nvSpPr>
          <p:spPr bwMode="auto">
            <a:xfrm>
              <a:off x="4649" y="2892"/>
              <a:ext cx="207" cy="100"/>
            </a:xfrm>
            <a:custGeom>
              <a:avLst/>
              <a:gdLst>
                <a:gd name="T0" fmla="*/ 0 w 274"/>
                <a:gd name="T1" fmla="*/ 1 h 142"/>
                <a:gd name="T2" fmla="*/ 1 w 274"/>
                <a:gd name="T3" fmla="*/ 1 h 142"/>
                <a:gd name="T4" fmla="*/ 2 w 274"/>
                <a:gd name="T5" fmla="*/ 3 h 142"/>
                <a:gd name="T6" fmla="*/ 3 w 274"/>
                <a:gd name="T7" fmla="*/ 2 h 142"/>
                <a:gd name="T8" fmla="*/ 5 w 274"/>
                <a:gd name="T9" fmla="*/ 3 h 142"/>
                <a:gd name="T10" fmla="*/ 6 w 274"/>
                <a:gd name="T11" fmla="*/ 3 h 142"/>
                <a:gd name="T12" fmla="*/ 5 w 274"/>
                <a:gd name="T13" fmla="*/ 2 h 142"/>
                <a:gd name="T14" fmla="*/ 6 w 274"/>
                <a:gd name="T15" fmla="*/ 2 h 142"/>
                <a:gd name="T16" fmla="*/ 6 w 274"/>
                <a:gd name="T17" fmla="*/ 1 h 142"/>
                <a:gd name="T18" fmla="*/ 5 w 274"/>
                <a:gd name="T19" fmla="*/ 0 h 142"/>
                <a:gd name="T20" fmla="*/ 4 w 274"/>
                <a:gd name="T21" fmla="*/ 1 h 142"/>
                <a:gd name="T22" fmla="*/ 5 w 274"/>
                <a:gd name="T23" fmla="*/ 1 h 142"/>
                <a:gd name="T24" fmla="*/ 4 w 274"/>
                <a:gd name="T25" fmla="*/ 0 h 142"/>
                <a:gd name="T26" fmla="*/ 2 w 274"/>
                <a:gd name="T27" fmla="*/ 0 h 142"/>
                <a:gd name="T28" fmla="*/ 0 w 274"/>
                <a:gd name="T29" fmla="*/ 1 h 142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274"/>
                <a:gd name="T46" fmla="*/ 0 h 142"/>
                <a:gd name="T47" fmla="*/ 274 w 274"/>
                <a:gd name="T48" fmla="*/ 142 h 142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274" h="142">
                  <a:moveTo>
                    <a:pt x="0" y="61"/>
                  </a:moveTo>
                  <a:lnTo>
                    <a:pt x="50" y="68"/>
                  </a:lnTo>
                  <a:lnTo>
                    <a:pt x="85" y="118"/>
                  </a:lnTo>
                  <a:lnTo>
                    <a:pt x="114" y="103"/>
                  </a:lnTo>
                  <a:lnTo>
                    <a:pt x="225" y="142"/>
                  </a:lnTo>
                  <a:lnTo>
                    <a:pt x="264" y="126"/>
                  </a:lnTo>
                  <a:lnTo>
                    <a:pt x="235" y="88"/>
                  </a:lnTo>
                  <a:lnTo>
                    <a:pt x="258" y="98"/>
                  </a:lnTo>
                  <a:lnTo>
                    <a:pt x="274" y="39"/>
                  </a:lnTo>
                  <a:lnTo>
                    <a:pt x="215" y="12"/>
                  </a:lnTo>
                  <a:lnTo>
                    <a:pt x="156" y="52"/>
                  </a:lnTo>
                  <a:lnTo>
                    <a:pt x="203" y="31"/>
                  </a:lnTo>
                  <a:lnTo>
                    <a:pt x="173" y="0"/>
                  </a:lnTo>
                  <a:lnTo>
                    <a:pt x="79" y="11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5" name="Freeform 404">
              <a:extLst>
                <a:ext uri="{FF2B5EF4-FFF2-40B4-BE49-F238E27FC236}">
                  <a16:creationId xmlns:a16="http://schemas.microsoft.com/office/drawing/2014/main" id="{BE2CB66B-675A-411D-B84C-5EF1DA3D70DF}"/>
                </a:ext>
              </a:extLst>
            </p:cNvPr>
            <p:cNvSpPr/>
            <p:nvPr/>
          </p:nvSpPr>
          <p:spPr bwMode="auto">
            <a:xfrm>
              <a:off x="4843" y="2942"/>
              <a:ext cx="172" cy="105"/>
            </a:xfrm>
            <a:custGeom>
              <a:avLst/>
              <a:gdLst>
                <a:gd name="T0" fmla="*/ 0 w 226"/>
                <a:gd name="T1" fmla="*/ 3 h 145"/>
                <a:gd name="T2" fmla="*/ 0 w 226"/>
                <a:gd name="T3" fmla="*/ 3 h 145"/>
                <a:gd name="T4" fmla="*/ 5 w 226"/>
                <a:gd name="T5" fmla="*/ 3 h 145"/>
                <a:gd name="T6" fmla="*/ 5 w 226"/>
                <a:gd name="T7" fmla="*/ 2 h 145"/>
                <a:gd name="T8" fmla="*/ 4 w 226"/>
                <a:gd name="T9" fmla="*/ 1 h 145"/>
                <a:gd name="T10" fmla="*/ 3 w 226"/>
                <a:gd name="T11" fmla="*/ 1 h 145"/>
                <a:gd name="T12" fmla="*/ 3 w 226"/>
                <a:gd name="T13" fmla="*/ 0 h 145"/>
                <a:gd name="T14" fmla="*/ 3 w 226"/>
                <a:gd name="T15" fmla="*/ 0 h 145"/>
                <a:gd name="T16" fmla="*/ 1 w 226"/>
                <a:gd name="T17" fmla="*/ 3 h 145"/>
                <a:gd name="T18" fmla="*/ 0 w 226"/>
                <a:gd name="T19" fmla="*/ 3 h 145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226"/>
                <a:gd name="T31" fmla="*/ 0 h 145"/>
                <a:gd name="T32" fmla="*/ 226 w 226"/>
                <a:gd name="T33" fmla="*/ 145 h 145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226" h="145">
                  <a:moveTo>
                    <a:pt x="0" y="125"/>
                  </a:moveTo>
                  <a:lnTo>
                    <a:pt x="17" y="145"/>
                  </a:lnTo>
                  <a:lnTo>
                    <a:pt x="209" y="117"/>
                  </a:lnTo>
                  <a:lnTo>
                    <a:pt x="226" y="69"/>
                  </a:lnTo>
                  <a:lnTo>
                    <a:pt x="172" y="30"/>
                  </a:lnTo>
                  <a:lnTo>
                    <a:pt x="126" y="45"/>
                  </a:lnTo>
                  <a:lnTo>
                    <a:pt x="134" y="12"/>
                  </a:lnTo>
                  <a:lnTo>
                    <a:pt x="110" y="0"/>
                  </a:lnTo>
                  <a:lnTo>
                    <a:pt x="20" y="108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6" name="Freeform 405">
              <a:extLst>
                <a:ext uri="{FF2B5EF4-FFF2-40B4-BE49-F238E27FC236}">
                  <a16:creationId xmlns:a16="http://schemas.microsoft.com/office/drawing/2014/main" id="{35427E75-94F1-4E19-BDFC-6E51370621D0}"/>
                </a:ext>
              </a:extLst>
            </p:cNvPr>
            <p:cNvSpPr/>
            <p:nvPr/>
          </p:nvSpPr>
          <p:spPr bwMode="auto">
            <a:xfrm>
              <a:off x="5912" y="3162"/>
              <a:ext cx="196" cy="100"/>
            </a:xfrm>
            <a:custGeom>
              <a:avLst/>
              <a:gdLst>
                <a:gd name="T0" fmla="*/ 0 w 258"/>
                <a:gd name="T1" fmla="*/ 2 h 136"/>
                <a:gd name="T2" fmla="*/ 1 w 258"/>
                <a:gd name="T3" fmla="*/ 0 h 136"/>
                <a:gd name="T4" fmla="*/ 2 w 258"/>
                <a:gd name="T5" fmla="*/ 0 h 136"/>
                <a:gd name="T6" fmla="*/ 3 w 258"/>
                <a:gd name="T7" fmla="*/ 1 h 136"/>
                <a:gd name="T8" fmla="*/ 4 w 258"/>
                <a:gd name="T9" fmla="*/ 0 h 136"/>
                <a:gd name="T10" fmla="*/ 5 w 258"/>
                <a:gd name="T11" fmla="*/ 1 h 136"/>
                <a:gd name="T12" fmla="*/ 5 w 258"/>
                <a:gd name="T13" fmla="*/ 2 h 136"/>
                <a:gd name="T14" fmla="*/ 6 w 258"/>
                <a:gd name="T15" fmla="*/ 3 h 136"/>
                <a:gd name="T16" fmla="*/ 3 w 258"/>
                <a:gd name="T17" fmla="*/ 3 h 136"/>
                <a:gd name="T18" fmla="*/ 3 w 258"/>
                <a:gd name="T19" fmla="*/ 3 h 136"/>
                <a:gd name="T20" fmla="*/ 2 w 258"/>
                <a:gd name="T21" fmla="*/ 4 h 136"/>
                <a:gd name="T22" fmla="*/ 0 w 258"/>
                <a:gd name="T23" fmla="*/ 2 h 1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58"/>
                <a:gd name="T37" fmla="*/ 0 h 136"/>
                <a:gd name="T38" fmla="*/ 258 w 258"/>
                <a:gd name="T39" fmla="*/ 136 h 136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58" h="136">
                  <a:moveTo>
                    <a:pt x="0" y="73"/>
                  </a:moveTo>
                  <a:lnTo>
                    <a:pt x="53" y="5"/>
                  </a:lnTo>
                  <a:lnTo>
                    <a:pt x="88" y="0"/>
                  </a:lnTo>
                  <a:lnTo>
                    <a:pt x="147" y="50"/>
                  </a:lnTo>
                  <a:lnTo>
                    <a:pt x="157" y="13"/>
                  </a:lnTo>
                  <a:lnTo>
                    <a:pt x="220" y="44"/>
                  </a:lnTo>
                  <a:lnTo>
                    <a:pt x="216" y="93"/>
                  </a:lnTo>
                  <a:lnTo>
                    <a:pt x="258" y="112"/>
                  </a:lnTo>
                  <a:lnTo>
                    <a:pt x="123" y="120"/>
                  </a:lnTo>
                  <a:lnTo>
                    <a:pt x="115" y="98"/>
                  </a:lnTo>
                  <a:lnTo>
                    <a:pt x="92" y="136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7" name="Freeform 406">
              <a:extLst>
                <a:ext uri="{FF2B5EF4-FFF2-40B4-BE49-F238E27FC236}">
                  <a16:creationId xmlns:a16="http://schemas.microsoft.com/office/drawing/2014/main" id="{3E09EE9E-7137-4005-8478-B32D25F5922C}"/>
                </a:ext>
              </a:extLst>
            </p:cNvPr>
            <p:cNvSpPr/>
            <p:nvPr/>
          </p:nvSpPr>
          <p:spPr bwMode="auto">
            <a:xfrm>
              <a:off x="6050" y="3167"/>
              <a:ext cx="119" cy="68"/>
            </a:xfrm>
            <a:custGeom>
              <a:avLst/>
              <a:gdLst>
                <a:gd name="T0" fmla="*/ 0 w 158"/>
                <a:gd name="T1" fmla="*/ 0 h 92"/>
                <a:gd name="T2" fmla="*/ 1 w 158"/>
                <a:gd name="T3" fmla="*/ 1 h 92"/>
                <a:gd name="T4" fmla="*/ 1 w 158"/>
                <a:gd name="T5" fmla="*/ 2 h 92"/>
                <a:gd name="T6" fmla="*/ 1 w 158"/>
                <a:gd name="T7" fmla="*/ 2 h 92"/>
                <a:gd name="T8" fmla="*/ 3 w 158"/>
                <a:gd name="T9" fmla="*/ 2 h 92"/>
                <a:gd name="T10" fmla="*/ 4 w 158"/>
                <a:gd name="T11" fmla="*/ 1 h 92"/>
                <a:gd name="T12" fmla="*/ 0 w 158"/>
                <a:gd name="T13" fmla="*/ 0 h 92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58"/>
                <a:gd name="T22" fmla="*/ 0 h 92"/>
                <a:gd name="T23" fmla="*/ 158 w 158"/>
                <a:gd name="T24" fmla="*/ 92 h 92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58" h="92">
                  <a:moveTo>
                    <a:pt x="0" y="0"/>
                  </a:moveTo>
                  <a:lnTo>
                    <a:pt x="50" y="33"/>
                  </a:lnTo>
                  <a:lnTo>
                    <a:pt x="39" y="65"/>
                  </a:lnTo>
                  <a:lnTo>
                    <a:pt x="64" y="92"/>
                  </a:lnTo>
                  <a:lnTo>
                    <a:pt x="110" y="92"/>
                  </a:lnTo>
                  <a:lnTo>
                    <a:pt x="158" y="5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8" name="Freeform 407">
              <a:extLst>
                <a:ext uri="{FF2B5EF4-FFF2-40B4-BE49-F238E27FC236}">
                  <a16:creationId xmlns:a16="http://schemas.microsoft.com/office/drawing/2014/main" id="{BEE97973-4EF4-4593-B64B-2BF0CD695C2B}"/>
                </a:ext>
              </a:extLst>
            </p:cNvPr>
            <p:cNvSpPr/>
            <p:nvPr/>
          </p:nvSpPr>
          <p:spPr bwMode="auto">
            <a:xfrm>
              <a:off x="6063" y="4302"/>
              <a:ext cx="85" cy="346"/>
            </a:xfrm>
            <a:custGeom>
              <a:avLst/>
              <a:gdLst>
                <a:gd name="T0" fmla="*/ 0 w 115"/>
                <a:gd name="T1" fmla="*/ 3 h 483"/>
                <a:gd name="T2" fmla="*/ 0 w 115"/>
                <a:gd name="T3" fmla="*/ 4 h 483"/>
                <a:gd name="T4" fmla="*/ 0 w 115"/>
                <a:gd name="T5" fmla="*/ 11 h 483"/>
                <a:gd name="T6" fmla="*/ 1 w 115"/>
                <a:gd name="T7" fmla="*/ 10 h 483"/>
                <a:gd name="T8" fmla="*/ 1 w 115"/>
                <a:gd name="T9" fmla="*/ 11 h 483"/>
                <a:gd name="T10" fmla="*/ 1 w 115"/>
                <a:gd name="T11" fmla="*/ 9 h 483"/>
                <a:gd name="T12" fmla="*/ 1 w 115"/>
                <a:gd name="T13" fmla="*/ 7 h 483"/>
                <a:gd name="T14" fmla="*/ 3 w 115"/>
                <a:gd name="T15" fmla="*/ 8 h 483"/>
                <a:gd name="T16" fmla="*/ 1 w 115"/>
                <a:gd name="T17" fmla="*/ 4 h 483"/>
                <a:gd name="T18" fmla="*/ 1 w 115"/>
                <a:gd name="T19" fmla="*/ 0 h 483"/>
                <a:gd name="T20" fmla="*/ 0 w 115"/>
                <a:gd name="T21" fmla="*/ 3 h 483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15"/>
                <a:gd name="T34" fmla="*/ 0 h 483"/>
                <a:gd name="T35" fmla="*/ 115 w 115"/>
                <a:gd name="T36" fmla="*/ 483 h 483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15" h="483">
                  <a:moveTo>
                    <a:pt x="0" y="123"/>
                  </a:moveTo>
                  <a:lnTo>
                    <a:pt x="19" y="182"/>
                  </a:lnTo>
                  <a:lnTo>
                    <a:pt x="19" y="483"/>
                  </a:lnTo>
                  <a:lnTo>
                    <a:pt x="39" y="446"/>
                  </a:lnTo>
                  <a:lnTo>
                    <a:pt x="70" y="469"/>
                  </a:lnTo>
                  <a:lnTo>
                    <a:pt x="32" y="387"/>
                  </a:lnTo>
                  <a:lnTo>
                    <a:pt x="53" y="304"/>
                  </a:lnTo>
                  <a:lnTo>
                    <a:pt x="115" y="329"/>
                  </a:lnTo>
                  <a:lnTo>
                    <a:pt x="57" y="169"/>
                  </a:lnTo>
                  <a:lnTo>
                    <a:pt x="39" y="0"/>
                  </a:lnTo>
                  <a:lnTo>
                    <a:pt x="0" y="12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89" name="Freeform 408">
              <a:extLst>
                <a:ext uri="{FF2B5EF4-FFF2-40B4-BE49-F238E27FC236}">
                  <a16:creationId xmlns:a16="http://schemas.microsoft.com/office/drawing/2014/main" id="{CBD4BEDB-4260-409B-A085-5E2260D8FFA7}"/>
                </a:ext>
              </a:extLst>
            </p:cNvPr>
            <p:cNvSpPr/>
            <p:nvPr/>
          </p:nvSpPr>
          <p:spPr bwMode="auto">
            <a:xfrm>
              <a:off x="6193" y="3205"/>
              <a:ext cx="133" cy="50"/>
            </a:xfrm>
            <a:custGeom>
              <a:avLst/>
              <a:gdLst>
                <a:gd name="T0" fmla="*/ 0 w 179"/>
                <a:gd name="T1" fmla="*/ 0 h 70"/>
                <a:gd name="T2" fmla="*/ 1 w 179"/>
                <a:gd name="T3" fmla="*/ 1 h 70"/>
                <a:gd name="T4" fmla="*/ 3 w 179"/>
                <a:gd name="T5" fmla="*/ 2 h 70"/>
                <a:gd name="T6" fmla="*/ 4 w 179"/>
                <a:gd name="T7" fmla="*/ 1 h 70"/>
                <a:gd name="T8" fmla="*/ 0 w 179"/>
                <a:gd name="T9" fmla="*/ 0 h 70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79"/>
                <a:gd name="T16" fmla="*/ 0 h 70"/>
                <a:gd name="T17" fmla="*/ 179 w 179"/>
                <a:gd name="T18" fmla="*/ 70 h 70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79" h="70">
                  <a:moveTo>
                    <a:pt x="0" y="0"/>
                  </a:moveTo>
                  <a:lnTo>
                    <a:pt x="31" y="47"/>
                  </a:lnTo>
                  <a:lnTo>
                    <a:pt x="112" y="70"/>
                  </a:lnTo>
                  <a:lnTo>
                    <a:pt x="179" y="55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0" name="Freeform 409">
              <a:extLst>
                <a:ext uri="{FF2B5EF4-FFF2-40B4-BE49-F238E27FC236}">
                  <a16:creationId xmlns:a16="http://schemas.microsoft.com/office/drawing/2014/main" id="{C06C0E21-6059-4986-9095-AD1325B162A1}"/>
                </a:ext>
              </a:extLst>
            </p:cNvPr>
            <p:cNvSpPr/>
            <p:nvPr/>
          </p:nvSpPr>
          <p:spPr bwMode="auto">
            <a:xfrm>
              <a:off x="1709" y="4738"/>
              <a:ext cx="353" cy="281"/>
            </a:xfrm>
            <a:custGeom>
              <a:avLst/>
              <a:gdLst>
                <a:gd name="T0" fmla="*/ 0 w 469"/>
                <a:gd name="T1" fmla="*/ 1 h 392"/>
                <a:gd name="T2" fmla="*/ 0 w 469"/>
                <a:gd name="T3" fmla="*/ 2 h 392"/>
                <a:gd name="T4" fmla="*/ 3 w 469"/>
                <a:gd name="T5" fmla="*/ 3 h 392"/>
                <a:gd name="T6" fmla="*/ 2 w 469"/>
                <a:gd name="T7" fmla="*/ 5 h 392"/>
                <a:gd name="T8" fmla="*/ 2 w 469"/>
                <a:gd name="T9" fmla="*/ 8 h 392"/>
                <a:gd name="T10" fmla="*/ 3 w 469"/>
                <a:gd name="T11" fmla="*/ 9 h 392"/>
                <a:gd name="T12" fmla="*/ 6 w 469"/>
                <a:gd name="T13" fmla="*/ 8 h 392"/>
                <a:gd name="T14" fmla="*/ 8 w 469"/>
                <a:gd name="T15" fmla="*/ 6 h 392"/>
                <a:gd name="T16" fmla="*/ 8 w 469"/>
                <a:gd name="T17" fmla="*/ 5 h 392"/>
                <a:gd name="T18" fmla="*/ 9 w 469"/>
                <a:gd name="T19" fmla="*/ 3 h 392"/>
                <a:gd name="T20" fmla="*/ 11 w 469"/>
                <a:gd name="T21" fmla="*/ 2 h 392"/>
                <a:gd name="T22" fmla="*/ 11 w 469"/>
                <a:gd name="T23" fmla="*/ 1 h 392"/>
                <a:gd name="T24" fmla="*/ 9 w 469"/>
                <a:gd name="T25" fmla="*/ 1 h 392"/>
                <a:gd name="T26" fmla="*/ 9 w 469"/>
                <a:gd name="T27" fmla="*/ 1 h 392"/>
                <a:gd name="T28" fmla="*/ 6 w 469"/>
                <a:gd name="T29" fmla="*/ 0 h 392"/>
                <a:gd name="T30" fmla="*/ 1 w 469"/>
                <a:gd name="T31" fmla="*/ 0 h 392"/>
                <a:gd name="T32" fmla="*/ 0 w 469"/>
                <a:gd name="T33" fmla="*/ 1 h 392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469"/>
                <a:gd name="T52" fmla="*/ 0 h 392"/>
                <a:gd name="T53" fmla="*/ 469 w 469"/>
                <a:gd name="T54" fmla="*/ 392 h 392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469" h="392">
                  <a:moveTo>
                    <a:pt x="0" y="33"/>
                  </a:moveTo>
                  <a:lnTo>
                    <a:pt x="13" y="97"/>
                  </a:lnTo>
                  <a:lnTo>
                    <a:pt x="112" y="106"/>
                  </a:lnTo>
                  <a:lnTo>
                    <a:pt x="70" y="209"/>
                  </a:lnTo>
                  <a:lnTo>
                    <a:pt x="70" y="335"/>
                  </a:lnTo>
                  <a:lnTo>
                    <a:pt x="138" y="392"/>
                  </a:lnTo>
                  <a:lnTo>
                    <a:pt x="275" y="355"/>
                  </a:lnTo>
                  <a:lnTo>
                    <a:pt x="354" y="261"/>
                  </a:lnTo>
                  <a:lnTo>
                    <a:pt x="338" y="223"/>
                  </a:lnTo>
                  <a:lnTo>
                    <a:pt x="379" y="152"/>
                  </a:lnTo>
                  <a:lnTo>
                    <a:pt x="468" y="98"/>
                  </a:lnTo>
                  <a:lnTo>
                    <a:pt x="469" y="67"/>
                  </a:lnTo>
                  <a:lnTo>
                    <a:pt x="412" y="60"/>
                  </a:lnTo>
                  <a:lnTo>
                    <a:pt x="400" y="55"/>
                  </a:lnTo>
                  <a:lnTo>
                    <a:pt x="279" y="13"/>
                  </a:lnTo>
                  <a:lnTo>
                    <a:pt x="39" y="0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1" name="Freeform 410">
              <a:extLst>
                <a:ext uri="{FF2B5EF4-FFF2-40B4-BE49-F238E27FC236}">
                  <a16:creationId xmlns:a16="http://schemas.microsoft.com/office/drawing/2014/main" id="{72ED1F32-DAAA-4D2E-8FA6-E982E25B5948}"/>
                </a:ext>
              </a:extLst>
            </p:cNvPr>
            <p:cNvSpPr/>
            <p:nvPr/>
          </p:nvSpPr>
          <p:spPr bwMode="auto">
            <a:xfrm>
              <a:off x="2280" y="2899"/>
              <a:ext cx="305" cy="238"/>
            </a:xfrm>
            <a:custGeom>
              <a:avLst/>
              <a:gdLst>
                <a:gd name="T0" fmla="*/ 0 w 404"/>
                <a:gd name="T1" fmla="*/ 1 h 334"/>
                <a:gd name="T2" fmla="*/ 0 w 404"/>
                <a:gd name="T3" fmla="*/ 2 h 334"/>
                <a:gd name="T4" fmla="*/ 1 w 404"/>
                <a:gd name="T5" fmla="*/ 2 h 334"/>
                <a:gd name="T6" fmla="*/ 1 w 404"/>
                <a:gd name="T7" fmla="*/ 2 h 334"/>
                <a:gd name="T8" fmla="*/ 1 w 404"/>
                <a:gd name="T9" fmla="*/ 3 h 334"/>
                <a:gd name="T10" fmla="*/ 0 w 404"/>
                <a:gd name="T11" fmla="*/ 3 h 334"/>
                <a:gd name="T12" fmla="*/ 2 w 404"/>
                <a:gd name="T13" fmla="*/ 3 h 334"/>
                <a:gd name="T14" fmla="*/ 1 w 404"/>
                <a:gd name="T15" fmla="*/ 4 h 334"/>
                <a:gd name="T16" fmla="*/ 2 w 404"/>
                <a:gd name="T17" fmla="*/ 4 h 334"/>
                <a:gd name="T18" fmla="*/ 3 w 404"/>
                <a:gd name="T19" fmla="*/ 4 h 334"/>
                <a:gd name="T20" fmla="*/ 3 w 404"/>
                <a:gd name="T21" fmla="*/ 3 h 334"/>
                <a:gd name="T22" fmla="*/ 4 w 404"/>
                <a:gd name="T23" fmla="*/ 3 h 334"/>
                <a:gd name="T24" fmla="*/ 4 w 404"/>
                <a:gd name="T25" fmla="*/ 4 h 334"/>
                <a:gd name="T26" fmla="*/ 5 w 404"/>
                <a:gd name="T27" fmla="*/ 3 h 334"/>
                <a:gd name="T28" fmla="*/ 5 w 404"/>
                <a:gd name="T29" fmla="*/ 4 h 334"/>
                <a:gd name="T30" fmla="*/ 6 w 404"/>
                <a:gd name="T31" fmla="*/ 4 h 334"/>
                <a:gd name="T32" fmla="*/ 3 w 404"/>
                <a:gd name="T33" fmla="*/ 5 h 334"/>
                <a:gd name="T34" fmla="*/ 3 w 404"/>
                <a:gd name="T35" fmla="*/ 5 h 334"/>
                <a:gd name="T36" fmla="*/ 5 w 404"/>
                <a:gd name="T37" fmla="*/ 5 h 334"/>
                <a:gd name="T38" fmla="*/ 4 w 404"/>
                <a:gd name="T39" fmla="*/ 5 h 334"/>
                <a:gd name="T40" fmla="*/ 5 w 404"/>
                <a:gd name="T41" fmla="*/ 6 h 334"/>
                <a:gd name="T42" fmla="*/ 3 w 404"/>
                <a:gd name="T43" fmla="*/ 6 h 334"/>
                <a:gd name="T44" fmla="*/ 5 w 404"/>
                <a:gd name="T45" fmla="*/ 8 h 334"/>
                <a:gd name="T46" fmla="*/ 7 w 404"/>
                <a:gd name="T47" fmla="*/ 4 h 334"/>
                <a:gd name="T48" fmla="*/ 9 w 404"/>
                <a:gd name="T49" fmla="*/ 3 h 334"/>
                <a:gd name="T50" fmla="*/ 7 w 404"/>
                <a:gd name="T51" fmla="*/ 2 h 334"/>
                <a:gd name="T52" fmla="*/ 7 w 404"/>
                <a:gd name="T53" fmla="*/ 1 h 334"/>
                <a:gd name="T54" fmla="*/ 6 w 404"/>
                <a:gd name="T55" fmla="*/ 2 h 334"/>
                <a:gd name="T56" fmla="*/ 6 w 404"/>
                <a:gd name="T57" fmla="*/ 1 h 334"/>
                <a:gd name="T58" fmla="*/ 5 w 404"/>
                <a:gd name="T59" fmla="*/ 0 h 334"/>
                <a:gd name="T60" fmla="*/ 4 w 404"/>
                <a:gd name="T61" fmla="*/ 1 h 334"/>
                <a:gd name="T62" fmla="*/ 5 w 404"/>
                <a:gd name="T63" fmla="*/ 3 h 334"/>
                <a:gd name="T64" fmla="*/ 3 w 404"/>
                <a:gd name="T65" fmla="*/ 1 h 334"/>
                <a:gd name="T66" fmla="*/ 3 w 404"/>
                <a:gd name="T67" fmla="*/ 1 h 334"/>
                <a:gd name="T68" fmla="*/ 3 w 404"/>
                <a:gd name="T69" fmla="*/ 2 h 334"/>
                <a:gd name="T70" fmla="*/ 1 w 404"/>
                <a:gd name="T71" fmla="*/ 1 h 334"/>
                <a:gd name="T72" fmla="*/ 3 w 404"/>
                <a:gd name="T73" fmla="*/ 1 h 334"/>
                <a:gd name="T74" fmla="*/ 0 w 404"/>
                <a:gd name="T75" fmla="*/ 1 h 334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w 404"/>
                <a:gd name="T115" fmla="*/ 0 h 334"/>
                <a:gd name="T116" fmla="*/ 404 w 404"/>
                <a:gd name="T117" fmla="*/ 334 h 334"/>
              </a:gdLst>
              <a:ahLst/>
              <a:cxnLst>
                <a:cxn ang="T76">
                  <a:pos x="T0" y="T1"/>
                </a:cxn>
                <a:cxn ang="T77">
                  <a:pos x="T2" y="T3"/>
                </a:cxn>
                <a:cxn ang="T78">
                  <a:pos x="T4" y="T5"/>
                </a:cxn>
                <a:cxn ang="T79">
                  <a:pos x="T6" y="T7"/>
                </a:cxn>
                <a:cxn ang="T80">
                  <a:pos x="T8" y="T9"/>
                </a:cxn>
                <a:cxn ang="T81">
                  <a:pos x="T10" y="T11"/>
                </a:cxn>
                <a:cxn ang="T82">
                  <a:pos x="T12" y="T13"/>
                </a:cxn>
                <a:cxn ang="T83">
                  <a:pos x="T14" y="T15"/>
                </a:cxn>
                <a:cxn ang="T84">
                  <a:pos x="T16" y="T17"/>
                </a:cxn>
                <a:cxn ang="T85">
                  <a:pos x="T18" y="T19"/>
                </a:cxn>
                <a:cxn ang="T86">
                  <a:pos x="T20" y="T21"/>
                </a:cxn>
                <a:cxn ang="T87">
                  <a:pos x="T22" y="T23"/>
                </a:cxn>
                <a:cxn ang="T88">
                  <a:pos x="T24" y="T25"/>
                </a:cxn>
                <a:cxn ang="T89">
                  <a:pos x="T26" y="T27"/>
                </a:cxn>
                <a:cxn ang="T90">
                  <a:pos x="T28" y="T29"/>
                </a:cxn>
                <a:cxn ang="T91">
                  <a:pos x="T30" y="T31"/>
                </a:cxn>
                <a:cxn ang="T92">
                  <a:pos x="T32" y="T33"/>
                </a:cxn>
                <a:cxn ang="T93">
                  <a:pos x="T34" y="T35"/>
                </a:cxn>
                <a:cxn ang="T94">
                  <a:pos x="T36" y="T37"/>
                </a:cxn>
                <a:cxn ang="T95">
                  <a:pos x="T38" y="T39"/>
                </a:cxn>
                <a:cxn ang="T96">
                  <a:pos x="T40" y="T41"/>
                </a:cxn>
                <a:cxn ang="T97">
                  <a:pos x="T42" y="T43"/>
                </a:cxn>
                <a:cxn ang="T98">
                  <a:pos x="T44" y="T45"/>
                </a:cxn>
                <a:cxn ang="T99">
                  <a:pos x="T46" y="T47"/>
                </a:cxn>
                <a:cxn ang="T100">
                  <a:pos x="T48" y="T49"/>
                </a:cxn>
                <a:cxn ang="T101">
                  <a:pos x="T50" y="T51"/>
                </a:cxn>
                <a:cxn ang="T102">
                  <a:pos x="T52" y="T53"/>
                </a:cxn>
                <a:cxn ang="T103">
                  <a:pos x="T54" y="T55"/>
                </a:cxn>
                <a:cxn ang="T104">
                  <a:pos x="T56" y="T57"/>
                </a:cxn>
                <a:cxn ang="T105">
                  <a:pos x="T58" y="T59"/>
                </a:cxn>
                <a:cxn ang="T106">
                  <a:pos x="T60" y="T61"/>
                </a:cxn>
                <a:cxn ang="T107">
                  <a:pos x="T62" y="T63"/>
                </a:cxn>
                <a:cxn ang="T108">
                  <a:pos x="T64" y="T65"/>
                </a:cxn>
                <a:cxn ang="T109">
                  <a:pos x="T66" y="T67"/>
                </a:cxn>
                <a:cxn ang="T110">
                  <a:pos x="T68" y="T69"/>
                </a:cxn>
                <a:cxn ang="T111">
                  <a:pos x="T70" y="T71"/>
                </a:cxn>
                <a:cxn ang="T112">
                  <a:pos x="T72" y="T73"/>
                </a:cxn>
                <a:cxn ang="T113">
                  <a:pos x="T74" y="T75"/>
                </a:cxn>
              </a:cxnLst>
              <a:rect l="T114" t="T115" r="T116" b="T117"/>
              <a:pathLst>
                <a:path w="404" h="334">
                  <a:moveTo>
                    <a:pt x="0" y="41"/>
                  </a:moveTo>
                  <a:lnTo>
                    <a:pt x="2" y="81"/>
                  </a:lnTo>
                  <a:lnTo>
                    <a:pt x="43" y="81"/>
                  </a:lnTo>
                  <a:lnTo>
                    <a:pt x="30" y="100"/>
                  </a:lnTo>
                  <a:lnTo>
                    <a:pt x="64" y="115"/>
                  </a:lnTo>
                  <a:lnTo>
                    <a:pt x="19" y="112"/>
                  </a:lnTo>
                  <a:lnTo>
                    <a:pt x="94" y="147"/>
                  </a:lnTo>
                  <a:lnTo>
                    <a:pt x="66" y="160"/>
                  </a:lnTo>
                  <a:lnTo>
                    <a:pt x="86" y="187"/>
                  </a:lnTo>
                  <a:lnTo>
                    <a:pt x="151" y="170"/>
                  </a:lnTo>
                  <a:lnTo>
                    <a:pt x="150" y="135"/>
                  </a:lnTo>
                  <a:lnTo>
                    <a:pt x="176" y="123"/>
                  </a:lnTo>
                  <a:lnTo>
                    <a:pt x="182" y="162"/>
                  </a:lnTo>
                  <a:lnTo>
                    <a:pt x="224" y="135"/>
                  </a:lnTo>
                  <a:lnTo>
                    <a:pt x="215" y="162"/>
                  </a:lnTo>
                  <a:lnTo>
                    <a:pt x="250" y="164"/>
                  </a:lnTo>
                  <a:lnTo>
                    <a:pt x="113" y="203"/>
                  </a:lnTo>
                  <a:lnTo>
                    <a:pt x="118" y="230"/>
                  </a:lnTo>
                  <a:lnTo>
                    <a:pt x="235" y="211"/>
                  </a:lnTo>
                  <a:lnTo>
                    <a:pt x="157" y="237"/>
                  </a:lnTo>
                  <a:lnTo>
                    <a:pt x="201" y="252"/>
                  </a:lnTo>
                  <a:lnTo>
                    <a:pt x="120" y="265"/>
                  </a:lnTo>
                  <a:lnTo>
                    <a:pt x="238" y="334"/>
                  </a:lnTo>
                  <a:lnTo>
                    <a:pt x="314" y="162"/>
                  </a:lnTo>
                  <a:lnTo>
                    <a:pt x="404" y="122"/>
                  </a:lnTo>
                  <a:lnTo>
                    <a:pt x="306" y="92"/>
                  </a:lnTo>
                  <a:lnTo>
                    <a:pt x="291" y="47"/>
                  </a:lnTo>
                  <a:lnTo>
                    <a:pt x="261" y="73"/>
                  </a:lnTo>
                  <a:lnTo>
                    <a:pt x="276" y="34"/>
                  </a:lnTo>
                  <a:lnTo>
                    <a:pt x="208" y="0"/>
                  </a:lnTo>
                  <a:lnTo>
                    <a:pt x="185" y="34"/>
                  </a:lnTo>
                  <a:lnTo>
                    <a:pt x="216" y="115"/>
                  </a:lnTo>
                  <a:lnTo>
                    <a:pt x="143" y="30"/>
                  </a:lnTo>
                  <a:lnTo>
                    <a:pt x="118" y="47"/>
                  </a:lnTo>
                  <a:lnTo>
                    <a:pt x="134" y="89"/>
                  </a:lnTo>
                  <a:lnTo>
                    <a:pt x="62" y="51"/>
                  </a:lnTo>
                  <a:lnTo>
                    <a:pt x="113" y="27"/>
                  </a:lnTo>
                  <a:lnTo>
                    <a:pt x="0" y="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2" name="Freeform 411">
              <a:extLst>
                <a:ext uri="{FF2B5EF4-FFF2-40B4-BE49-F238E27FC236}">
                  <a16:creationId xmlns:a16="http://schemas.microsoft.com/office/drawing/2014/main" id="{8403D505-102A-4B26-989D-C33625B4B8DA}"/>
                </a:ext>
              </a:extLst>
            </p:cNvPr>
            <p:cNvSpPr/>
            <p:nvPr/>
          </p:nvSpPr>
          <p:spPr bwMode="auto">
            <a:xfrm>
              <a:off x="2476" y="2867"/>
              <a:ext cx="276" cy="100"/>
            </a:xfrm>
            <a:custGeom>
              <a:avLst/>
              <a:gdLst>
                <a:gd name="T0" fmla="*/ 0 w 365"/>
                <a:gd name="T1" fmla="*/ 1 h 141"/>
                <a:gd name="T2" fmla="*/ 1 w 365"/>
                <a:gd name="T3" fmla="*/ 1 h 141"/>
                <a:gd name="T4" fmla="*/ 0 w 365"/>
                <a:gd name="T5" fmla="*/ 1 h 141"/>
                <a:gd name="T6" fmla="*/ 1 w 365"/>
                <a:gd name="T7" fmla="*/ 2 h 141"/>
                <a:gd name="T8" fmla="*/ 4 w 365"/>
                <a:gd name="T9" fmla="*/ 2 h 141"/>
                <a:gd name="T10" fmla="*/ 2 w 365"/>
                <a:gd name="T11" fmla="*/ 2 h 141"/>
                <a:gd name="T12" fmla="*/ 5 w 365"/>
                <a:gd name="T13" fmla="*/ 3 h 141"/>
                <a:gd name="T14" fmla="*/ 7 w 365"/>
                <a:gd name="T15" fmla="*/ 3 h 141"/>
                <a:gd name="T16" fmla="*/ 9 w 365"/>
                <a:gd name="T17" fmla="*/ 1 h 141"/>
                <a:gd name="T18" fmla="*/ 8 w 365"/>
                <a:gd name="T19" fmla="*/ 1 h 141"/>
                <a:gd name="T20" fmla="*/ 6 w 365"/>
                <a:gd name="T21" fmla="*/ 1 h 141"/>
                <a:gd name="T22" fmla="*/ 7 w 365"/>
                <a:gd name="T23" fmla="*/ 0 h 141"/>
                <a:gd name="T24" fmla="*/ 5 w 365"/>
                <a:gd name="T25" fmla="*/ 1 h 141"/>
                <a:gd name="T26" fmla="*/ 5 w 365"/>
                <a:gd name="T27" fmla="*/ 0 h 141"/>
                <a:gd name="T28" fmla="*/ 4 w 365"/>
                <a:gd name="T29" fmla="*/ 1 h 141"/>
                <a:gd name="T30" fmla="*/ 2 w 365"/>
                <a:gd name="T31" fmla="*/ 0 h 141"/>
                <a:gd name="T32" fmla="*/ 2 w 365"/>
                <a:gd name="T33" fmla="*/ 1 h 141"/>
                <a:gd name="T34" fmla="*/ 1 w 365"/>
                <a:gd name="T35" fmla="*/ 0 h 141"/>
                <a:gd name="T36" fmla="*/ 2 w 365"/>
                <a:gd name="T37" fmla="*/ 1 h 141"/>
                <a:gd name="T38" fmla="*/ 0 w 365"/>
                <a:gd name="T39" fmla="*/ 1 h 141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365"/>
                <a:gd name="T61" fmla="*/ 0 h 141"/>
                <a:gd name="T62" fmla="*/ 365 w 365"/>
                <a:gd name="T63" fmla="*/ 141 h 141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365" h="141">
                  <a:moveTo>
                    <a:pt x="0" y="38"/>
                  </a:moveTo>
                  <a:lnTo>
                    <a:pt x="53" y="49"/>
                  </a:lnTo>
                  <a:lnTo>
                    <a:pt x="19" y="66"/>
                  </a:lnTo>
                  <a:lnTo>
                    <a:pt x="33" y="76"/>
                  </a:lnTo>
                  <a:lnTo>
                    <a:pt x="168" y="74"/>
                  </a:lnTo>
                  <a:lnTo>
                    <a:pt x="83" y="96"/>
                  </a:lnTo>
                  <a:lnTo>
                    <a:pt x="219" y="141"/>
                  </a:lnTo>
                  <a:lnTo>
                    <a:pt x="309" y="115"/>
                  </a:lnTo>
                  <a:lnTo>
                    <a:pt x="365" y="66"/>
                  </a:lnTo>
                  <a:lnTo>
                    <a:pt x="351" y="43"/>
                  </a:lnTo>
                  <a:lnTo>
                    <a:pt x="265" y="45"/>
                  </a:lnTo>
                  <a:lnTo>
                    <a:pt x="277" y="19"/>
                  </a:lnTo>
                  <a:lnTo>
                    <a:pt x="209" y="45"/>
                  </a:lnTo>
                  <a:lnTo>
                    <a:pt x="198" y="0"/>
                  </a:lnTo>
                  <a:lnTo>
                    <a:pt x="182" y="57"/>
                  </a:lnTo>
                  <a:lnTo>
                    <a:pt x="83" y="0"/>
                  </a:lnTo>
                  <a:lnTo>
                    <a:pt x="85" y="35"/>
                  </a:lnTo>
                  <a:lnTo>
                    <a:pt x="57" y="19"/>
                  </a:lnTo>
                  <a:lnTo>
                    <a:pt x="69" y="51"/>
                  </a:lnTo>
                  <a:lnTo>
                    <a:pt x="0" y="3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3" name="Freeform 412">
              <a:extLst>
                <a:ext uri="{FF2B5EF4-FFF2-40B4-BE49-F238E27FC236}">
                  <a16:creationId xmlns:a16="http://schemas.microsoft.com/office/drawing/2014/main" id="{17D3013B-50A5-48C3-BFB2-D8B30E8581DC}"/>
                </a:ext>
              </a:extLst>
            </p:cNvPr>
            <p:cNvSpPr/>
            <p:nvPr/>
          </p:nvSpPr>
          <p:spPr bwMode="auto">
            <a:xfrm>
              <a:off x="2571" y="3030"/>
              <a:ext cx="117" cy="65"/>
            </a:xfrm>
            <a:custGeom>
              <a:avLst/>
              <a:gdLst>
                <a:gd name="T0" fmla="*/ 0 w 157"/>
                <a:gd name="T1" fmla="*/ 2 h 92"/>
                <a:gd name="T2" fmla="*/ 0 w 157"/>
                <a:gd name="T3" fmla="*/ 1 h 92"/>
                <a:gd name="T4" fmla="*/ 2 w 157"/>
                <a:gd name="T5" fmla="*/ 0 h 92"/>
                <a:gd name="T6" fmla="*/ 2 w 157"/>
                <a:gd name="T7" fmla="*/ 1 h 92"/>
                <a:gd name="T8" fmla="*/ 3 w 157"/>
                <a:gd name="T9" fmla="*/ 1 h 92"/>
                <a:gd name="T10" fmla="*/ 1 w 157"/>
                <a:gd name="T11" fmla="*/ 2 h 92"/>
                <a:gd name="T12" fmla="*/ 2 w 157"/>
                <a:gd name="T13" fmla="*/ 1 h 92"/>
                <a:gd name="T14" fmla="*/ 0 w 157"/>
                <a:gd name="T15" fmla="*/ 2 h 92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57"/>
                <a:gd name="T25" fmla="*/ 0 h 92"/>
                <a:gd name="T26" fmla="*/ 157 w 157"/>
                <a:gd name="T27" fmla="*/ 92 h 92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57" h="92">
                  <a:moveTo>
                    <a:pt x="0" y="73"/>
                  </a:moveTo>
                  <a:lnTo>
                    <a:pt x="14" y="26"/>
                  </a:lnTo>
                  <a:lnTo>
                    <a:pt x="78" y="0"/>
                  </a:lnTo>
                  <a:lnTo>
                    <a:pt x="88" y="26"/>
                  </a:lnTo>
                  <a:lnTo>
                    <a:pt x="157" y="48"/>
                  </a:lnTo>
                  <a:lnTo>
                    <a:pt x="62" y="92"/>
                  </a:lnTo>
                  <a:lnTo>
                    <a:pt x="78" y="68"/>
                  </a:lnTo>
                  <a:lnTo>
                    <a:pt x="0" y="7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4" name="Freeform 413">
              <a:extLst>
                <a:ext uri="{FF2B5EF4-FFF2-40B4-BE49-F238E27FC236}">
                  <a16:creationId xmlns:a16="http://schemas.microsoft.com/office/drawing/2014/main" id="{46F79247-56C7-4091-8C99-1556A3016223}"/>
                </a:ext>
              </a:extLst>
            </p:cNvPr>
            <p:cNvSpPr/>
            <p:nvPr/>
          </p:nvSpPr>
          <p:spPr bwMode="auto">
            <a:xfrm>
              <a:off x="2293" y="3591"/>
              <a:ext cx="371" cy="667"/>
            </a:xfrm>
            <a:custGeom>
              <a:avLst/>
              <a:gdLst>
                <a:gd name="T0" fmla="*/ 0 w 492"/>
                <a:gd name="T1" fmla="*/ 16 h 935"/>
                <a:gd name="T2" fmla="*/ 0 w 492"/>
                <a:gd name="T3" fmla="*/ 18 h 935"/>
                <a:gd name="T4" fmla="*/ 1 w 492"/>
                <a:gd name="T5" fmla="*/ 20 h 935"/>
                <a:gd name="T6" fmla="*/ 1 w 492"/>
                <a:gd name="T7" fmla="*/ 22 h 935"/>
                <a:gd name="T8" fmla="*/ 4 w 492"/>
                <a:gd name="T9" fmla="*/ 20 h 935"/>
                <a:gd name="T10" fmla="*/ 5 w 492"/>
                <a:gd name="T11" fmla="*/ 17 h 935"/>
                <a:gd name="T12" fmla="*/ 4 w 492"/>
                <a:gd name="T13" fmla="*/ 17 h 935"/>
                <a:gd name="T14" fmla="*/ 6 w 492"/>
                <a:gd name="T15" fmla="*/ 16 h 935"/>
                <a:gd name="T16" fmla="*/ 4 w 492"/>
                <a:gd name="T17" fmla="*/ 16 h 935"/>
                <a:gd name="T18" fmla="*/ 6 w 492"/>
                <a:gd name="T19" fmla="*/ 16 h 935"/>
                <a:gd name="T20" fmla="*/ 7 w 492"/>
                <a:gd name="T21" fmla="*/ 15 h 935"/>
                <a:gd name="T22" fmla="*/ 5 w 492"/>
                <a:gd name="T23" fmla="*/ 14 h 935"/>
                <a:gd name="T24" fmla="*/ 4 w 492"/>
                <a:gd name="T25" fmla="*/ 15 h 935"/>
                <a:gd name="T26" fmla="*/ 5 w 492"/>
                <a:gd name="T27" fmla="*/ 14 h 935"/>
                <a:gd name="T28" fmla="*/ 5 w 492"/>
                <a:gd name="T29" fmla="*/ 11 h 935"/>
                <a:gd name="T30" fmla="*/ 9 w 492"/>
                <a:gd name="T31" fmla="*/ 8 h 935"/>
                <a:gd name="T32" fmla="*/ 9 w 492"/>
                <a:gd name="T33" fmla="*/ 7 h 935"/>
                <a:gd name="T34" fmla="*/ 9 w 492"/>
                <a:gd name="T35" fmla="*/ 6 h 935"/>
                <a:gd name="T36" fmla="*/ 11 w 492"/>
                <a:gd name="T37" fmla="*/ 5 h 935"/>
                <a:gd name="T38" fmla="*/ 11 w 492"/>
                <a:gd name="T39" fmla="*/ 2 h 935"/>
                <a:gd name="T40" fmla="*/ 8 w 492"/>
                <a:gd name="T41" fmla="*/ 0 h 935"/>
                <a:gd name="T42" fmla="*/ 8 w 492"/>
                <a:gd name="T43" fmla="*/ 0 h 935"/>
                <a:gd name="T44" fmla="*/ 8 w 492"/>
                <a:gd name="T45" fmla="*/ 1 h 935"/>
                <a:gd name="T46" fmla="*/ 6 w 492"/>
                <a:gd name="T47" fmla="*/ 1 h 935"/>
                <a:gd name="T48" fmla="*/ 6 w 492"/>
                <a:gd name="T49" fmla="*/ 2 h 935"/>
                <a:gd name="T50" fmla="*/ 5 w 492"/>
                <a:gd name="T51" fmla="*/ 2 h 935"/>
                <a:gd name="T52" fmla="*/ 5 w 492"/>
                <a:gd name="T53" fmla="*/ 3 h 935"/>
                <a:gd name="T54" fmla="*/ 3 w 492"/>
                <a:gd name="T55" fmla="*/ 5 h 935"/>
                <a:gd name="T56" fmla="*/ 2 w 492"/>
                <a:gd name="T57" fmla="*/ 7 h 935"/>
                <a:gd name="T58" fmla="*/ 3 w 492"/>
                <a:gd name="T59" fmla="*/ 9 h 935"/>
                <a:gd name="T60" fmla="*/ 1 w 492"/>
                <a:gd name="T61" fmla="*/ 9 h 935"/>
                <a:gd name="T62" fmla="*/ 1 w 492"/>
                <a:gd name="T63" fmla="*/ 12 h 935"/>
                <a:gd name="T64" fmla="*/ 1 w 492"/>
                <a:gd name="T65" fmla="*/ 13 h 935"/>
                <a:gd name="T66" fmla="*/ 1 w 492"/>
                <a:gd name="T67" fmla="*/ 13 h 935"/>
                <a:gd name="T68" fmla="*/ 1 w 492"/>
                <a:gd name="T69" fmla="*/ 15 h 935"/>
                <a:gd name="T70" fmla="*/ 0 w 492"/>
                <a:gd name="T71" fmla="*/ 16 h 935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492"/>
                <a:gd name="T109" fmla="*/ 0 h 935"/>
                <a:gd name="T110" fmla="*/ 492 w 492"/>
                <a:gd name="T111" fmla="*/ 935 h 935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492" h="935">
                  <a:moveTo>
                    <a:pt x="0" y="704"/>
                  </a:moveTo>
                  <a:lnTo>
                    <a:pt x="19" y="810"/>
                  </a:lnTo>
                  <a:lnTo>
                    <a:pt x="63" y="862"/>
                  </a:lnTo>
                  <a:lnTo>
                    <a:pt x="59" y="935"/>
                  </a:lnTo>
                  <a:lnTo>
                    <a:pt x="179" y="885"/>
                  </a:lnTo>
                  <a:lnTo>
                    <a:pt x="209" y="739"/>
                  </a:lnTo>
                  <a:lnTo>
                    <a:pt x="187" y="732"/>
                  </a:lnTo>
                  <a:lnTo>
                    <a:pt x="275" y="686"/>
                  </a:lnTo>
                  <a:lnTo>
                    <a:pt x="191" y="675"/>
                  </a:lnTo>
                  <a:lnTo>
                    <a:pt x="253" y="686"/>
                  </a:lnTo>
                  <a:lnTo>
                    <a:pt x="290" y="648"/>
                  </a:lnTo>
                  <a:lnTo>
                    <a:pt x="237" y="599"/>
                  </a:lnTo>
                  <a:lnTo>
                    <a:pt x="189" y="633"/>
                  </a:lnTo>
                  <a:lnTo>
                    <a:pt x="227" y="604"/>
                  </a:lnTo>
                  <a:lnTo>
                    <a:pt x="228" y="470"/>
                  </a:lnTo>
                  <a:lnTo>
                    <a:pt x="395" y="341"/>
                  </a:lnTo>
                  <a:lnTo>
                    <a:pt x="383" y="314"/>
                  </a:lnTo>
                  <a:lnTo>
                    <a:pt x="410" y="249"/>
                  </a:lnTo>
                  <a:lnTo>
                    <a:pt x="492" y="230"/>
                  </a:lnTo>
                  <a:lnTo>
                    <a:pt x="470" y="79"/>
                  </a:lnTo>
                  <a:lnTo>
                    <a:pt x="358" y="0"/>
                  </a:lnTo>
                  <a:lnTo>
                    <a:pt x="339" y="0"/>
                  </a:lnTo>
                  <a:lnTo>
                    <a:pt x="338" y="48"/>
                  </a:lnTo>
                  <a:lnTo>
                    <a:pt x="270" y="39"/>
                  </a:lnTo>
                  <a:lnTo>
                    <a:pt x="253" y="79"/>
                  </a:lnTo>
                  <a:lnTo>
                    <a:pt x="208" y="90"/>
                  </a:lnTo>
                  <a:lnTo>
                    <a:pt x="196" y="150"/>
                  </a:lnTo>
                  <a:lnTo>
                    <a:pt x="129" y="222"/>
                  </a:lnTo>
                  <a:lnTo>
                    <a:pt x="97" y="324"/>
                  </a:lnTo>
                  <a:lnTo>
                    <a:pt x="109" y="364"/>
                  </a:lnTo>
                  <a:lnTo>
                    <a:pt x="42" y="394"/>
                  </a:lnTo>
                  <a:lnTo>
                    <a:pt x="35" y="526"/>
                  </a:lnTo>
                  <a:lnTo>
                    <a:pt x="57" y="553"/>
                  </a:lnTo>
                  <a:lnTo>
                    <a:pt x="35" y="578"/>
                  </a:lnTo>
                  <a:lnTo>
                    <a:pt x="46" y="636"/>
                  </a:lnTo>
                  <a:lnTo>
                    <a:pt x="0" y="70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5" name="Freeform 414">
              <a:extLst>
                <a:ext uri="{FF2B5EF4-FFF2-40B4-BE49-F238E27FC236}">
                  <a16:creationId xmlns:a16="http://schemas.microsoft.com/office/drawing/2014/main" id="{396E1351-21DB-499C-9CB6-69C0E8C87CA7}"/>
                </a:ext>
              </a:extLst>
            </p:cNvPr>
            <p:cNvSpPr/>
            <p:nvPr/>
          </p:nvSpPr>
          <p:spPr bwMode="auto">
            <a:xfrm>
              <a:off x="2142" y="4581"/>
              <a:ext cx="127" cy="70"/>
            </a:xfrm>
            <a:custGeom>
              <a:avLst/>
              <a:gdLst>
                <a:gd name="T0" fmla="*/ 0 w 169"/>
                <a:gd name="T1" fmla="*/ 1 h 98"/>
                <a:gd name="T2" fmla="*/ 1 w 169"/>
                <a:gd name="T3" fmla="*/ 2 h 98"/>
                <a:gd name="T4" fmla="*/ 2 w 169"/>
                <a:gd name="T5" fmla="*/ 2 h 98"/>
                <a:gd name="T6" fmla="*/ 3 w 169"/>
                <a:gd name="T7" fmla="*/ 2 h 98"/>
                <a:gd name="T8" fmla="*/ 4 w 169"/>
                <a:gd name="T9" fmla="*/ 1 h 98"/>
                <a:gd name="T10" fmla="*/ 3 w 169"/>
                <a:gd name="T11" fmla="*/ 1 h 98"/>
                <a:gd name="T12" fmla="*/ 3 w 169"/>
                <a:gd name="T13" fmla="*/ 0 h 98"/>
                <a:gd name="T14" fmla="*/ 3 w 169"/>
                <a:gd name="T15" fmla="*/ 0 h 98"/>
                <a:gd name="T16" fmla="*/ 1 w 169"/>
                <a:gd name="T17" fmla="*/ 0 h 98"/>
                <a:gd name="T18" fmla="*/ 0 w 169"/>
                <a:gd name="T19" fmla="*/ 1 h 9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169"/>
                <a:gd name="T31" fmla="*/ 0 h 98"/>
                <a:gd name="T32" fmla="*/ 169 w 169"/>
                <a:gd name="T33" fmla="*/ 98 h 9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169" h="98">
                  <a:moveTo>
                    <a:pt x="0" y="66"/>
                  </a:moveTo>
                  <a:lnTo>
                    <a:pt x="39" y="98"/>
                  </a:lnTo>
                  <a:lnTo>
                    <a:pt x="92" y="70"/>
                  </a:lnTo>
                  <a:lnTo>
                    <a:pt x="115" y="96"/>
                  </a:lnTo>
                  <a:lnTo>
                    <a:pt x="169" y="44"/>
                  </a:lnTo>
                  <a:lnTo>
                    <a:pt x="136" y="38"/>
                  </a:lnTo>
                  <a:lnTo>
                    <a:pt x="135" y="16"/>
                  </a:lnTo>
                  <a:lnTo>
                    <a:pt x="128" y="9"/>
                  </a:lnTo>
                  <a:lnTo>
                    <a:pt x="54" y="0"/>
                  </a:lnTo>
                  <a:lnTo>
                    <a:pt x="0" y="6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6" name="Freeform 415">
              <a:extLst>
                <a:ext uri="{FF2B5EF4-FFF2-40B4-BE49-F238E27FC236}">
                  <a16:creationId xmlns:a16="http://schemas.microsoft.com/office/drawing/2014/main" id="{D1470BED-7572-4EC3-8B8C-000D641F6A89}"/>
                </a:ext>
              </a:extLst>
            </p:cNvPr>
            <p:cNvSpPr/>
            <p:nvPr/>
          </p:nvSpPr>
          <p:spPr bwMode="auto">
            <a:xfrm>
              <a:off x="2993" y="4979"/>
              <a:ext cx="207" cy="173"/>
            </a:xfrm>
            <a:custGeom>
              <a:avLst/>
              <a:gdLst>
                <a:gd name="T0" fmla="*/ 0 w 273"/>
                <a:gd name="T1" fmla="*/ 5 h 244"/>
                <a:gd name="T2" fmla="*/ 0 w 273"/>
                <a:gd name="T3" fmla="*/ 5 h 244"/>
                <a:gd name="T4" fmla="*/ 1 w 273"/>
                <a:gd name="T5" fmla="*/ 3 h 244"/>
                <a:gd name="T6" fmla="*/ 1 w 273"/>
                <a:gd name="T7" fmla="*/ 3 h 244"/>
                <a:gd name="T8" fmla="*/ 1 w 273"/>
                <a:gd name="T9" fmla="*/ 1 h 244"/>
                <a:gd name="T10" fmla="*/ 1 w 273"/>
                <a:gd name="T11" fmla="*/ 0 h 244"/>
                <a:gd name="T12" fmla="*/ 6 w 273"/>
                <a:gd name="T13" fmla="*/ 0 h 244"/>
                <a:gd name="T14" fmla="*/ 5 w 273"/>
                <a:gd name="T15" fmla="*/ 1 h 244"/>
                <a:gd name="T16" fmla="*/ 5 w 273"/>
                <a:gd name="T17" fmla="*/ 3 h 244"/>
                <a:gd name="T18" fmla="*/ 3 w 273"/>
                <a:gd name="T19" fmla="*/ 4 h 244"/>
                <a:gd name="T20" fmla="*/ 1 w 273"/>
                <a:gd name="T21" fmla="*/ 6 h 244"/>
                <a:gd name="T22" fmla="*/ 0 w 273"/>
                <a:gd name="T23" fmla="*/ 5 h 244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273"/>
                <a:gd name="T37" fmla="*/ 0 h 244"/>
                <a:gd name="T38" fmla="*/ 273 w 273"/>
                <a:gd name="T39" fmla="*/ 244 h 244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273" h="244">
                  <a:moveTo>
                    <a:pt x="0" y="225"/>
                  </a:moveTo>
                  <a:lnTo>
                    <a:pt x="5" y="199"/>
                  </a:lnTo>
                  <a:lnTo>
                    <a:pt x="43" y="147"/>
                  </a:lnTo>
                  <a:lnTo>
                    <a:pt x="22" y="126"/>
                  </a:lnTo>
                  <a:lnTo>
                    <a:pt x="21" y="64"/>
                  </a:lnTo>
                  <a:lnTo>
                    <a:pt x="43" y="12"/>
                  </a:lnTo>
                  <a:lnTo>
                    <a:pt x="273" y="0"/>
                  </a:lnTo>
                  <a:lnTo>
                    <a:pt x="231" y="37"/>
                  </a:lnTo>
                  <a:lnTo>
                    <a:pt x="215" y="135"/>
                  </a:lnTo>
                  <a:lnTo>
                    <a:pt x="122" y="191"/>
                  </a:lnTo>
                  <a:lnTo>
                    <a:pt x="38" y="244"/>
                  </a:lnTo>
                  <a:lnTo>
                    <a:pt x="0" y="2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7" name="Freeform 416">
              <a:extLst>
                <a:ext uri="{FF2B5EF4-FFF2-40B4-BE49-F238E27FC236}">
                  <a16:creationId xmlns:a16="http://schemas.microsoft.com/office/drawing/2014/main" id="{F770CA85-172B-4698-BB76-727C8B21591B}"/>
                </a:ext>
              </a:extLst>
            </p:cNvPr>
            <p:cNvSpPr/>
            <p:nvPr/>
          </p:nvSpPr>
          <p:spPr bwMode="auto">
            <a:xfrm>
              <a:off x="4784" y="5543"/>
              <a:ext cx="231" cy="484"/>
            </a:xfrm>
            <a:custGeom>
              <a:avLst/>
              <a:gdLst>
                <a:gd name="T0" fmla="*/ 0 w 303"/>
                <a:gd name="T1" fmla="*/ 3 h 678"/>
                <a:gd name="T2" fmla="*/ 1 w 303"/>
                <a:gd name="T3" fmla="*/ 1 h 678"/>
                <a:gd name="T4" fmla="*/ 3 w 303"/>
                <a:gd name="T5" fmla="*/ 0 h 678"/>
                <a:gd name="T6" fmla="*/ 3 w 303"/>
                <a:gd name="T7" fmla="*/ 1 h 678"/>
                <a:gd name="T8" fmla="*/ 3 w 303"/>
                <a:gd name="T9" fmla="*/ 3 h 678"/>
                <a:gd name="T10" fmla="*/ 5 w 303"/>
                <a:gd name="T11" fmla="*/ 3 h 678"/>
                <a:gd name="T12" fmla="*/ 6 w 303"/>
                <a:gd name="T13" fmla="*/ 3 h 678"/>
                <a:gd name="T14" fmla="*/ 7 w 303"/>
                <a:gd name="T15" fmla="*/ 5 h 678"/>
                <a:gd name="T16" fmla="*/ 7 w 303"/>
                <a:gd name="T17" fmla="*/ 7 h 678"/>
                <a:gd name="T18" fmla="*/ 5 w 303"/>
                <a:gd name="T19" fmla="*/ 7 h 678"/>
                <a:gd name="T20" fmla="*/ 5 w 303"/>
                <a:gd name="T21" fmla="*/ 7 h 678"/>
                <a:gd name="T22" fmla="*/ 5 w 303"/>
                <a:gd name="T23" fmla="*/ 9 h 678"/>
                <a:gd name="T24" fmla="*/ 3 w 303"/>
                <a:gd name="T25" fmla="*/ 7 h 678"/>
                <a:gd name="T26" fmla="*/ 1 w 303"/>
                <a:gd name="T27" fmla="*/ 11 h 678"/>
                <a:gd name="T28" fmla="*/ 3 w 303"/>
                <a:gd name="T29" fmla="*/ 14 h 678"/>
                <a:gd name="T30" fmla="*/ 4 w 303"/>
                <a:gd name="T31" fmla="*/ 15 h 678"/>
                <a:gd name="T32" fmla="*/ 3 w 303"/>
                <a:gd name="T33" fmla="*/ 16 h 678"/>
                <a:gd name="T34" fmla="*/ 3 w 303"/>
                <a:gd name="T35" fmla="*/ 15 h 678"/>
                <a:gd name="T36" fmla="*/ 3 w 303"/>
                <a:gd name="T37" fmla="*/ 15 h 678"/>
                <a:gd name="T38" fmla="*/ 1 w 303"/>
                <a:gd name="T39" fmla="*/ 13 h 678"/>
                <a:gd name="T40" fmla="*/ 1 w 303"/>
                <a:gd name="T41" fmla="*/ 11 h 678"/>
                <a:gd name="T42" fmla="*/ 2 w 303"/>
                <a:gd name="T43" fmla="*/ 9 h 678"/>
                <a:gd name="T44" fmla="*/ 1 w 303"/>
                <a:gd name="T45" fmla="*/ 6 h 678"/>
                <a:gd name="T46" fmla="*/ 1 w 303"/>
                <a:gd name="T47" fmla="*/ 5 h 678"/>
                <a:gd name="T48" fmla="*/ 0 w 303"/>
                <a:gd name="T49" fmla="*/ 3 h 678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w 303"/>
                <a:gd name="T76" fmla="*/ 0 h 678"/>
                <a:gd name="T77" fmla="*/ 303 w 303"/>
                <a:gd name="T78" fmla="*/ 678 h 678"/>
              </a:gdLst>
              <a:ahLst/>
              <a:cxnLst>
                <a:cxn ang="T50">
                  <a:pos x="T0" y="T1"/>
                </a:cxn>
                <a:cxn ang="T51">
                  <a:pos x="T2" y="T3"/>
                </a:cxn>
                <a:cxn ang="T52">
                  <a:pos x="T4" y="T5"/>
                </a:cxn>
                <a:cxn ang="T53">
                  <a:pos x="T6" y="T7"/>
                </a:cxn>
                <a:cxn ang="T54">
                  <a:pos x="T8" y="T9"/>
                </a:cxn>
                <a:cxn ang="T55">
                  <a:pos x="T10" y="T11"/>
                </a:cxn>
                <a:cxn ang="T56">
                  <a:pos x="T12" y="T13"/>
                </a:cxn>
                <a:cxn ang="T57">
                  <a:pos x="T14" y="T15"/>
                </a:cxn>
                <a:cxn ang="T58">
                  <a:pos x="T16" y="T17"/>
                </a:cxn>
                <a:cxn ang="T59">
                  <a:pos x="T18" y="T19"/>
                </a:cxn>
                <a:cxn ang="T60">
                  <a:pos x="T20" y="T21"/>
                </a:cxn>
                <a:cxn ang="T61">
                  <a:pos x="T22" y="T23"/>
                </a:cxn>
                <a:cxn ang="T62">
                  <a:pos x="T24" y="T25"/>
                </a:cxn>
                <a:cxn ang="T63">
                  <a:pos x="T26" y="T27"/>
                </a:cxn>
                <a:cxn ang="T64">
                  <a:pos x="T28" y="T29"/>
                </a:cxn>
                <a:cxn ang="T65">
                  <a:pos x="T30" y="T31"/>
                </a:cxn>
                <a:cxn ang="T66">
                  <a:pos x="T32" y="T33"/>
                </a:cxn>
                <a:cxn ang="T67">
                  <a:pos x="T34" y="T35"/>
                </a:cxn>
                <a:cxn ang="T68">
                  <a:pos x="T36" y="T37"/>
                </a:cxn>
                <a:cxn ang="T69">
                  <a:pos x="T38" y="T39"/>
                </a:cxn>
                <a:cxn ang="T70">
                  <a:pos x="T40" y="T41"/>
                </a:cxn>
                <a:cxn ang="T71">
                  <a:pos x="T42" y="T43"/>
                </a:cxn>
                <a:cxn ang="T72">
                  <a:pos x="T44" y="T45"/>
                </a:cxn>
                <a:cxn ang="T73">
                  <a:pos x="T46" y="T47"/>
                </a:cxn>
                <a:cxn ang="T74">
                  <a:pos x="T48" y="T49"/>
                </a:cxn>
              </a:cxnLst>
              <a:rect l="T75" t="T76" r="T77" b="T78"/>
              <a:pathLst>
                <a:path w="303" h="678">
                  <a:moveTo>
                    <a:pt x="0" y="109"/>
                  </a:moveTo>
                  <a:lnTo>
                    <a:pt x="22" y="56"/>
                  </a:lnTo>
                  <a:lnTo>
                    <a:pt x="105" y="0"/>
                  </a:lnTo>
                  <a:lnTo>
                    <a:pt x="141" y="53"/>
                  </a:lnTo>
                  <a:lnTo>
                    <a:pt x="130" y="144"/>
                  </a:lnTo>
                  <a:lnTo>
                    <a:pt x="228" y="105"/>
                  </a:lnTo>
                  <a:lnTo>
                    <a:pt x="265" y="144"/>
                  </a:lnTo>
                  <a:lnTo>
                    <a:pt x="303" y="234"/>
                  </a:lnTo>
                  <a:lnTo>
                    <a:pt x="293" y="290"/>
                  </a:lnTo>
                  <a:lnTo>
                    <a:pt x="217" y="287"/>
                  </a:lnTo>
                  <a:lnTo>
                    <a:pt x="192" y="311"/>
                  </a:lnTo>
                  <a:lnTo>
                    <a:pt x="204" y="406"/>
                  </a:lnTo>
                  <a:lnTo>
                    <a:pt x="106" y="324"/>
                  </a:lnTo>
                  <a:lnTo>
                    <a:pt x="66" y="472"/>
                  </a:lnTo>
                  <a:lnTo>
                    <a:pt x="113" y="605"/>
                  </a:lnTo>
                  <a:lnTo>
                    <a:pt x="179" y="652"/>
                  </a:lnTo>
                  <a:lnTo>
                    <a:pt x="144" y="678"/>
                  </a:lnTo>
                  <a:lnTo>
                    <a:pt x="135" y="637"/>
                  </a:lnTo>
                  <a:lnTo>
                    <a:pt x="106" y="637"/>
                  </a:lnTo>
                  <a:lnTo>
                    <a:pt x="31" y="562"/>
                  </a:lnTo>
                  <a:lnTo>
                    <a:pt x="43" y="477"/>
                  </a:lnTo>
                  <a:lnTo>
                    <a:pt x="83" y="397"/>
                  </a:lnTo>
                  <a:lnTo>
                    <a:pt x="29" y="267"/>
                  </a:lnTo>
                  <a:lnTo>
                    <a:pt x="45" y="207"/>
                  </a:lnTo>
                  <a:lnTo>
                    <a:pt x="0" y="10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8" name="Freeform 417">
              <a:extLst>
                <a:ext uri="{FF2B5EF4-FFF2-40B4-BE49-F238E27FC236}">
                  <a16:creationId xmlns:a16="http://schemas.microsoft.com/office/drawing/2014/main" id="{CEE44A05-1E93-415C-88E3-6930B69110BD}"/>
                </a:ext>
              </a:extLst>
            </p:cNvPr>
            <p:cNvSpPr/>
            <p:nvPr/>
          </p:nvSpPr>
          <p:spPr bwMode="auto">
            <a:xfrm>
              <a:off x="3442" y="5362"/>
              <a:ext cx="151" cy="115"/>
            </a:xfrm>
            <a:custGeom>
              <a:avLst/>
              <a:gdLst>
                <a:gd name="T0" fmla="*/ 0 w 201"/>
                <a:gd name="T1" fmla="*/ 2 h 159"/>
                <a:gd name="T2" fmla="*/ 0 w 201"/>
                <a:gd name="T3" fmla="*/ 2 h 159"/>
                <a:gd name="T4" fmla="*/ 1 w 201"/>
                <a:gd name="T5" fmla="*/ 2 h 159"/>
                <a:gd name="T6" fmla="*/ 3 w 201"/>
                <a:gd name="T7" fmla="*/ 2 h 159"/>
                <a:gd name="T8" fmla="*/ 4 w 201"/>
                <a:gd name="T9" fmla="*/ 0 h 159"/>
                <a:gd name="T10" fmla="*/ 5 w 201"/>
                <a:gd name="T11" fmla="*/ 1 h 159"/>
                <a:gd name="T12" fmla="*/ 4 w 201"/>
                <a:gd name="T13" fmla="*/ 1 h 159"/>
                <a:gd name="T14" fmla="*/ 4 w 201"/>
                <a:gd name="T15" fmla="*/ 2 h 159"/>
                <a:gd name="T16" fmla="*/ 4 w 201"/>
                <a:gd name="T17" fmla="*/ 4 h 159"/>
                <a:gd name="T18" fmla="*/ 1 w 201"/>
                <a:gd name="T19" fmla="*/ 3 h 159"/>
                <a:gd name="T20" fmla="*/ 0 w 201"/>
                <a:gd name="T21" fmla="*/ 2 h 159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01"/>
                <a:gd name="T34" fmla="*/ 0 h 159"/>
                <a:gd name="T35" fmla="*/ 201 w 201"/>
                <a:gd name="T36" fmla="*/ 159 h 159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01" h="159">
                  <a:moveTo>
                    <a:pt x="0" y="74"/>
                  </a:moveTo>
                  <a:lnTo>
                    <a:pt x="12" y="70"/>
                  </a:lnTo>
                  <a:lnTo>
                    <a:pt x="27" y="96"/>
                  </a:lnTo>
                  <a:lnTo>
                    <a:pt x="112" y="94"/>
                  </a:lnTo>
                  <a:lnTo>
                    <a:pt x="190" y="0"/>
                  </a:lnTo>
                  <a:lnTo>
                    <a:pt x="201" y="58"/>
                  </a:lnTo>
                  <a:lnTo>
                    <a:pt x="178" y="59"/>
                  </a:lnTo>
                  <a:lnTo>
                    <a:pt x="190" y="94"/>
                  </a:lnTo>
                  <a:lnTo>
                    <a:pt x="159" y="159"/>
                  </a:lnTo>
                  <a:lnTo>
                    <a:pt x="37" y="145"/>
                  </a:lnTo>
                  <a:lnTo>
                    <a:pt x="0" y="7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99" name="Freeform 418">
              <a:extLst>
                <a:ext uri="{FF2B5EF4-FFF2-40B4-BE49-F238E27FC236}">
                  <a16:creationId xmlns:a16="http://schemas.microsoft.com/office/drawing/2014/main" id="{F9360E13-95F2-4E8A-8074-6ECF9FA709E2}"/>
                </a:ext>
              </a:extLst>
            </p:cNvPr>
            <p:cNvSpPr/>
            <p:nvPr/>
          </p:nvSpPr>
          <p:spPr bwMode="auto">
            <a:xfrm>
              <a:off x="2181" y="4982"/>
              <a:ext cx="111" cy="241"/>
            </a:xfrm>
            <a:custGeom>
              <a:avLst/>
              <a:gdLst>
                <a:gd name="T0" fmla="*/ 0 w 149"/>
                <a:gd name="T1" fmla="*/ 4 h 334"/>
                <a:gd name="T2" fmla="*/ 1 w 149"/>
                <a:gd name="T3" fmla="*/ 3 h 334"/>
                <a:gd name="T4" fmla="*/ 1 w 149"/>
                <a:gd name="T5" fmla="*/ 0 h 334"/>
                <a:gd name="T6" fmla="*/ 3 w 149"/>
                <a:gd name="T7" fmla="*/ 0 h 334"/>
                <a:gd name="T8" fmla="*/ 3 w 149"/>
                <a:gd name="T9" fmla="*/ 1 h 334"/>
                <a:gd name="T10" fmla="*/ 3 w 149"/>
                <a:gd name="T11" fmla="*/ 2 h 334"/>
                <a:gd name="T12" fmla="*/ 2 w 149"/>
                <a:gd name="T13" fmla="*/ 4 h 334"/>
                <a:gd name="T14" fmla="*/ 3 w 149"/>
                <a:gd name="T15" fmla="*/ 5 h 334"/>
                <a:gd name="T16" fmla="*/ 2 w 149"/>
                <a:gd name="T17" fmla="*/ 8 h 334"/>
                <a:gd name="T18" fmla="*/ 1 w 149"/>
                <a:gd name="T19" fmla="*/ 6 h 334"/>
                <a:gd name="T20" fmla="*/ 0 w 149"/>
                <a:gd name="T21" fmla="*/ 4 h 3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49"/>
                <a:gd name="T34" fmla="*/ 0 h 334"/>
                <a:gd name="T35" fmla="*/ 149 w 149"/>
                <a:gd name="T36" fmla="*/ 334 h 33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49" h="334">
                  <a:moveTo>
                    <a:pt x="0" y="155"/>
                  </a:moveTo>
                  <a:lnTo>
                    <a:pt x="35" y="124"/>
                  </a:lnTo>
                  <a:lnTo>
                    <a:pt x="47" y="4"/>
                  </a:lnTo>
                  <a:lnTo>
                    <a:pt x="142" y="0"/>
                  </a:lnTo>
                  <a:lnTo>
                    <a:pt x="119" y="40"/>
                  </a:lnTo>
                  <a:lnTo>
                    <a:pt x="146" y="93"/>
                  </a:lnTo>
                  <a:lnTo>
                    <a:pt x="91" y="155"/>
                  </a:lnTo>
                  <a:lnTo>
                    <a:pt x="149" y="195"/>
                  </a:lnTo>
                  <a:lnTo>
                    <a:pt x="76" y="334"/>
                  </a:lnTo>
                  <a:lnTo>
                    <a:pt x="67" y="245"/>
                  </a:lnTo>
                  <a:lnTo>
                    <a:pt x="0" y="1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0" name="Freeform 419">
              <a:extLst>
                <a:ext uri="{FF2B5EF4-FFF2-40B4-BE49-F238E27FC236}">
                  <a16:creationId xmlns:a16="http://schemas.microsoft.com/office/drawing/2014/main" id="{74914AFD-D8DE-4ED2-AC56-FA0869256EEE}"/>
                </a:ext>
              </a:extLst>
            </p:cNvPr>
            <p:cNvSpPr/>
            <p:nvPr/>
          </p:nvSpPr>
          <p:spPr bwMode="auto">
            <a:xfrm>
              <a:off x="2720" y="4804"/>
              <a:ext cx="82" cy="68"/>
            </a:xfrm>
            <a:custGeom>
              <a:avLst/>
              <a:gdLst>
                <a:gd name="T0" fmla="*/ 0 w 107"/>
                <a:gd name="T1" fmla="*/ 1 h 93"/>
                <a:gd name="T2" fmla="*/ 0 w 107"/>
                <a:gd name="T3" fmla="*/ 0 h 93"/>
                <a:gd name="T4" fmla="*/ 2 w 107"/>
                <a:gd name="T5" fmla="*/ 0 h 93"/>
                <a:gd name="T6" fmla="*/ 3 w 107"/>
                <a:gd name="T7" fmla="*/ 1 h 93"/>
                <a:gd name="T8" fmla="*/ 1 w 107"/>
                <a:gd name="T9" fmla="*/ 1 h 93"/>
                <a:gd name="T10" fmla="*/ 0 w 107"/>
                <a:gd name="T11" fmla="*/ 2 h 93"/>
                <a:gd name="T12" fmla="*/ 1 w 107"/>
                <a:gd name="T13" fmla="*/ 2 h 93"/>
                <a:gd name="T14" fmla="*/ 0 w 107"/>
                <a:gd name="T15" fmla="*/ 1 h 93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07"/>
                <a:gd name="T25" fmla="*/ 0 h 93"/>
                <a:gd name="T26" fmla="*/ 107 w 107"/>
                <a:gd name="T27" fmla="*/ 93 h 93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07" h="93">
                  <a:moveTo>
                    <a:pt x="0" y="61"/>
                  </a:moveTo>
                  <a:lnTo>
                    <a:pt x="14" y="4"/>
                  </a:lnTo>
                  <a:lnTo>
                    <a:pt x="73" y="0"/>
                  </a:lnTo>
                  <a:lnTo>
                    <a:pt x="107" y="45"/>
                  </a:lnTo>
                  <a:lnTo>
                    <a:pt x="59" y="47"/>
                  </a:lnTo>
                  <a:lnTo>
                    <a:pt x="6" y="93"/>
                  </a:lnTo>
                  <a:lnTo>
                    <a:pt x="29" y="65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1" name="Freeform 420">
              <a:extLst>
                <a:ext uri="{FF2B5EF4-FFF2-40B4-BE49-F238E27FC236}">
                  <a16:creationId xmlns:a16="http://schemas.microsoft.com/office/drawing/2014/main" id="{A284078B-3D20-480E-A8B9-49437790E8E0}"/>
                </a:ext>
              </a:extLst>
            </p:cNvPr>
            <p:cNvSpPr/>
            <p:nvPr/>
          </p:nvSpPr>
          <p:spPr bwMode="auto">
            <a:xfrm>
              <a:off x="2731" y="4799"/>
              <a:ext cx="533" cy="226"/>
            </a:xfrm>
            <a:custGeom>
              <a:avLst/>
              <a:gdLst>
                <a:gd name="T0" fmla="*/ 0 w 703"/>
                <a:gd name="T1" fmla="*/ 3 h 317"/>
                <a:gd name="T2" fmla="*/ 1 w 703"/>
                <a:gd name="T3" fmla="*/ 4 h 317"/>
                <a:gd name="T4" fmla="*/ 0 w 703"/>
                <a:gd name="T5" fmla="*/ 5 h 317"/>
                <a:gd name="T6" fmla="*/ 1 w 703"/>
                <a:gd name="T7" fmla="*/ 5 h 317"/>
                <a:gd name="T8" fmla="*/ 1 w 703"/>
                <a:gd name="T9" fmla="*/ 6 h 317"/>
                <a:gd name="T10" fmla="*/ 2 w 703"/>
                <a:gd name="T11" fmla="*/ 6 h 317"/>
                <a:gd name="T12" fmla="*/ 1 w 703"/>
                <a:gd name="T13" fmla="*/ 6 h 317"/>
                <a:gd name="T14" fmla="*/ 2 w 703"/>
                <a:gd name="T15" fmla="*/ 6 h 317"/>
                <a:gd name="T16" fmla="*/ 3 w 703"/>
                <a:gd name="T17" fmla="*/ 7 h 317"/>
                <a:gd name="T18" fmla="*/ 4 w 703"/>
                <a:gd name="T19" fmla="*/ 6 h 317"/>
                <a:gd name="T20" fmla="*/ 6 w 703"/>
                <a:gd name="T21" fmla="*/ 7 h 317"/>
                <a:gd name="T22" fmla="*/ 9 w 703"/>
                <a:gd name="T23" fmla="*/ 6 h 317"/>
                <a:gd name="T24" fmla="*/ 9 w 703"/>
                <a:gd name="T25" fmla="*/ 7 h 317"/>
                <a:gd name="T26" fmla="*/ 9 w 703"/>
                <a:gd name="T27" fmla="*/ 6 h 317"/>
                <a:gd name="T28" fmla="*/ 15 w 703"/>
                <a:gd name="T29" fmla="*/ 6 h 317"/>
                <a:gd name="T30" fmla="*/ 16 w 703"/>
                <a:gd name="T31" fmla="*/ 6 h 317"/>
                <a:gd name="T32" fmla="*/ 16 w 703"/>
                <a:gd name="T33" fmla="*/ 3 h 317"/>
                <a:gd name="T34" fmla="*/ 16 w 703"/>
                <a:gd name="T35" fmla="*/ 3 h 317"/>
                <a:gd name="T36" fmla="*/ 15 w 703"/>
                <a:gd name="T37" fmla="*/ 1 h 317"/>
                <a:gd name="T38" fmla="*/ 13 w 703"/>
                <a:gd name="T39" fmla="*/ 1 h 317"/>
                <a:gd name="T40" fmla="*/ 11 w 703"/>
                <a:gd name="T41" fmla="*/ 1 h 317"/>
                <a:gd name="T42" fmla="*/ 8 w 703"/>
                <a:gd name="T43" fmla="*/ 0 h 317"/>
                <a:gd name="T44" fmla="*/ 6 w 703"/>
                <a:gd name="T45" fmla="*/ 0 h 317"/>
                <a:gd name="T46" fmla="*/ 4 w 703"/>
                <a:gd name="T47" fmla="*/ 1 h 317"/>
                <a:gd name="T48" fmla="*/ 3 w 703"/>
                <a:gd name="T49" fmla="*/ 1 h 317"/>
                <a:gd name="T50" fmla="*/ 3 w 703"/>
                <a:gd name="T51" fmla="*/ 2 h 317"/>
                <a:gd name="T52" fmla="*/ 0 w 703"/>
                <a:gd name="T53" fmla="*/ 3 h 317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w 703"/>
                <a:gd name="T82" fmla="*/ 0 h 317"/>
                <a:gd name="T83" fmla="*/ 703 w 703"/>
                <a:gd name="T84" fmla="*/ 317 h 317"/>
              </a:gdLst>
              <a:ahLst/>
              <a:cxnLst>
                <a:cxn ang="T54">
                  <a:pos x="T0" y="T1"/>
                </a:cxn>
                <a:cxn ang="T55">
                  <a:pos x="T2" y="T3"/>
                </a:cxn>
                <a:cxn ang="T56">
                  <a:pos x="T4" y="T5"/>
                </a:cxn>
                <a:cxn ang="T57">
                  <a:pos x="T6" y="T7"/>
                </a:cxn>
                <a:cxn ang="T58">
                  <a:pos x="T8" y="T9"/>
                </a:cxn>
                <a:cxn ang="T59">
                  <a:pos x="T10" y="T11"/>
                </a:cxn>
                <a:cxn ang="T60">
                  <a:pos x="T12" y="T13"/>
                </a:cxn>
                <a:cxn ang="T61">
                  <a:pos x="T14" y="T15"/>
                </a:cxn>
                <a:cxn ang="T62">
                  <a:pos x="T16" y="T17"/>
                </a:cxn>
                <a:cxn ang="T63">
                  <a:pos x="T18" y="T19"/>
                </a:cxn>
                <a:cxn ang="T64">
                  <a:pos x="T20" y="T21"/>
                </a:cxn>
                <a:cxn ang="T65">
                  <a:pos x="T22" y="T23"/>
                </a:cxn>
                <a:cxn ang="T66">
                  <a:pos x="T24" y="T25"/>
                </a:cxn>
                <a:cxn ang="T67">
                  <a:pos x="T26" y="T27"/>
                </a:cxn>
                <a:cxn ang="T68">
                  <a:pos x="T28" y="T29"/>
                </a:cxn>
                <a:cxn ang="T69">
                  <a:pos x="T30" y="T31"/>
                </a:cxn>
                <a:cxn ang="T70">
                  <a:pos x="T32" y="T33"/>
                </a:cxn>
                <a:cxn ang="T71">
                  <a:pos x="T34" y="T35"/>
                </a:cxn>
                <a:cxn ang="T72">
                  <a:pos x="T36" y="T37"/>
                </a:cxn>
                <a:cxn ang="T73">
                  <a:pos x="T38" y="T39"/>
                </a:cxn>
                <a:cxn ang="T74">
                  <a:pos x="T40" y="T41"/>
                </a:cxn>
                <a:cxn ang="T75">
                  <a:pos x="T42" y="T43"/>
                </a:cxn>
                <a:cxn ang="T76">
                  <a:pos x="T44" y="T45"/>
                </a:cxn>
                <a:cxn ang="T77">
                  <a:pos x="T46" y="T47"/>
                </a:cxn>
                <a:cxn ang="T78">
                  <a:pos x="T48" y="T49"/>
                </a:cxn>
                <a:cxn ang="T79">
                  <a:pos x="T50" y="T51"/>
                </a:cxn>
                <a:cxn ang="T80">
                  <a:pos x="T52" y="T53"/>
                </a:cxn>
              </a:cxnLst>
              <a:rect l="T81" t="T82" r="T83" b="T84"/>
              <a:pathLst>
                <a:path w="703" h="317">
                  <a:moveTo>
                    <a:pt x="0" y="106"/>
                  </a:moveTo>
                  <a:lnTo>
                    <a:pt x="27" y="188"/>
                  </a:lnTo>
                  <a:lnTo>
                    <a:pt x="1" y="196"/>
                  </a:lnTo>
                  <a:lnTo>
                    <a:pt x="27" y="210"/>
                  </a:lnTo>
                  <a:lnTo>
                    <a:pt x="39" y="260"/>
                  </a:lnTo>
                  <a:lnTo>
                    <a:pt x="79" y="254"/>
                  </a:lnTo>
                  <a:lnTo>
                    <a:pt x="39" y="276"/>
                  </a:lnTo>
                  <a:lnTo>
                    <a:pt x="84" y="267"/>
                  </a:lnTo>
                  <a:lnTo>
                    <a:pt x="136" y="300"/>
                  </a:lnTo>
                  <a:lnTo>
                    <a:pt x="179" y="265"/>
                  </a:lnTo>
                  <a:lnTo>
                    <a:pt x="246" y="311"/>
                  </a:lnTo>
                  <a:lnTo>
                    <a:pt x="368" y="265"/>
                  </a:lnTo>
                  <a:lnTo>
                    <a:pt x="366" y="317"/>
                  </a:lnTo>
                  <a:lnTo>
                    <a:pt x="388" y="265"/>
                  </a:lnTo>
                  <a:lnTo>
                    <a:pt x="618" y="253"/>
                  </a:lnTo>
                  <a:lnTo>
                    <a:pt x="703" y="249"/>
                  </a:lnTo>
                  <a:lnTo>
                    <a:pt x="675" y="139"/>
                  </a:lnTo>
                  <a:lnTo>
                    <a:pt x="695" y="115"/>
                  </a:lnTo>
                  <a:lnTo>
                    <a:pt x="624" y="20"/>
                  </a:lnTo>
                  <a:lnTo>
                    <a:pt x="577" y="20"/>
                  </a:lnTo>
                  <a:lnTo>
                    <a:pt x="449" y="60"/>
                  </a:lnTo>
                  <a:lnTo>
                    <a:pt x="336" y="0"/>
                  </a:lnTo>
                  <a:lnTo>
                    <a:pt x="267" y="1"/>
                  </a:lnTo>
                  <a:lnTo>
                    <a:pt x="180" y="56"/>
                  </a:lnTo>
                  <a:lnTo>
                    <a:pt x="108" y="41"/>
                  </a:lnTo>
                  <a:lnTo>
                    <a:pt x="132" y="70"/>
                  </a:lnTo>
                  <a:lnTo>
                    <a:pt x="0" y="1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2" name="Freeform 421">
              <a:extLst>
                <a:ext uri="{FF2B5EF4-FFF2-40B4-BE49-F238E27FC236}">
                  <a16:creationId xmlns:a16="http://schemas.microsoft.com/office/drawing/2014/main" id="{055416E8-15CA-4E6A-AAE4-215FFABFB08F}"/>
                </a:ext>
              </a:extLst>
            </p:cNvPr>
            <p:cNvSpPr/>
            <p:nvPr/>
          </p:nvSpPr>
          <p:spPr bwMode="auto">
            <a:xfrm>
              <a:off x="1677" y="4270"/>
              <a:ext cx="114" cy="148"/>
            </a:xfrm>
            <a:custGeom>
              <a:avLst/>
              <a:gdLst>
                <a:gd name="T0" fmla="*/ 0 w 152"/>
                <a:gd name="T1" fmla="*/ 4 h 209"/>
                <a:gd name="T2" fmla="*/ 0 w 152"/>
                <a:gd name="T3" fmla="*/ 4 h 209"/>
                <a:gd name="T4" fmla="*/ 0 w 152"/>
                <a:gd name="T5" fmla="*/ 5 h 209"/>
                <a:gd name="T6" fmla="*/ 3 w 152"/>
                <a:gd name="T7" fmla="*/ 4 h 209"/>
                <a:gd name="T8" fmla="*/ 3 w 152"/>
                <a:gd name="T9" fmla="*/ 1 h 209"/>
                <a:gd name="T10" fmla="*/ 3 w 152"/>
                <a:gd name="T11" fmla="*/ 1 h 209"/>
                <a:gd name="T12" fmla="*/ 2 w 152"/>
                <a:gd name="T13" fmla="*/ 1 h 209"/>
                <a:gd name="T14" fmla="*/ 2 w 152"/>
                <a:gd name="T15" fmla="*/ 1 h 209"/>
                <a:gd name="T16" fmla="*/ 2 w 152"/>
                <a:gd name="T17" fmla="*/ 0 h 209"/>
                <a:gd name="T18" fmla="*/ 2 w 152"/>
                <a:gd name="T19" fmla="*/ 0 h 209"/>
                <a:gd name="T20" fmla="*/ 1 w 152"/>
                <a:gd name="T21" fmla="*/ 1 h 209"/>
                <a:gd name="T22" fmla="*/ 0 w 152"/>
                <a:gd name="T23" fmla="*/ 1 h 209"/>
                <a:gd name="T24" fmla="*/ 1 w 152"/>
                <a:gd name="T25" fmla="*/ 2 h 209"/>
                <a:gd name="T26" fmla="*/ 0 w 152"/>
                <a:gd name="T27" fmla="*/ 3 h 209"/>
                <a:gd name="T28" fmla="*/ 1 w 152"/>
                <a:gd name="T29" fmla="*/ 3 h 209"/>
                <a:gd name="T30" fmla="*/ 0 w 152"/>
                <a:gd name="T31" fmla="*/ 4 h 209"/>
                <a:gd name="T32" fmla="*/ 1 w 152"/>
                <a:gd name="T33" fmla="*/ 3 h 209"/>
                <a:gd name="T34" fmla="*/ 0 w 152"/>
                <a:gd name="T35" fmla="*/ 4 h 209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2"/>
                <a:gd name="T55" fmla="*/ 0 h 209"/>
                <a:gd name="T56" fmla="*/ 152 w 152"/>
                <a:gd name="T57" fmla="*/ 209 h 209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2" h="209">
                  <a:moveTo>
                    <a:pt x="0" y="177"/>
                  </a:moveTo>
                  <a:lnTo>
                    <a:pt x="18" y="193"/>
                  </a:lnTo>
                  <a:lnTo>
                    <a:pt x="2" y="209"/>
                  </a:lnTo>
                  <a:lnTo>
                    <a:pt x="142" y="178"/>
                  </a:lnTo>
                  <a:lnTo>
                    <a:pt x="152" y="67"/>
                  </a:lnTo>
                  <a:lnTo>
                    <a:pt x="133" y="41"/>
                  </a:lnTo>
                  <a:lnTo>
                    <a:pt x="93" y="54"/>
                  </a:lnTo>
                  <a:lnTo>
                    <a:pt x="79" y="37"/>
                  </a:lnTo>
                  <a:lnTo>
                    <a:pt x="96" y="12"/>
                  </a:lnTo>
                  <a:lnTo>
                    <a:pt x="79" y="0"/>
                  </a:lnTo>
                  <a:lnTo>
                    <a:pt x="63" y="52"/>
                  </a:lnTo>
                  <a:lnTo>
                    <a:pt x="2" y="67"/>
                  </a:lnTo>
                  <a:lnTo>
                    <a:pt x="22" y="79"/>
                  </a:lnTo>
                  <a:lnTo>
                    <a:pt x="8" y="109"/>
                  </a:lnTo>
                  <a:lnTo>
                    <a:pt x="49" y="117"/>
                  </a:lnTo>
                  <a:lnTo>
                    <a:pt x="13" y="158"/>
                  </a:lnTo>
                  <a:lnTo>
                    <a:pt x="53" y="148"/>
                  </a:lnTo>
                  <a:lnTo>
                    <a:pt x="0" y="17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3" name="Freeform 422">
              <a:extLst>
                <a:ext uri="{FF2B5EF4-FFF2-40B4-BE49-F238E27FC236}">
                  <a16:creationId xmlns:a16="http://schemas.microsoft.com/office/drawing/2014/main" id="{5AEAD7E6-6410-4CC8-8CE8-1218A0E0250E}"/>
                </a:ext>
              </a:extLst>
            </p:cNvPr>
            <p:cNvSpPr/>
            <p:nvPr/>
          </p:nvSpPr>
          <p:spPr bwMode="auto">
            <a:xfrm>
              <a:off x="1738" y="4260"/>
              <a:ext cx="72" cy="58"/>
            </a:xfrm>
            <a:custGeom>
              <a:avLst/>
              <a:gdLst>
                <a:gd name="T0" fmla="*/ 0 w 97"/>
                <a:gd name="T1" fmla="*/ 1 h 82"/>
                <a:gd name="T2" fmla="*/ 0 w 97"/>
                <a:gd name="T3" fmla="*/ 1 h 82"/>
                <a:gd name="T4" fmla="*/ 1 w 97"/>
                <a:gd name="T5" fmla="*/ 1 h 82"/>
                <a:gd name="T6" fmla="*/ 2 w 97"/>
                <a:gd name="T7" fmla="*/ 2 h 82"/>
                <a:gd name="T8" fmla="*/ 2 w 97"/>
                <a:gd name="T9" fmla="*/ 1 h 82"/>
                <a:gd name="T10" fmla="*/ 2 w 97"/>
                <a:gd name="T11" fmla="*/ 0 h 82"/>
                <a:gd name="T12" fmla="*/ 1 w 97"/>
                <a:gd name="T13" fmla="*/ 0 h 82"/>
                <a:gd name="T14" fmla="*/ 0 w 97"/>
                <a:gd name="T15" fmla="*/ 1 h 82"/>
                <a:gd name="T16" fmla="*/ 0 w 97"/>
                <a:gd name="T17" fmla="*/ 1 h 82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97"/>
                <a:gd name="T28" fmla="*/ 0 h 82"/>
                <a:gd name="T29" fmla="*/ 97 w 97"/>
                <a:gd name="T30" fmla="*/ 82 h 82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97" h="82">
                  <a:moveTo>
                    <a:pt x="0" y="52"/>
                  </a:moveTo>
                  <a:lnTo>
                    <a:pt x="14" y="69"/>
                  </a:lnTo>
                  <a:lnTo>
                    <a:pt x="54" y="56"/>
                  </a:lnTo>
                  <a:lnTo>
                    <a:pt x="73" y="82"/>
                  </a:lnTo>
                  <a:lnTo>
                    <a:pt x="97" y="52"/>
                  </a:lnTo>
                  <a:lnTo>
                    <a:pt x="74" y="15"/>
                  </a:lnTo>
                  <a:lnTo>
                    <a:pt x="29" y="0"/>
                  </a:lnTo>
                  <a:lnTo>
                    <a:pt x="17" y="27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4" name="Freeform 423">
              <a:extLst>
                <a:ext uri="{FF2B5EF4-FFF2-40B4-BE49-F238E27FC236}">
                  <a16:creationId xmlns:a16="http://schemas.microsoft.com/office/drawing/2014/main" id="{11473A0D-F2A9-4141-A323-373FE0F028A0}"/>
                </a:ext>
              </a:extLst>
            </p:cNvPr>
            <p:cNvSpPr/>
            <p:nvPr/>
          </p:nvSpPr>
          <p:spPr bwMode="auto">
            <a:xfrm>
              <a:off x="1770" y="4130"/>
              <a:ext cx="21" cy="23"/>
            </a:xfrm>
            <a:custGeom>
              <a:avLst/>
              <a:gdLst>
                <a:gd name="T0" fmla="*/ 0 w 26"/>
                <a:gd name="T1" fmla="*/ 1 h 35"/>
                <a:gd name="T2" fmla="*/ 0 w 26"/>
                <a:gd name="T3" fmla="*/ 0 h 35"/>
                <a:gd name="T4" fmla="*/ 1 w 26"/>
                <a:gd name="T5" fmla="*/ 0 h 35"/>
                <a:gd name="T6" fmla="*/ 0 w 26"/>
                <a:gd name="T7" fmla="*/ 1 h 35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6"/>
                <a:gd name="T13" fmla="*/ 0 h 35"/>
                <a:gd name="T14" fmla="*/ 26 w 26"/>
                <a:gd name="T15" fmla="*/ 35 h 35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6" h="35">
                  <a:moveTo>
                    <a:pt x="0" y="35"/>
                  </a:moveTo>
                  <a:lnTo>
                    <a:pt x="0" y="8"/>
                  </a:lnTo>
                  <a:lnTo>
                    <a:pt x="26" y="0"/>
                  </a:lnTo>
                  <a:lnTo>
                    <a:pt x="0" y="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5" name="Freeform 424">
              <a:extLst>
                <a:ext uri="{FF2B5EF4-FFF2-40B4-BE49-F238E27FC236}">
                  <a16:creationId xmlns:a16="http://schemas.microsoft.com/office/drawing/2014/main" id="{E94A79C2-C67D-4987-8152-785613024C7D}"/>
                </a:ext>
              </a:extLst>
            </p:cNvPr>
            <p:cNvSpPr/>
            <p:nvPr/>
          </p:nvSpPr>
          <p:spPr bwMode="auto">
            <a:xfrm>
              <a:off x="1778" y="4155"/>
              <a:ext cx="16" cy="18"/>
            </a:xfrm>
            <a:custGeom>
              <a:avLst/>
              <a:gdLst>
                <a:gd name="T0" fmla="*/ 0 w 22"/>
                <a:gd name="T1" fmla="*/ 0 h 24"/>
                <a:gd name="T2" fmla="*/ 0 w 22"/>
                <a:gd name="T3" fmla="*/ 0 h 24"/>
                <a:gd name="T4" fmla="*/ 1 w 22"/>
                <a:gd name="T5" fmla="*/ 1 h 24"/>
                <a:gd name="T6" fmla="*/ 0 w 22"/>
                <a:gd name="T7" fmla="*/ 0 h 2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22"/>
                <a:gd name="T13" fmla="*/ 0 h 24"/>
                <a:gd name="T14" fmla="*/ 22 w 22"/>
                <a:gd name="T15" fmla="*/ 24 h 2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2" h="24">
                  <a:moveTo>
                    <a:pt x="0" y="18"/>
                  </a:moveTo>
                  <a:lnTo>
                    <a:pt x="14" y="0"/>
                  </a:lnTo>
                  <a:lnTo>
                    <a:pt x="22" y="24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6" name="Freeform 425">
              <a:extLst>
                <a:ext uri="{FF2B5EF4-FFF2-40B4-BE49-F238E27FC236}">
                  <a16:creationId xmlns:a16="http://schemas.microsoft.com/office/drawing/2014/main" id="{CAD90D1D-8F44-49C3-A0E8-C463BE5AC10E}"/>
                </a:ext>
              </a:extLst>
            </p:cNvPr>
            <p:cNvSpPr/>
            <p:nvPr/>
          </p:nvSpPr>
          <p:spPr bwMode="auto">
            <a:xfrm>
              <a:off x="1794" y="4115"/>
              <a:ext cx="226" cy="373"/>
            </a:xfrm>
            <a:custGeom>
              <a:avLst/>
              <a:gdLst>
                <a:gd name="T0" fmla="*/ 0 w 297"/>
                <a:gd name="T1" fmla="*/ 3 h 521"/>
                <a:gd name="T2" fmla="*/ 0 w 297"/>
                <a:gd name="T3" fmla="*/ 1 h 521"/>
                <a:gd name="T4" fmla="*/ 1 w 297"/>
                <a:gd name="T5" fmla="*/ 0 h 521"/>
                <a:gd name="T6" fmla="*/ 3 w 297"/>
                <a:gd name="T7" fmla="*/ 0 h 521"/>
                <a:gd name="T8" fmla="*/ 2 w 297"/>
                <a:gd name="T9" fmla="*/ 1 h 521"/>
                <a:gd name="T10" fmla="*/ 4 w 297"/>
                <a:gd name="T11" fmla="*/ 2 h 521"/>
                <a:gd name="T12" fmla="*/ 3 w 297"/>
                <a:gd name="T13" fmla="*/ 4 h 521"/>
                <a:gd name="T14" fmla="*/ 4 w 297"/>
                <a:gd name="T15" fmla="*/ 4 h 521"/>
                <a:gd name="T16" fmla="*/ 5 w 297"/>
                <a:gd name="T17" fmla="*/ 7 h 521"/>
                <a:gd name="T18" fmla="*/ 5 w 297"/>
                <a:gd name="T19" fmla="*/ 7 h 521"/>
                <a:gd name="T20" fmla="*/ 6 w 297"/>
                <a:gd name="T21" fmla="*/ 8 h 521"/>
                <a:gd name="T22" fmla="*/ 5 w 297"/>
                <a:gd name="T23" fmla="*/ 8 h 521"/>
                <a:gd name="T24" fmla="*/ 7 w 297"/>
                <a:gd name="T25" fmla="*/ 9 h 521"/>
                <a:gd name="T26" fmla="*/ 6 w 297"/>
                <a:gd name="T27" fmla="*/ 10 h 521"/>
                <a:gd name="T28" fmla="*/ 7 w 297"/>
                <a:gd name="T29" fmla="*/ 11 h 521"/>
                <a:gd name="T30" fmla="*/ 0 w 297"/>
                <a:gd name="T31" fmla="*/ 12 h 521"/>
                <a:gd name="T32" fmla="*/ 3 w 297"/>
                <a:gd name="T33" fmla="*/ 10 h 521"/>
                <a:gd name="T34" fmla="*/ 2 w 297"/>
                <a:gd name="T35" fmla="*/ 10 h 521"/>
                <a:gd name="T36" fmla="*/ 1 w 297"/>
                <a:gd name="T37" fmla="*/ 9 h 521"/>
                <a:gd name="T38" fmla="*/ 2 w 297"/>
                <a:gd name="T39" fmla="*/ 9 h 521"/>
                <a:gd name="T40" fmla="*/ 1 w 297"/>
                <a:gd name="T41" fmla="*/ 8 h 521"/>
                <a:gd name="T42" fmla="*/ 3 w 297"/>
                <a:gd name="T43" fmla="*/ 7 h 521"/>
                <a:gd name="T44" fmla="*/ 3 w 297"/>
                <a:gd name="T45" fmla="*/ 6 h 521"/>
                <a:gd name="T46" fmla="*/ 2 w 297"/>
                <a:gd name="T47" fmla="*/ 6 h 521"/>
                <a:gd name="T48" fmla="*/ 3 w 297"/>
                <a:gd name="T49" fmla="*/ 5 h 521"/>
                <a:gd name="T50" fmla="*/ 1 w 297"/>
                <a:gd name="T51" fmla="*/ 6 h 521"/>
                <a:gd name="T52" fmla="*/ 1 w 297"/>
                <a:gd name="T53" fmla="*/ 4 h 521"/>
                <a:gd name="T54" fmla="*/ 0 w 297"/>
                <a:gd name="T55" fmla="*/ 5 h 521"/>
                <a:gd name="T56" fmla="*/ 1 w 297"/>
                <a:gd name="T57" fmla="*/ 3 h 521"/>
                <a:gd name="T58" fmla="*/ 0 w 297"/>
                <a:gd name="T59" fmla="*/ 3 h 521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w 297"/>
                <a:gd name="T91" fmla="*/ 0 h 521"/>
                <a:gd name="T92" fmla="*/ 297 w 297"/>
                <a:gd name="T93" fmla="*/ 521 h 521"/>
              </a:gdLst>
              <a:ahLst/>
              <a:cxnLst>
                <a:cxn ang="T60">
                  <a:pos x="T0" y="T1"/>
                </a:cxn>
                <a:cxn ang="T61">
                  <a:pos x="T2" y="T3"/>
                </a:cxn>
                <a:cxn ang="T62">
                  <a:pos x="T4" y="T5"/>
                </a:cxn>
                <a:cxn ang="T63">
                  <a:pos x="T6" y="T7"/>
                </a:cxn>
                <a:cxn ang="T64">
                  <a:pos x="T8" y="T9"/>
                </a:cxn>
                <a:cxn ang="T65">
                  <a:pos x="T10" y="T11"/>
                </a:cxn>
                <a:cxn ang="T66">
                  <a:pos x="T12" y="T13"/>
                </a:cxn>
                <a:cxn ang="T67">
                  <a:pos x="T14" y="T15"/>
                </a:cxn>
                <a:cxn ang="T68">
                  <a:pos x="T16" y="T17"/>
                </a:cxn>
                <a:cxn ang="T69">
                  <a:pos x="T18" y="T19"/>
                </a:cxn>
                <a:cxn ang="T70">
                  <a:pos x="T20" y="T21"/>
                </a:cxn>
                <a:cxn ang="T71">
                  <a:pos x="T22" y="T23"/>
                </a:cxn>
                <a:cxn ang="T72">
                  <a:pos x="T24" y="T25"/>
                </a:cxn>
                <a:cxn ang="T73">
                  <a:pos x="T26" y="T27"/>
                </a:cxn>
                <a:cxn ang="T74">
                  <a:pos x="T28" y="T29"/>
                </a:cxn>
                <a:cxn ang="T75">
                  <a:pos x="T30" y="T31"/>
                </a:cxn>
                <a:cxn ang="T76">
                  <a:pos x="T32" y="T33"/>
                </a:cxn>
                <a:cxn ang="T77">
                  <a:pos x="T34" y="T35"/>
                </a:cxn>
                <a:cxn ang="T78">
                  <a:pos x="T36" y="T37"/>
                </a:cxn>
                <a:cxn ang="T79">
                  <a:pos x="T38" y="T39"/>
                </a:cxn>
                <a:cxn ang="T80">
                  <a:pos x="T40" y="T41"/>
                </a:cxn>
                <a:cxn ang="T81">
                  <a:pos x="T42" y="T43"/>
                </a:cxn>
                <a:cxn ang="T82">
                  <a:pos x="T44" y="T45"/>
                </a:cxn>
                <a:cxn ang="T83">
                  <a:pos x="T46" y="T47"/>
                </a:cxn>
                <a:cxn ang="T84">
                  <a:pos x="T48" y="T49"/>
                </a:cxn>
                <a:cxn ang="T85">
                  <a:pos x="T50" y="T51"/>
                </a:cxn>
                <a:cxn ang="T86">
                  <a:pos x="T52" y="T53"/>
                </a:cxn>
                <a:cxn ang="T87">
                  <a:pos x="T54" y="T55"/>
                </a:cxn>
                <a:cxn ang="T88">
                  <a:pos x="T56" y="T57"/>
                </a:cxn>
                <a:cxn ang="T89">
                  <a:pos x="T58" y="T59"/>
                </a:cxn>
              </a:cxnLst>
              <a:rect l="T90" t="T91" r="T92" b="T93"/>
              <a:pathLst>
                <a:path w="297" h="521">
                  <a:moveTo>
                    <a:pt x="0" y="122"/>
                  </a:moveTo>
                  <a:lnTo>
                    <a:pt x="11" y="50"/>
                  </a:lnTo>
                  <a:lnTo>
                    <a:pt x="49" y="0"/>
                  </a:lnTo>
                  <a:lnTo>
                    <a:pt x="113" y="0"/>
                  </a:lnTo>
                  <a:lnTo>
                    <a:pt x="73" y="62"/>
                  </a:lnTo>
                  <a:lnTo>
                    <a:pt x="161" y="74"/>
                  </a:lnTo>
                  <a:lnTo>
                    <a:pt x="106" y="161"/>
                  </a:lnTo>
                  <a:lnTo>
                    <a:pt x="175" y="189"/>
                  </a:lnTo>
                  <a:lnTo>
                    <a:pt x="239" y="296"/>
                  </a:lnTo>
                  <a:lnTo>
                    <a:pt x="220" y="304"/>
                  </a:lnTo>
                  <a:lnTo>
                    <a:pt x="248" y="330"/>
                  </a:lnTo>
                  <a:lnTo>
                    <a:pt x="231" y="359"/>
                  </a:lnTo>
                  <a:lnTo>
                    <a:pt x="297" y="364"/>
                  </a:lnTo>
                  <a:lnTo>
                    <a:pt x="258" y="433"/>
                  </a:lnTo>
                  <a:lnTo>
                    <a:pt x="285" y="455"/>
                  </a:lnTo>
                  <a:lnTo>
                    <a:pt x="18" y="521"/>
                  </a:lnTo>
                  <a:lnTo>
                    <a:pt x="139" y="423"/>
                  </a:lnTo>
                  <a:lnTo>
                    <a:pt x="102" y="438"/>
                  </a:lnTo>
                  <a:lnTo>
                    <a:pt x="34" y="410"/>
                  </a:lnTo>
                  <a:lnTo>
                    <a:pt x="85" y="375"/>
                  </a:lnTo>
                  <a:lnTo>
                    <a:pt x="55" y="359"/>
                  </a:lnTo>
                  <a:lnTo>
                    <a:pt x="123" y="319"/>
                  </a:lnTo>
                  <a:lnTo>
                    <a:pt x="133" y="271"/>
                  </a:lnTo>
                  <a:lnTo>
                    <a:pt x="95" y="256"/>
                  </a:lnTo>
                  <a:lnTo>
                    <a:pt x="113" y="229"/>
                  </a:lnTo>
                  <a:lnTo>
                    <a:pt x="46" y="242"/>
                  </a:lnTo>
                  <a:lnTo>
                    <a:pt x="49" y="169"/>
                  </a:lnTo>
                  <a:lnTo>
                    <a:pt x="11" y="202"/>
                  </a:lnTo>
                  <a:lnTo>
                    <a:pt x="31" y="126"/>
                  </a:lnTo>
                  <a:lnTo>
                    <a:pt x="0" y="12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7" name="Freeform 426">
              <a:extLst>
                <a:ext uri="{FF2B5EF4-FFF2-40B4-BE49-F238E27FC236}">
                  <a16:creationId xmlns:a16="http://schemas.microsoft.com/office/drawing/2014/main" id="{5AFD33E0-F61A-4D05-B478-B1BDCDF473C7}"/>
                </a:ext>
              </a:extLst>
            </p:cNvPr>
            <p:cNvSpPr/>
            <p:nvPr/>
          </p:nvSpPr>
          <p:spPr bwMode="auto">
            <a:xfrm>
              <a:off x="7397" y="3871"/>
              <a:ext cx="88" cy="30"/>
            </a:xfrm>
            <a:custGeom>
              <a:avLst/>
              <a:gdLst>
                <a:gd name="T0" fmla="*/ 0 w 116"/>
                <a:gd name="T1" fmla="*/ 0 h 42"/>
                <a:gd name="T2" fmla="*/ 2 w 116"/>
                <a:gd name="T3" fmla="*/ 0 h 42"/>
                <a:gd name="T4" fmla="*/ 3 w 116"/>
                <a:gd name="T5" fmla="*/ 1 h 42"/>
                <a:gd name="T6" fmla="*/ 2 w 116"/>
                <a:gd name="T7" fmla="*/ 1 h 42"/>
                <a:gd name="T8" fmla="*/ 0 w 116"/>
                <a:gd name="T9" fmla="*/ 0 h 4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116"/>
                <a:gd name="T16" fmla="*/ 0 h 42"/>
                <a:gd name="T17" fmla="*/ 116 w 116"/>
                <a:gd name="T18" fmla="*/ 42 h 4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116" h="42">
                  <a:moveTo>
                    <a:pt x="0" y="14"/>
                  </a:moveTo>
                  <a:lnTo>
                    <a:pt x="71" y="0"/>
                  </a:lnTo>
                  <a:lnTo>
                    <a:pt x="116" y="21"/>
                  </a:lnTo>
                  <a:lnTo>
                    <a:pt x="92" y="42"/>
                  </a:lnTo>
                  <a:lnTo>
                    <a:pt x="0" y="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8" name="Freeform 427">
              <a:extLst>
                <a:ext uri="{FF2B5EF4-FFF2-40B4-BE49-F238E27FC236}">
                  <a16:creationId xmlns:a16="http://schemas.microsoft.com/office/drawing/2014/main" id="{4191CFD2-A843-45A4-90C4-BC7899F72346}"/>
                </a:ext>
              </a:extLst>
            </p:cNvPr>
            <p:cNvSpPr/>
            <p:nvPr/>
          </p:nvSpPr>
          <p:spPr bwMode="auto">
            <a:xfrm>
              <a:off x="4919" y="5463"/>
              <a:ext cx="204" cy="471"/>
            </a:xfrm>
            <a:custGeom>
              <a:avLst/>
              <a:gdLst>
                <a:gd name="T0" fmla="*/ 0 w 268"/>
                <a:gd name="T1" fmla="*/ 1 h 659"/>
                <a:gd name="T2" fmla="*/ 1 w 268"/>
                <a:gd name="T3" fmla="*/ 2 h 659"/>
                <a:gd name="T4" fmla="*/ 2 w 268"/>
                <a:gd name="T5" fmla="*/ 3 h 659"/>
                <a:gd name="T6" fmla="*/ 1 w 268"/>
                <a:gd name="T7" fmla="*/ 4 h 659"/>
                <a:gd name="T8" fmla="*/ 4 w 268"/>
                <a:gd name="T9" fmla="*/ 6 h 659"/>
                <a:gd name="T10" fmla="*/ 5 w 268"/>
                <a:gd name="T11" fmla="*/ 9 h 659"/>
                <a:gd name="T12" fmla="*/ 5 w 268"/>
                <a:gd name="T13" fmla="*/ 11 h 659"/>
                <a:gd name="T14" fmla="*/ 2 w 268"/>
                <a:gd name="T15" fmla="*/ 13 h 659"/>
                <a:gd name="T16" fmla="*/ 3 w 268"/>
                <a:gd name="T17" fmla="*/ 15 h 659"/>
                <a:gd name="T18" fmla="*/ 3 w 268"/>
                <a:gd name="T19" fmla="*/ 14 h 659"/>
                <a:gd name="T20" fmla="*/ 4 w 268"/>
                <a:gd name="T21" fmla="*/ 14 h 659"/>
                <a:gd name="T22" fmla="*/ 4 w 268"/>
                <a:gd name="T23" fmla="*/ 13 h 659"/>
                <a:gd name="T24" fmla="*/ 6 w 268"/>
                <a:gd name="T25" fmla="*/ 12 h 659"/>
                <a:gd name="T26" fmla="*/ 6 w 268"/>
                <a:gd name="T27" fmla="*/ 8 h 659"/>
                <a:gd name="T28" fmla="*/ 3 w 268"/>
                <a:gd name="T29" fmla="*/ 5 h 659"/>
                <a:gd name="T30" fmla="*/ 3 w 268"/>
                <a:gd name="T31" fmla="*/ 3 h 659"/>
                <a:gd name="T32" fmla="*/ 5 w 268"/>
                <a:gd name="T33" fmla="*/ 2 h 659"/>
                <a:gd name="T34" fmla="*/ 3 w 268"/>
                <a:gd name="T35" fmla="*/ 0 h 659"/>
                <a:gd name="T36" fmla="*/ 0 w 268"/>
                <a:gd name="T37" fmla="*/ 1 h 659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268"/>
                <a:gd name="T58" fmla="*/ 0 h 659"/>
                <a:gd name="T59" fmla="*/ 268 w 268"/>
                <a:gd name="T60" fmla="*/ 659 h 659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268" h="659">
                  <a:moveTo>
                    <a:pt x="0" y="34"/>
                  </a:moveTo>
                  <a:lnTo>
                    <a:pt x="39" y="101"/>
                  </a:lnTo>
                  <a:lnTo>
                    <a:pt x="92" y="128"/>
                  </a:lnTo>
                  <a:lnTo>
                    <a:pt x="65" y="181"/>
                  </a:lnTo>
                  <a:lnTo>
                    <a:pt x="158" y="268"/>
                  </a:lnTo>
                  <a:lnTo>
                    <a:pt x="201" y="387"/>
                  </a:lnTo>
                  <a:lnTo>
                    <a:pt x="204" y="489"/>
                  </a:lnTo>
                  <a:lnTo>
                    <a:pt x="87" y="577"/>
                  </a:lnTo>
                  <a:lnTo>
                    <a:pt x="110" y="659"/>
                  </a:lnTo>
                  <a:lnTo>
                    <a:pt x="143" y="602"/>
                  </a:lnTo>
                  <a:lnTo>
                    <a:pt x="165" y="615"/>
                  </a:lnTo>
                  <a:lnTo>
                    <a:pt x="175" y="580"/>
                  </a:lnTo>
                  <a:lnTo>
                    <a:pt x="268" y="519"/>
                  </a:lnTo>
                  <a:lnTo>
                    <a:pt x="254" y="354"/>
                  </a:lnTo>
                  <a:lnTo>
                    <a:pt x="129" y="201"/>
                  </a:lnTo>
                  <a:lnTo>
                    <a:pt x="142" y="151"/>
                  </a:lnTo>
                  <a:lnTo>
                    <a:pt x="217" y="76"/>
                  </a:lnTo>
                  <a:lnTo>
                    <a:pt x="115" y="0"/>
                  </a:lnTo>
                  <a:lnTo>
                    <a:pt x="0" y="3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9" name="Freeform 428">
              <a:extLst>
                <a:ext uri="{FF2B5EF4-FFF2-40B4-BE49-F238E27FC236}">
                  <a16:creationId xmlns:a16="http://schemas.microsoft.com/office/drawing/2014/main" id="{11AFBBCE-0811-4ECA-98CE-0FA8775D0345}"/>
                </a:ext>
              </a:extLst>
            </p:cNvPr>
            <p:cNvSpPr/>
            <p:nvPr/>
          </p:nvSpPr>
          <p:spPr bwMode="auto">
            <a:xfrm>
              <a:off x="3221" y="5598"/>
              <a:ext cx="279" cy="208"/>
            </a:xfrm>
            <a:custGeom>
              <a:avLst/>
              <a:gdLst>
                <a:gd name="T0" fmla="*/ 0 w 369"/>
                <a:gd name="T1" fmla="*/ 7 h 289"/>
                <a:gd name="T2" fmla="*/ 2 w 369"/>
                <a:gd name="T3" fmla="*/ 5 h 289"/>
                <a:gd name="T4" fmla="*/ 2 w 369"/>
                <a:gd name="T5" fmla="*/ 5 h 289"/>
                <a:gd name="T6" fmla="*/ 3 w 369"/>
                <a:gd name="T7" fmla="*/ 4 h 289"/>
                <a:gd name="T8" fmla="*/ 5 w 369"/>
                <a:gd name="T9" fmla="*/ 1 h 289"/>
                <a:gd name="T10" fmla="*/ 8 w 369"/>
                <a:gd name="T11" fmla="*/ 0 h 289"/>
                <a:gd name="T12" fmla="*/ 9 w 369"/>
                <a:gd name="T13" fmla="*/ 3 h 289"/>
                <a:gd name="T14" fmla="*/ 8 w 369"/>
                <a:gd name="T15" fmla="*/ 4 h 289"/>
                <a:gd name="T16" fmla="*/ 5 w 369"/>
                <a:gd name="T17" fmla="*/ 5 h 289"/>
                <a:gd name="T18" fmla="*/ 0 w 369"/>
                <a:gd name="T19" fmla="*/ 7 h 289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69"/>
                <a:gd name="T31" fmla="*/ 0 h 289"/>
                <a:gd name="T32" fmla="*/ 369 w 369"/>
                <a:gd name="T33" fmla="*/ 289 h 289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69" h="289">
                  <a:moveTo>
                    <a:pt x="0" y="289"/>
                  </a:moveTo>
                  <a:lnTo>
                    <a:pt x="96" y="225"/>
                  </a:lnTo>
                  <a:lnTo>
                    <a:pt x="79" y="194"/>
                  </a:lnTo>
                  <a:lnTo>
                    <a:pt x="108" y="157"/>
                  </a:lnTo>
                  <a:lnTo>
                    <a:pt x="207" y="33"/>
                  </a:lnTo>
                  <a:lnTo>
                    <a:pt x="329" y="0"/>
                  </a:lnTo>
                  <a:lnTo>
                    <a:pt x="369" y="113"/>
                  </a:lnTo>
                  <a:lnTo>
                    <a:pt x="336" y="157"/>
                  </a:lnTo>
                  <a:lnTo>
                    <a:pt x="197" y="232"/>
                  </a:lnTo>
                  <a:lnTo>
                    <a:pt x="0" y="28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0" name="Freeform 429">
              <a:extLst>
                <a:ext uri="{FF2B5EF4-FFF2-40B4-BE49-F238E27FC236}">
                  <a16:creationId xmlns:a16="http://schemas.microsoft.com/office/drawing/2014/main" id="{45366365-2E6C-4035-B7D6-E0E3DBC6980C}"/>
                </a:ext>
              </a:extLst>
            </p:cNvPr>
            <p:cNvSpPr/>
            <p:nvPr/>
          </p:nvSpPr>
          <p:spPr bwMode="auto">
            <a:xfrm>
              <a:off x="3200" y="5653"/>
              <a:ext cx="103" cy="153"/>
            </a:xfrm>
            <a:custGeom>
              <a:avLst/>
              <a:gdLst>
                <a:gd name="T0" fmla="*/ 0 w 137"/>
                <a:gd name="T1" fmla="*/ 1 h 211"/>
                <a:gd name="T2" fmla="*/ 1 w 137"/>
                <a:gd name="T3" fmla="*/ 5 h 211"/>
                <a:gd name="T4" fmla="*/ 3 w 137"/>
                <a:gd name="T5" fmla="*/ 3 h 211"/>
                <a:gd name="T6" fmla="*/ 3 w 137"/>
                <a:gd name="T7" fmla="*/ 3 h 211"/>
                <a:gd name="T8" fmla="*/ 3 w 137"/>
                <a:gd name="T9" fmla="*/ 2 h 211"/>
                <a:gd name="T10" fmla="*/ 3 w 137"/>
                <a:gd name="T11" fmla="*/ 1 h 211"/>
                <a:gd name="T12" fmla="*/ 1 w 137"/>
                <a:gd name="T13" fmla="*/ 0 h 211"/>
                <a:gd name="T14" fmla="*/ 0 w 137"/>
                <a:gd name="T15" fmla="*/ 1 h 211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37"/>
                <a:gd name="T25" fmla="*/ 0 h 211"/>
                <a:gd name="T26" fmla="*/ 137 w 137"/>
                <a:gd name="T27" fmla="*/ 211 h 211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37" h="211">
                  <a:moveTo>
                    <a:pt x="0" y="42"/>
                  </a:moveTo>
                  <a:lnTo>
                    <a:pt x="29" y="211"/>
                  </a:lnTo>
                  <a:lnTo>
                    <a:pt x="125" y="147"/>
                  </a:lnTo>
                  <a:lnTo>
                    <a:pt x="108" y="116"/>
                  </a:lnTo>
                  <a:lnTo>
                    <a:pt x="137" y="79"/>
                  </a:lnTo>
                  <a:lnTo>
                    <a:pt x="137" y="32"/>
                  </a:lnTo>
                  <a:lnTo>
                    <a:pt x="67" y="0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1" name="Freeform 430">
              <a:extLst>
                <a:ext uri="{FF2B5EF4-FFF2-40B4-BE49-F238E27FC236}">
                  <a16:creationId xmlns:a16="http://schemas.microsoft.com/office/drawing/2014/main" id="{6B606714-3872-41D6-8497-43CFD3E280E6}"/>
                </a:ext>
              </a:extLst>
            </p:cNvPr>
            <p:cNvSpPr/>
            <p:nvPr/>
          </p:nvSpPr>
          <p:spPr bwMode="auto">
            <a:xfrm>
              <a:off x="2365" y="4611"/>
              <a:ext cx="271" cy="231"/>
            </a:xfrm>
            <a:custGeom>
              <a:avLst/>
              <a:gdLst>
                <a:gd name="T0" fmla="*/ 0 w 356"/>
                <a:gd name="T1" fmla="*/ 2 h 323"/>
                <a:gd name="T2" fmla="*/ 0 w 356"/>
                <a:gd name="T3" fmla="*/ 1 h 323"/>
                <a:gd name="T4" fmla="*/ 2 w 356"/>
                <a:gd name="T5" fmla="*/ 0 h 323"/>
                <a:gd name="T6" fmla="*/ 4 w 356"/>
                <a:gd name="T7" fmla="*/ 1 h 323"/>
                <a:gd name="T8" fmla="*/ 6 w 356"/>
                <a:gd name="T9" fmla="*/ 1 h 323"/>
                <a:gd name="T10" fmla="*/ 8 w 356"/>
                <a:gd name="T11" fmla="*/ 3 h 323"/>
                <a:gd name="T12" fmla="*/ 8 w 356"/>
                <a:gd name="T13" fmla="*/ 6 h 323"/>
                <a:gd name="T14" fmla="*/ 8 w 356"/>
                <a:gd name="T15" fmla="*/ 7 h 323"/>
                <a:gd name="T16" fmla="*/ 7 w 356"/>
                <a:gd name="T17" fmla="*/ 7 h 323"/>
                <a:gd name="T18" fmla="*/ 6 w 356"/>
                <a:gd name="T19" fmla="*/ 5 h 323"/>
                <a:gd name="T20" fmla="*/ 5 w 356"/>
                <a:gd name="T21" fmla="*/ 6 h 323"/>
                <a:gd name="T22" fmla="*/ 2 w 356"/>
                <a:gd name="T23" fmla="*/ 4 h 323"/>
                <a:gd name="T24" fmla="*/ 1 w 356"/>
                <a:gd name="T25" fmla="*/ 2 h 323"/>
                <a:gd name="T26" fmla="*/ 0 w 356"/>
                <a:gd name="T27" fmla="*/ 3 h 323"/>
                <a:gd name="T28" fmla="*/ 0 w 356"/>
                <a:gd name="T29" fmla="*/ 2 h 323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6"/>
                <a:gd name="T46" fmla="*/ 0 h 323"/>
                <a:gd name="T47" fmla="*/ 356 w 356"/>
                <a:gd name="T48" fmla="*/ 323 h 323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6" h="323">
                  <a:moveTo>
                    <a:pt x="0" y="76"/>
                  </a:moveTo>
                  <a:lnTo>
                    <a:pt x="0" y="23"/>
                  </a:lnTo>
                  <a:lnTo>
                    <a:pt x="91" y="0"/>
                  </a:lnTo>
                  <a:lnTo>
                    <a:pt x="164" y="64"/>
                  </a:lnTo>
                  <a:lnTo>
                    <a:pt x="245" y="46"/>
                  </a:lnTo>
                  <a:lnTo>
                    <a:pt x="345" y="146"/>
                  </a:lnTo>
                  <a:lnTo>
                    <a:pt x="332" y="253"/>
                  </a:lnTo>
                  <a:lnTo>
                    <a:pt x="356" y="299"/>
                  </a:lnTo>
                  <a:lnTo>
                    <a:pt x="281" y="323"/>
                  </a:lnTo>
                  <a:lnTo>
                    <a:pt x="243" y="235"/>
                  </a:lnTo>
                  <a:lnTo>
                    <a:pt x="211" y="272"/>
                  </a:lnTo>
                  <a:lnTo>
                    <a:pt x="91" y="183"/>
                  </a:lnTo>
                  <a:lnTo>
                    <a:pt x="33" y="89"/>
                  </a:lnTo>
                  <a:lnTo>
                    <a:pt x="2" y="110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2" name="Freeform 431">
              <a:extLst>
                <a:ext uri="{FF2B5EF4-FFF2-40B4-BE49-F238E27FC236}">
                  <a16:creationId xmlns:a16="http://schemas.microsoft.com/office/drawing/2014/main" id="{925799D7-4BFE-4A63-9C9F-05A727658C8F}"/>
                </a:ext>
              </a:extLst>
            </p:cNvPr>
            <p:cNvSpPr/>
            <p:nvPr/>
          </p:nvSpPr>
          <p:spPr bwMode="auto">
            <a:xfrm>
              <a:off x="2301" y="6385"/>
              <a:ext cx="369" cy="393"/>
            </a:xfrm>
            <a:custGeom>
              <a:avLst/>
              <a:gdLst>
                <a:gd name="T0" fmla="*/ 0 w 485"/>
                <a:gd name="T1" fmla="*/ 12 h 550"/>
                <a:gd name="T2" fmla="*/ 1 w 485"/>
                <a:gd name="T3" fmla="*/ 12 h 550"/>
                <a:gd name="T4" fmla="*/ 9 w 485"/>
                <a:gd name="T5" fmla="*/ 13 h 550"/>
                <a:gd name="T6" fmla="*/ 11 w 485"/>
                <a:gd name="T7" fmla="*/ 12 h 550"/>
                <a:gd name="T8" fmla="*/ 9 w 485"/>
                <a:gd name="T9" fmla="*/ 11 h 550"/>
                <a:gd name="T10" fmla="*/ 9 w 485"/>
                <a:gd name="T11" fmla="*/ 7 h 550"/>
                <a:gd name="T12" fmla="*/ 11 w 485"/>
                <a:gd name="T13" fmla="*/ 7 h 550"/>
                <a:gd name="T14" fmla="*/ 11 w 485"/>
                <a:gd name="T15" fmla="*/ 5 h 550"/>
                <a:gd name="T16" fmla="*/ 9 w 485"/>
                <a:gd name="T17" fmla="*/ 5 h 550"/>
                <a:gd name="T18" fmla="*/ 9 w 485"/>
                <a:gd name="T19" fmla="*/ 2 h 550"/>
                <a:gd name="T20" fmla="*/ 8 w 485"/>
                <a:gd name="T21" fmla="*/ 1 h 550"/>
                <a:gd name="T22" fmla="*/ 7 w 485"/>
                <a:gd name="T23" fmla="*/ 1 h 550"/>
                <a:gd name="T24" fmla="*/ 7 w 485"/>
                <a:gd name="T25" fmla="*/ 2 h 550"/>
                <a:gd name="T26" fmla="*/ 5 w 485"/>
                <a:gd name="T27" fmla="*/ 2 h 550"/>
                <a:gd name="T28" fmla="*/ 4 w 485"/>
                <a:gd name="T29" fmla="*/ 0 h 550"/>
                <a:gd name="T30" fmla="*/ 1 w 485"/>
                <a:gd name="T31" fmla="*/ 1 h 550"/>
                <a:gd name="T32" fmla="*/ 2 w 485"/>
                <a:gd name="T33" fmla="*/ 5 h 550"/>
                <a:gd name="T34" fmla="*/ 0 w 485"/>
                <a:gd name="T35" fmla="*/ 12 h 55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85"/>
                <a:gd name="T55" fmla="*/ 0 h 550"/>
                <a:gd name="T56" fmla="*/ 485 w 485"/>
                <a:gd name="T57" fmla="*/ 550 h 55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85" h="550">
                  <a:moveTo>
                    <a:pt x="0" y="515"/>
                  </a:moveTo>
                  <a:lnTo>
                    <a:pt x="63" y="496"/>
                  </a:lnTo>
                  <a:lnTo>
                    <a:pt x="376" y="550"/>
                  </a:lnTo>
                  <a:lnTo>
                    <a:pt x="446" y="524"/>
                  </a:lnTo>
                  <a:lnTo>
                    <a:pt x="399" y="484"/>
                  </a:lnTo>
                  <a:lnTo>
                    <a:pt x="399" y="317"/>
                  </a:lnTo>
                  <a:lnTo>
                    <a:pt x="485" y="317"/>
                  </a:lnTo>
                  <a:lnTo>
                    <a:pt x="480" y="227"/>
                  </a:lnTo>
                  <a:lnTo>
                    <a:pt x="399" y="236"/>
                  </a:lnTo>
                  <a:lnTo>
                    <a:pt x="391" y="77"/>
                  </a:lnTo>
                  <a:lnTo>
                    <a:pt x="356" y="48"/>
                  </a:lnTo>
                  <a:lnTo>
                    <a:pt x="305" y="52"/>
                  </a:lnTo>
                  <a:lnTo>
                    <a:pt x="294" y="96"/>
                  </a:lnTo>
                  <a:lnTo>
                    <a:pt x="239" y="102"/>
                  </a:lnTo>
                  <a:lnTo>
                    <a:pt x="179" y="0"/>
                  </a:lnTo>
                  <a:lnTo>
                    <a:pt x="34" y="23"/>
                  </a:lnTo>
                  <a:lnTo>
                    <a:pt x="86" y="231"/>
                  </a:lnTo>
                  <a:lnTo>
                    <a:pt x="0" y="5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3" name="Freeform 432">
              <a:extLst>
                <a:ext uri="{FF2B5EF4-FFF2-40B4-BE49-F238E27FC236}">
                  <a16:creationId xmlns:a16="http://schemas.microsoft.com/office/drawing/2014/main" id="{CDC419C0-F6F9-4495-B7BA-16010D912FC5}"/>
                </a:ext>
              </a:extLst>
            </p:cNvPr>
            <p:cNvSpPr/>
            <p:nvPr/>
          </p:nvSpPr>
          <p:spPr bwMode="auto">
            <a:xfrm>
              <a:off x="2311" y="6352"/>
              <a:ext cx="29" cy="33"/>
            </a:xfrm>
            <a:custGeom>
              <a:avLst/>
              <a:gdLst>
                <a:gd name="T0" fmla="*/ 0 w 40"/>
                <a:gd name="T1" fmla="*/ 0 h 48"/>
                <a:gd name="T2" fmla="*/ 0 w 40"/>
                <a:gd name="T3" fmla="*/ 1 h 48"/>
                <a:gd name="T4" fmla="*/ 1 w 40"/>
                <a:gd name="T5" fmla="*/ 0 h 48"/>
                <a:gd name="T6" fmla="*/ 0 w 40"/>
                <a:gd name="T7" fmla="*/ 0 h 48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40"/>
                <a:gd name="T13" fmla="*/ 0 h 48"/>
                <a:gd name="T14" fmla="*/ 40 w 40"/>
                <a:gd name="T15" fmla="*/ 48 h 48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40" h="48">
                  <a:moveTo>
                    <a:pt x="0" y="16"/>
                  </a:moveTo>
                  <a:lnTo>
                    <a:pt x="18" y="48"/>
                  </a:lnTo>
                  <a:lnTo>
                    <a:pt x="40" y="0"/>
                  </a:lnTo>
                  <a:lnTo>
                    <a:pt x="0" y="1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4" name="Freeform 433">
              <a:extLst>
                <a:ext uri="{FF2B5EF4-FFF2-40B4-BE49-F238E27FC236}">
                  <a16:creationId xmlns:a16="http://schemas.microsoft.com/office/drawing/2014/main" id="{17ECE3E3-1BBA-437A-95C3-CDFA5ABC3262}"/>
                </a:ext>
              </a:extLst>
            </p:cNvPr>
            <p:cNvSpPr/>
            <p:nvPr/>
          </p:nvSpPr>
          <p:spPr bwMode="auto">
            <a:xfrm>
              <a:off x="2542" y="6768"/>
              <a:ext cx="271" cy="293"/>
            </a:xfrm>
            <a:custGeom>
              <a:avLst/>
              <a:gdLst>
                <a:gd name="T0" fmla="*/ 0 w 358"/>
                <a:gd name="T1" fmla="*/ 7 h 410"/>
                <a:gd name="T2" fmla="*/ 0 w 358"/>
                <a:gd name="T3" fmla="*/ 5 h 410"/>
                <a:gd name="T4" fmla="*/ 1 w 358"/>
                <a:gd name="T5" fmla="*/ 4 h 410"/>
                <a:gd name="T6" fmla="*/ 1 w 358"/>
                <a:gd name="T7" fmla="*/ 1 h 410"/>
                <a:gd name="T8" fmla="*/ 3 w 358"/>
                <a:gd name="T9" fmla="*/ 0 h 410"/>
                <a:gd name="T10" fmla="*/ 3 w 358"/>
                <a:gd name="T11" fmla="*/ 1 h 410"/>
                <a:gd name="T12" fmla="*/ 5 w 358"/>
                <a:gd name="T13" fmla="*/ 0 h 410"/>
                <a:gd name="T14" fmla="*/ 7 w 358"/>
                <a:gd name="T15" fmla="*/ 4 h 410"/>
                <a:gd name="T16" fmla="*/ 8 w 358"/>
                <a:gd name="T17" fmla="*/ 5 h 410"/>
                <a:gd name="T18" fmla="*/ 5 w 358"/>
                <a:gd name="T19" fmla="*/ 8 h 410"/>
                <a:gd name="T20" fmla="*/ 3 w 358"/>
                <a:gd name="T21" fmla="*/ 8 h 410"/>
                <a:gd name="T22" fmla="*/ 2 w 358"/>
                <a:gd name="T23" fmla="*/ 9 h 410"/>
                <a:gd name="T24" fmla="*/ 1 w 358"/>
                <a:gd name="T25" fmla="*/ 9 h 410"/>
                <a:gd name="T26" fmla="*/ 1 w 358"/>
                <a:gd name="T27" fmla="*/ 8 h 410"/>
                <a:gd name="T28" fmla="*/ 0 w 358"/>
                <a:gd name="T29" fmla="*/ 7 h 410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358"/>
                <a:gd name="T46" fmla="*/ 0 h 410"/>
                <a:gd name="T47" fmla="*/ 358 w 358"/>
                <a:gd name="T48" fmla="*/ 410 h 410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358" h="410">
                  <a:moveTo>
                    <a:pt x="0" y="314"/>
                  </a:moveTo>
                  <a:lnTo>
                    <a:pt x="0" y="191"/>
                  </a:lnTo>
                  <a:lnTo>
                    <a:pt x="40" y="188"/>
                  </a:lnTo>
                  <a:lnTo>
                    <a:pt x="40" y="30"/>
                  </a:lnTo>
                  <a:lnTo>
                    <a:pt x="115" y="12"/>
                  </a:lnTo>
                  <a:lnTo>
                    <a:pt x="138" y="39"/>
                  </a:lnTo>
                  <a:lnTo>
                    <a:pt x="201" y="0"/>
                  </a:lnTo>
                  <a:lnTo>
                    <a:pt x="306" y="169"/>
                  </a:lnTo>
                  <a:lnTo>
                    <a:pt x="358" y="197"/>
                  </a:lnTo>
                  <a:lnTo>
                    <a:pt x="216" y="353"/>
                  </a:lnTo>
                  <a:lnTo>
                    <a:pt x="131" y="353"/>
                  </a:lnTo>
                  <a:lnTo>
                    <a:pt x="86" y="408"/>
                  </a:lnTo>
                  <a:lnTo>
                    <a:pt x="32" y="410"/>
                  </a:lnTo>
                  <a:lnTo>
                    <a:pt x="34" y="360"/>
                  </a:lnTo>
                  <a:lnTo>
                    <a:pt x="0" y="31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5" name="Freeform 434">
              <a:extLst>
                <a:ext uri="{FF2B5EF4-FFF2-40B4-BE49-F238E27FC236}">
                  <a16:creationId xmlns:a16="http://schemas.microsoft.com/office/drawing/2014/main" id="{9800F3BA-5CAB-4015-908B-3D787A8DD048}"/>
                </a:ext>
              </a:extLst>
            </p:cNvPr>
            <p:cNvSpPr/>
            <p:nvPr/>
          </p:nvSpPr>
          <p:spPr bwMode="auto">
            <a:xfrm>
              <a:off x="2808" y="6277"/>
              <a:ext cx="50" cy="60"/>
            </a:xfrm>
            <a:custGeom>
              <a:avLst/>
              <a:gdLst>
                <a:gd name="T0" fmla="*/ 0 w 69"/>
                <a:gd name="T1" fmla="*/ 0 h 88"/>
                <a:gd name="T2" fmla="*/ 0 w 69"/>
                <a:gd name="T3" fmla="*/ 1 h 88"/>
                <a:gd name="T4" fmla="*/ 1 w 69"/>
                <a:gd name="T5" fmla="*/ 2 h 88"/>
                <a:gd name="T6" fmla="*/ 1 w 69"/>
                <a:gd name="T7" fmla="*/ 1 h 88"/>
                <a:gd name="T8" fmla="*/ 1 w 69"/>
                <a:gd name="T9" fmla="*/ 0 h 88"/>
                <a:gd name="T10" fmla="*/ 0 w 69"/>
                <a:gd name="T11" fmla="*/ 0 h 88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69"/>
                <a:gd name="T19" fmla="*/ 0 h 88"/>
                <a:gd name="T20" fmla="*/ 69 w 69"/>
                <a:gd name="T21" fmla="*/ 88 h 88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69" h="88">
                  <a:moveTo>
                    <a:pt x="0" y="15"/>
                  </a:moveTo>
                  <a:lnTo>
                    <a:pt x="8" y="45"/>
                  </a:lnTo>
                  <a:lnTo>
                    <a:pt x="27" y="88"/>
                  </a:lnTo>
                  <a:lnTo>
                    <a:pt x="69" y="35"/>
                  </a:lnTo>
                  <a:lnTo>
                    <a:pt x="66" y="0"/>
                  </a:lnTo>
                  <a:lnTo>
                    <a:pt x="0" y="1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6" name="Freeform 435">
              <a:extLst>
                <a:ext uri="{FF2B5EF4-FFF2-40B4-BE49-F238E27FC236}">
                  <a16:creationId xmlns:a16="http://schemas.microsoft.com/office/drawing/2014/main" id="{D5CC6BC9-1E1B-4746-87C8-E84129A67510}"/>
                </a:ext>
              </a:extLst>
            </p:cNvPr>
            <p:cNvSpPr/>
            <p:nvPr/>
          </p:nvSpPr>
          <p:spPr bwMode="auto">
            <a:xfrm>
              <a:off x="2213" y="5801"/>
              <a:ext cx="220" cy="356"/>
            </a:xfrm>
            <a:custGeom>
              <a:avLst/>
              <a:gdLst>
                <a:gd name="T0" fmla="*/ 0 w 294"/>
                <a:gd name="T1" fmla="*/ 8 h 498"/>
                <a:gd name="T2" fmla="*/ 1 w 294"/>
                <a:gd name="T3" fmla="*/ 6 h 498"/>
                <a:gd name="T4" fmla="*/ 3 w 294"/>
                <a:gd name="T5" fmla="*/ 6 h 498"/>
                <a:gd name="T6" fmla="*/ 4 w 294"/>
                <a:gd name="T7" fmla="*/ 2 h 498"/>
                <a:gd name="T8" fmla="*/ 5 w 294"/>
                <a:gd name="T9" fmla="*/ 1 h 498"/>
                <a:gd name="T10" fmla="*/ 5 w 294"/>
                <a:gd name="T11" fmla="*/ 0 h 498"/>
                <a:gd name="T12" fmla="*/ 5 w 294"/>
                <a:gd name="T13" fmla="*/ 0 h 498"/>
                <a:gd name="T14" fmla="*/ 6 w 294"/>
                <a:gd name="T15" fmla="*/ 3 h 498"/>
                <a:gd name="T16" fmla="*/ 5 w 294"/>
                <a:gd name="T17" fmla="*/ 3 h 498"/>
                <a:gd name="T18" fmla="*/ 6 w 294"/>
                <a:gd name="T19" fmla="*/ 5 h 498"/>
                <a:gd name="T20" fmla="*/ 5 w 294"/>
                <a:gd name="T21" fmla="*/ 8 h 498"/>
                <a:gd name="T22" fmla="*/ 6 w 294"/>
                <a:gd name="T23" fmla="*/ 10 h 498"/>
                <a:gd name="T24" fmla="*/ 6 w 294"/>
                <a:gd name="T25" fmla="*/ 11 h 498"/>
                <a:gd name="T26" fmla="*/ 4 w 294"/>
                <a:gd name="T27" fmla="*/ 11 h 498"/>
                <a:gd name="T28" fmla="*/ 2 w 294"/>
                <a:gd name="T29" fmla="*/ 11 h 498"/>
                <a:gd name="T30" fmla="*/ 1 w 294"/>
                <a:gd name="T31" fmla="*/ 11 h 498"/>
                <a:gd name="T32" fmla="*/ 1 w 294"/>
                <a:gd name="T33" fmla="*/ 9 h 498"/>
                <a:gd name="T34" fmla="*/ 0 w 294"/>
                <a:gd name="T35" fmla="*/ 8 h 498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294"/>
                <a:gd name="T55" fmla="*/ 0 h 498"/>
                <a:gd name="T56" fmla="*/ 294 w 294"/>
                <a:gd name="T57" fmla="*/ 498 h 498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294" h="498">
                  <a:moveTo>
                    <a:pt x="0" y="355"/>
                  </a:moveTo>
                  <a:lnTo>
                    <a:pt x="38" y="263"/>
                  </a:lnTo>
                  <a:lnTo>
                    <a:pt x="109" y="275"/>
                  </a:lnTo>
                  <a:lnTo>
                    <a:pt x="192" y="81"/>
                  </a:lnTo>
                  <a:lnTo>
                    <a:pt x="231" y="46"/>
                  </a:lnTo>
                  <a:lnTo>
                    <a:pt x="214" y="8"/>
                  </a:lnTo>
                  <a:lnTo>
                    <a:pt x="235" y="0"/>
                  </a:lnTo>
                  <a:lnTo>
                    <a:pt x="260" y="123"/>
                  </a:lnTo>
                  <a:lnTo>
                    <a:pt x="214" y="142"/>
                  </a:lnTo>
                  <a:lnTo>
                    <a:pt x="265" y="238"/>
                  </a:lnTo>
                  <a:lnTo>
                    <a:pt x="235" y="352"/>
                  </a:lnTo>
                  <a:lnTo>
                    <a:pt x="294" y="437"/>
                  </a:lnTo>
                  <a:lnTo>
                    <a:pt x="287" y="498"/>
                  </a:lnTo>
                  <a:lnTo>
                    <a:pt x="185" y="471"/>
                  </a:lnTo>
                  <a:lnTo>
                    <a:pt x="107" y="470"/>
                  </a:lnTo>
                  <a:lnTo>
                    <a:pt x="45" y="471"/>
                  </a:lnTo>
                  <a:lnTo>
                    <a:pt x="44" y="388"/>
                  </a:lnTo>
                  <a:lnTo>
                    <a:pt x="0" y="35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7" name="Freeform 436">
              <a:extLst>
                <a:ext uri="{FF2B5EF4-FFF2-40B4-BE49-F238E27FC236}">
                  <a16:creationId xmlns:a16="http://schemas.microsoft.com/office/drawing/2014/main" id="{AC459764-6F66-4295-BC79-0EC254633097}"/>
                </a:ext>
              </a:extLst>
            </p:cNvPr>
            <p:cNvSpPr/>
            <p:nvPr/>
          </p:nvSpPr>
          <p:spPr bwMode="auto">
            <a:xfrm>
              <a:off x="2388" y="5856"/>
              <a:ext cx="377" cy="256"/>
            </a:xfrm>
            <a:custGeom>
              <a:avLst/>
              <a:gdLst>
                <a:gd name="T0" fmla="*/ 0 w 497"/>
                <a:gd name="T1" fmla="*/ 6 h 357"/>
                <a:gd name="T2" fmla="*/ 1 w 497"/>
                <a:gd name="T3" fmla="*/ 4 h 357"/>
                <a:gd name="T4" fmla="*/ 4 w 497"/>
                <a:gd name="T5" fmla="*/ 3 h 357"/>
                <a:gd name="T6" fmla="*/ 4 w 497"/>
                <a:gd name="T7" fmla="*/ 2 h 357"/>
                <a:gd name="T8" fmla="*/ 5 w 497"/>
                <a:gd name="T9" fmla="*/ 2 h 357"/>
                <a:gd name="T10" fmla="*/ 7 w 497"/>
                <a:gd name="T11" fmla="*/ 0 h 357"/>
                <a:gd name="T12" fmla="*/ 8 w 497"/>
                <a:gd name="T13" fmla="*/ 2 h 357"/>
                <a:gd name="T14" fmla="*/ 9 w 497"/>
                <a:gd name="T15" fmla="*/ 3 h 357"/>
                <a:gd name="T16" fmla="*/ 12 w 497"/>
                <a:gd name="T17" fmla="*/ 6 h 357"/>
                <a:gd name="T18" fmla="*/ 6 w 497"/>
                <a:gd name="T19" fmla="*/ 7 h 357"/>
                <a:gd name="T20" fmla="*/ 4 w 497"/>
                <a:gd name="T21" fmla="*/ 6 h 357"/>
                <a:gd name="T22" fmla="*/ 4 w 497"/>
                <a:gd name="T23" fmla="*/ 7 h 357"/>
                <a:gd name="T24" fmla="*/ 2 w 497"/>
                <a:gd name="T25" fmla="*/ 7 h 357"/>
                <a:gd name="T26" fmla="*/ 1 w 497"/>
                <a:gd name="T27" fmla="*/ 8 h 357"/>
                <a:gd name="T28" fmla="*/ 0 w 497"/>
                <a:gd name="T29" fmla="*/ 6 h 357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97"/>
                <a:gd name="T46" fmla="*/ 0 h 357"/>
                <a:gd name="T47" fmla="*/ 497 w 497"/>
                <a:gd name="T48" fmla="*/ 357 h 357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97" h="357">
                  <a:moveTo>
                    <a:pt x="0" y="272"/>
                  </a:moveTo>
                  <a:lnTo>
                    <a:pt x="30" y="158"/>
                  </a:lnTo>
                  <a:lnTo>
                    <a:pt x="157" y="130"/>
                  </a:lnTo>
                  <a:lnTo>
                    <a:pt x="169" y="93"/>
                  </a:lnTo>
                  <a:lnTo>
                    <a:pt x="226" y="80"/>
                  </a:lnTo>
                  <a:lnTo>
                    <a:pt x="311" y="0"/>
                  </a:lnTo>
                  <a:lnTo>
                    <a:pt x="340" y="95"/>
                  </a:lnTo>
                  <a:lnTo>
                    <a:pt x="405" y="130"/>
                  </a:lnTo>
                  <a:lnTo>
                    <a:pt x="497" y="258"/>
                  </a:lnTo>
                  <a:lnTo>
                    <a:pt x="266" y="295"/>
                  </a:lnTo>
                  <a:lnTo>
                    <a:pt x="188" y="258"/>
                  </a:lnTo>
                  <a:lnTo>
                    <a:pt x="157" y="322"/>
                  </a:lnTo>
                  <a:lnTo>
                    <a:pt x="91" y="322"/>
                  </a:lnTo>
                  <a:lnTo>
                    <a:pt x="59" y="357"/>
                  </a:lnTo>
                  <a:lnTo>
                    <a:pt x="0" y="27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8" name="Freeform 437">
              <a:extLst>
                <a:ext uri="{FF2B5EF4-FFF2-40B4-BE49-F238E27FC236}">
                  <a16:creationId xmlns:a16="http://schemas.microsoft.com/office/drawing/2014/main" id="{FF6F743E-DD33-4426-8CB1-EB4992580EB9}"/>
                </a:ext>
              </a:extLst>
            </p:cNvPr>
            <p:cNvSpPr/>
            <p:nvPr/>
          </p:nvSpPr>
          <p:spPr bwMode="auto">
            <a:xfrm>
              <a:off x="2357" y="5453"/>
              <a:ext cx="308" cy="516"/>
            </a:xfrm>
            <a:custGeom>
              <a:avLst/>
              <a:gdLst>
                <a:gd name="T0" fmla="*/ 0 w 409"/>
                <a:gd name="T1" fmla="*/ 10 h 725"/>
                <a:gd name="T2" fmla="*/ 1 w 409"/>
                <a:gd name="T3" fmla="*/ 10 h 725"/>
                <a:gd name="T4" fmla="*/ 1 w 409"/>
                <a:gd name="T5" fmla="*/ 11 h 725"/>
                <a:gd name="T6" fmla="*/ 2 w 409"/>
                <a:gd name="T7" fmla="*/ 14 h 725"/>
                <a:gd name="T8" fmla="*/ 1 w 409"/>
                <a:gd name="T9" fmla="*/ 14 h 725"/>
                <a:gd name="T10" fmla="*/ 2 w 409"/>
                <a:gd name="T11" fmla="*/ 17 h 725"/>
                <a:gd name="T12" fmla="*/ 5 w 409"/>
                <a:gd name="T13" fmla="*/ 16 h 725"/>
                <a:gd name="T14" fmla="*/ 5 w 409"/>
                <a:gd name="T15" fmla="*/ 15 h 725"/>
                <a:gd name="T16" fmla="*/ 6 w 409"/>
                <a:gd name="T17" fmla="*/ 15 h 725"/>
                <a:gd name="T18" fmla="*/ 8 w 409"/>
                <a:gd name="T19" fmla="*/ 13 h 725"/>
                <a:gd name="T20" fmla="*/ 7 w 409"/>
                <a:gd name="T21" fmla="*/ 11 h 725"/>
                <a:gd name="T22" fmla="*/ 8 w 409"/>
                <a:gd name="T23" fmla="*/ 8 h 725"/>
                <a:gd name="T24" fmla="*/ 9 w 409"/>
                <a:gd name="T25" fmla="*/ 8 h 725"/>
                <a:gd name="T26" fmla="*/ 9 w 409"/>
                <a:gd name="T27" fmla="*/ 4 h 725"/>
                <a:gd name="T28" fmla="*/ 2 w 409"/>
                <a:gd name="T29" fmla="*/ 0 h 725"/>
                <a:gd name="T30" fmla="*/ 1 w 409"/>
                <a:gd name="T31" fmla="*/ 1 h 725"/>
                <a:gd name="T32" fmla="*/ 1 w 409"/>
                <a:gd name="T33" fmla="*/ 2 h 725"/>
                <a:gd name="T34" fmla="*/ 2 w 409"/>
                <a:gd name="T35" fmla="*/ 3 h 725"/>
                <a:gd name="T36" fmla="*/ 2 w 409"/>
                <a:gd name="T37" fmla="*/ 7 h 725"/>
                <a:gd name="T38" fmla="*/ 0 w 409"/>
                <a:gd name="T39" fmla="*/ 10 h 72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409"/>
                <a:gd name="T61" fmla="*/ 0 h 725"/>
                <a:gd name="T62" fmla="*/ 409 w 409"/>
                <a:gd name="T63" fmla="*/ 725 h 72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409" h="725">
                  <a:moveTo>
                    <a:pt x="0" y="416"/>
                  </a:moveTo>
                  <a:lnTo>
                    <a:pt x="60" y="451"/>
                  </a:lnTo>
                  <a:lnTo>
                    <a:pt x="45" y="487"/>
                  </a:lnTo>
                  <a:lnTo>
                    <a:pt x="70" y="610"/>
                  </a:lnTo>
                  <a:lnTo>
                    <a:pt x="24" y="629"/>
                  </a:lnTo>
                  <a:lnTo>
                    <a:pt x="75" y="725"/>
                  </a:lnTo>
                  <a:lnTo>
                    <a:pt x="202" y="697"/>
                  </a:lnTo>
                  <a:lnTo>
                    <a:pt x="214" y="660"/>
                  </a:lnTo>
                  <a:lnTo>
                    <a:pt x="271" y="647"/>
                  </a:lnTo>
                  <a:lnTo>
                    <a:pt x="356" y="567"/>
                  </a:lnTo>
                  <a:lnTo>
                    <a:pt x="326" y="478"/>
                  </a:lnTo>
                  <a:lnTo>
                    <a:pt x="368" y="361"/>
                  </a:lnTo>
                  <a:lnTo>
                    <a:pt x="408" y="352"/>
                  </a:lnTo>
                  <a:lnTo>
                    <a:pt x="409" y="184"/>
                  </a:lnTo>
                  <a:lnTo>
                    <a:pt x="103" y="0"/>
                  </a:lnTo>
                  <a:lnTo>
                    <a:pt x="64" y="21"/>
                  </a:lnTo>
                  <a:lnTo>
                    <a:pt x="64" y="90"/>
                  </a:lnTo>
                  <a:lnTo>
                    <a:pt x="103" y="140"/>
                  </a:lnTo>
                  <a:lnTo>
                    <a:pt x="75" y="298"/>
                  </a:lnTo>
                  <a:lnTo>
                    <a:pt x="0" y="41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9" name="Freeform 438">
              <a:extLst>
                <a:ext uri="{FF2B5EF4-FFF2-40B4-BE49-F238E27FC236}">
                  <a16:creationId xmlns:a16="http://schemas.microsoft.com/office/drawing/2014/main" id="{6A5E6A88-DF2F-457E-B848-42265F9C98B5}"/>
                </a:ext>
              </a:extLst>
            </p:cNvPr>
            <p:cNvSpPr/>
            <p:nvPr/>
          </p:nvSpPr>
          <p:spPr bwMode="auto">
            <a:xfrm>
              <a:off x="2290" y="6087"/>
              <a:ext cx="218" cy="276"/>
            </a:xfrm>
            <a:custGeom>
              <a:avLst/>
              <a:gdLst>
                <a:gd name="T0" fmla="*/ 0 w 289"/>
                <a:gd name="T1" fmla="*/ 8 h 385"/>
                <a:gd name="T2" fmla="*/ 1 w 289"/>
                <a:gd name="T3" fmla="*/ 9 h 385"/>
                <a:gd name="T4" fmla="*/ 2 w 289"/>
                <a:gd name="T5" fmla="*/ 9 h 385"/>
                <a:gd name="T6" fmla="*/ 3 w 289"/>
                <a:gd name="T7" fmla="*/ 9 h 385"/>
                <a:gd name="T8" fmla="*/ 4 w 289"/>
                <a:gd name="T9" fmla="*/ 8 h 385"/>
                <a:gd name="T10" fmla="*/ 5 w 289"/>
                <a:gd name="T11" fmla="*/ 6 h 385"/>
                <a:gd name="T12" fmla="*/ 6 w 289"/>
                <a:gd name="T13" fmla="*/ 5 h 385"/>
                <a:gd name="T14" fmla="*/ 7 w 289"/>
                <a:gd name="T15" fmla="*/ 0 h 385"/>
                <a:gd name="T16" fmla="*/ 5 w 289"/>
                <a:gd name="T17" fmla="*/ 0 h 385"/>
                <a:gd name="T18" fmla="*/ 4 w 289"/>
                <a:gd name="T19" fmla="*/ 1 h 385"/>
                <a:gd name="T20" fmla="*/ 4 w 289"/>
                <a:gd name="T21" fmla="*/ 2 h 385"/>
                <a:gd name="T22" fmla="*/ 2 w 289"/>
                <a:gd name="T23" fmla="*/ 2 h 385"/>
                <a:gd name="T24" fmla="*/ 2 w 289"/>
                <a:gd name="T25" fmla="*/ 3 h 385"/>
                <a:gd name="T26" fmla="*/ 3 w 289"/>
                <a:gd name="T27" fmla="*/ 3 h 385"/>
                <a:gd name="T28" fmla="*/ 3 w 289"/>
                <a:gd name="T29" fmla="*/ 6 h 385"/>
                <a:gd name="T30" fmla="*/ 1 w 289"/>
                <a:gd name="T31" fmla="*/ 6 h 385"/>
                <a:gd name="T32" fmla="*/ 0 w 289"/>
                <a:gd name="T33" fmla="*/ 8 h 385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w 289"/>
                <a:gd name="T52" fmla="*/ 0 h 385"/>
                <a:gd name="T53" fmla="*/ 289 w 289"/>
                <a:gd name="T54" fmla="*/ 385 h 385"/>
              </a:gdLst>
              <a:ahLst/>
              <a:cxnLst>
                <a:cxn ang="T34">
                  <a:pos x="T0" y="T1"/>
                </a:cxn>
                <a:cxn ang="T35">
                  <a:pos x="T2" y="T3"/>
                </a:cxn>
                <a:cxn ang="T36">
                  <a:pos x="T4" y="T5"/>
                </a:cxn>
                <a:cxn ang="T37">
                  <a:pos x="T6" y="T7"/>
                </a:cxn>
                <a:cxn ang="T38">
                  <a:pos x="T8" y="T9"/>
                </a:cxn>
                <a:cxn ang="T39">
                  <a:pos x="T10" y="T11"/>
                </a:cxn>
                <a:cxn ang="T40">
                  <a:pos x="T12" y="T13"/>
                </a:cxn>
                <a:cxn ang="T41">
                  <a:pos x="T14" y="T15"/>
                </a:cxn>
                <a:cxn ang="T42">
                  <a:pos x="T16" y="T17"/>
                </a:cxn>
                <a:cxn ang="T43">
                  <a:pos x="T18" y="T19"/>
                </a:cxn>
                <a:cxn ang="T44">
                  <a:pos x="T20" y="T21"/>
                </a:cxn>
                <a:cxn ang="T45">
                  <a:pos x="T22" y="T23"/>
                </a:cxn>
                <a:cxn ang="T46">
                  <a:pos x="T24" y="T25"/>
                </a:cxn>
                <a:cxn ang="T47">
                  <a:pos x="T26" y="T27"/>
                </a:cxn>
                <a:cxn ang="T48">
                  <a:pos x="T28" y="T29"/>
                </a:cxn>
                <a:cxn ang="T49">
                  <a:pos x="T30" y="T31"/>
                </a:cxn>
                <a:cxn ang="T50">
                  <a:pos x="T32" y="T33"/>
                </a:cxn>
              </a:cxnLst>
              <a:rect l="T51" t="T52" r="T53" b="T54"/>
              <a:pathLst>
                <a:path w="289" h="385">
                  <a:moveTo>
                    <a:pt x="0" y="335"/>
                  </a:moveTo>
                  <a:lnTo>
                    <a:pt x="30" y="385"/>
                  </a:lnTo>
                  <a:lnTo>
                    <a:pt x="70" y="369"/>
                  </a:lnTo>
                  <a:lnTo>
                    <a:pt x="130" y="372"/>
                  </a:lnTo>
                  <a:lnTo>
                    <a:pt x="183" y="333"/>
                  </a:lnTo>
                  <a:lnTo>
                    <a:pt x="199" y="257"/>
                  </a:lnTo>
                  <a:lnTo>
                    <a:pt x="251" y="192"/>
                  </a:lnTo>
                  <a:lnTo>
                    <a:pt x="289" y="0"/>
                  </a:lnTo>
                  <a:lnTo>
                    <a:pt x="223" y="0"/>
                  </a:lnTo>
                  <a:lnTo>
                    <a:pt x="191" y="35"/>
                  </a:lnTo>
                  <a:lnTo>
                    <a:pt x="184" y="96"/>
                  </a:lnTo>
                  <a:lnTo>
                    <a:pt x="82" y="69"/>
                  </a:lnTo>
                  <a:lnTo>
                    <a:pt x="78" y="110"/>
                  </a:lnTo>
                  <a:lnTo>
                    <a:pt x="121" y="111"/>
                  </a:lnTo>
                  <a:lnTo>
                    <a:pt x="107" y="264"/>
                  </a:lnTo>
                  <a:lnTo>
                    <a:pt x="59" y="246"/>
                  </a:lnTo>
                  <a:lnTo>
                    <a:pt x="0" y="3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0" name="Freeform 439">
              <a:extLst>
                <a:ext uri="{FF2B5EF4-FFF2-40B4-BE49-F238E27FC236}">
                  <a16:creationId xmlns:a16="http://schemas.microsoft.com/office/drawing/2014/main" id="{B5553459-85CF-4DD8-A084-27FF59B3F9EE}"/>
                </a:ext>
              </a:extLst>
            </p:cNvPr>
            <p:cNvSpPr/>
            <p:nvPr/>
          </p:nvSpPr>
          <p:spPr bwMode="auto">
            <a:xfrm>
              <a:off x="2325" y="6041"/>
              <a:ext cx="547" cy="579"/>
            </a:xfrm>
            <a:custGeom>
              <a:avLst/>
              <a:gdLst>
                <a:gd name="T0" fmla="*/ 0 w 722"/>
                <a:gd name="T1" fmla="*/ 11 h 811"/>
                <a:gd name="T2" fmla="*/ 0 w 722"/>
                <a:gd name="T3" fmla="*/ 12 h 811"/>
                <a:gd name="T4" fmla="*/ 3 w 722"/>
                <a:gd name="T5" fmla="*/ 11 h 811"/>
                <a:gd name="T6" fmla="*/ 5 w 722"/>
                <a:gd name="T7" fmla="*/ 13 h 811"/>
                <a:gd name="T8" fmla="*/ 6 w 722"/>
                <a:gd name="T9" fmla="*/ 13 h 811"/>
                <a:gd name="T10" fmla="*/ 6 w 722"/>
                <a:gd name="T11" fmla="*/ 12 h 811"/>
                <a:gd name="T12" fmla="*/ 7 w 722"/>
                <a:gd name="T13" fmla="*/ 12 h 811"/>
                <a:gd name="T14" fmla="*/ 8 w 722"/>
                <a:gd name="T15" fmla="*/ 13 h 811"/>
                <a:gd name="T16" fmla="*/ 9 w 722"/>
                <a:gd name="T17" fmla="*/ 17 h 811"/>
                <a:gd name="T18" fmla="*/ 11 w 722"/>
                <a:gd name="T19" fmla="*/ 17 h 811"/>
                <a:gd name="T20" fmla="*/ 15 w 722"/>
                <a:gd name="T21" fmla="*/ 19 h 811"/>
                <a:gd name="T22" fmla="*/ 15 w 722"/>
                <a:gd name="T23" fmla="*/ 18 h 811"/>
                <a:gd name="T24" fmla="*/ 15 w 722"/>
                <a:gd name="T25" fmla="*/ 17 h 811"/>
                <a:gd name="T26" fmla="*/ 15 w 722"/>
                <a:gd name="T27" fmla="*/ 15 h 811"/>
                <a:gd name="T28" fmla="*/ 16 w 722"/>
                <a:gd name="T29" fmla="*/ 14 h 811"/>
                <a:gd name="T30" fmla="*/ 15 w 722"/>
                <a:gd name="T31" fmla="*/ 12 h 811"/>
                <a:gd name="T32" fmla="*/ 15 w 722"/>
                <a:gd name="T33" fmla="*/ 9 h 811"/>
                <a:gd name="T34" fmla="*/ 15 w 722"/>
                <a:gd name="T35" fmla="*/ 8 h 811"/>
                <a:gd name="T36" fmla="*/ 15 w 722"/>
                <a:gd name="T37" fmla="*/ 7 h 811"/>
                <a:gd name="T38" fmla="*/ 16 w 722"/>
                <a:gd name="T39" fmla="*/ 4 h 811"/>
                <a:gd name="T40" fmla="*/ 17 w 722"/>
                <a:gd name="T41" fmla="*/ 3 h 811"/>
                <a:gd name="T42" fmla="*/ 17 w 722"/>
                <a:gd name="T43" fmla="*/ 1 h 811"/>
                <a:gd name="T44" fmla="*/ 13 w 722"/>
                <a:gd name="T45" fmla="*/ 0 h 811"/>
                <a:gd name="T46" fmla="*/ 8 w 722"/>
                <a:gd name="T47" fmla="*/ 1 h 811"/>
                <a:gd name="T48" fmla="*/ 6 w 722"/>
                <a:gd name="T49" fmla="*/ 0 h 811"/>
                <a:gd name="T50" fmla="*/ 6 w 722"/>
                <a:gd name="T51" fmla="*/ 1 h 811"/>
                <a:gd name="T52" fmla="*/ 5 w 722"/>
                <a:gd name="T53" fmla="*/ 6 h 811"/>
                <a:gd name="T54" fmla="*/ 3 w 722"/>
                <a:gd name="T55" fmla="*/ 7 h 811"/>
                <a:gd name="T56" fmla="*/ 3 w 722"/>
                <a:gd name="T57" fmla="*/ 9 h 811"/>
                <a:gd name="T58" fmla="*/ 2 w 722"/>
                <a:gd name="T59" fmla="*/ 10 h 811"/>
                <a:gd name="T60" fmla="*/ 1 w 722"/>
                <a:gd name="T61" fmla="*/ 10 h 811"/>
                <a:gd name="T62" fmla="*/ 0 w 722"/>
                <a:gd name="T63" fmla="*/ 11 h 811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w 722"/>
                <a:gd name="T97" fmla="*/ 0 h 811"/>
                <a:gd name="T98" fmla="*/ 722 w 722"/>
                <a:gd name="T99" fmla="*/ 811 h 811"/>
              </a:gdLst>
              <a:ahLst/>
              <a:cxnLst>
                <a:cxn ang="T64">
                  <a:pos x="T0" y="T1"/>
                </a:cxn>
                <a:cxn ang="T65">
                  <a:pos x="T2" y="T3"/>
                </a:cxn>
                <a:cxn ang="T66">
                  <a:pos x="T4" y="T5"/>
                </a:cxn>
                <a:cxn ang="T67">
                  <a:pos x="T6" y="T7"/>
                </a:cxn>
                <a:cxn ang="T68">
                  <a:pos x="T8" y="T9"/>
                </a:cxn>
                <a:cxn ang="T69">
                  <a:pos x="T10" y="T11"/>
                </a:cxn>
                <a:cxn ang="T70">
                  <a:pos x="T12" y="T13"/>
                </a:cxn>
                <a:cxn ang="T71">
                  <a:pos x="T14" y="T15"/>
                </a:cxn>
                <a:cxn ang="T72">
                  <a:pos x="T16" y="T17"/>
                </a:cxn>
                <a:cxn ang="T73">
                  <a:pos x="T18" y="T19"/>
                </a:cxn>
                <a:cxn ang="T74">
                  <a:pos x="T20" y="T21"/>
                </a:cxn>
                <a:cxn ang="T75">
                  <a:pos x="T22" y="T23"/>
                </a:cxn>
                <a:cxn ang="T76">
                  <a:pos x="T24" y="T25"/>
                </a:cxn>
                <a:cxn ang="T77">
                  <a:pos x="T26" y="T27"/>
                </a:cxn>
                <a:cxn ang="T78">
                  <a:pos x="T28" y="T29"/>
                </a:cxn>
                <a:cxn ang="T79">
                  <a:pos x="T30" y="T31"/>
                </a:cxn>
                <a:cxn ang="T80">
                  <a:pos x="T32" y="T33"/>
                </a:cxn>
                <a:cxn ang="T81">
                  <a:pos x="T34" y="T35"/>
                </a:cxn>
                <a:cxn ang="T82">
                  <a:pos x="T36" y="T37"/>
                </a:cxn>
                <a:cxn ang="T83">
                  <a:pos x="T38" y="T39"/>
                </a:cxn>
                <a:cxn ang="T84">
                  <a:pos x="T40" y="T41"/>
                </a:cxn>
                <a:cxn ang="T85">
                  <a:pos x="T42" y="T43"/>
                </a:cxn>
                <a:cxn ang="T86">
                  <a:pos x="T44" y="T45"/>
                </a:cxn>
                <a:cxn ang="T87">
                  <a:pos x="T46" y="T47"/>
                </a:cxn>
                <a:cxn ang="T88">
                  <a:pos x="T48" y="T49"/>
                </a:cxn>
                <a:cxn ang="T89">
                  <a:pos x="T50" y="T51"/>
                </a:cxn>
                <a:cxn ang="T90">
                  <a:pos x="T52" y="T53"/>
                </a:cxn>
                <a:cxn ang="T91">
                  <a:pos x="T54" y="T55"/>
                </a:cxn>
                <a:cxn ang="T92">
                  <a:pos x="T56" y="T57"/>
                </a:cxn>
                <a:cxn ang="T93">
                  <a:pos x="T58" y="T59"/>
                </a:cxn>
                <a:cxn ang="T94">
                  <a:pos x="T60" y="T61"/>
                </a:cxn>
                <a:cxn ang="T95">
                  <a:pos x="T62" y="T63"/>
                </a:cxn>
              </a:cxnLst>
              <a:rect l="T96" t="T97" r="T98" b="T99"/>
              <a:pathLst>
                <a:path w="722" h="811">
                  <a:moveTo>
                    <a:pt x="0" y="481"/>
                  </a:moveTo>
                  <a:lnTo>
                    <a:pt x="1" y="504"/>
                  </a:lnTo>
                  <a:lnTo>
                    <a:pt x="146" y="481"/>
                  </a:lnTo>
                  <a:lnTo>
                    <a:pt x="206" y="583"/>
                  </a:lnTo>
                  <a:lnTo>
                    <a:pt x="261" y="577"/>
                  </a:lnTo>
                  <a:lnTo>
                    <a:pt x="272" y="533"/>
                  </a:lnTo>
                  <a:lnTo>
                    <a:pt x="323" y="529"/>
                  </a:lnTo>
                  <a:lnTo>
                    <a:pt x="358" y="558"/>
                  </a:lnTo>
                  <a:lnTo>
                    <a:pt x="366" y="717"/>
                  </a:lnTo>
                  <a:lnTo>
                    <a:pt x="447" y="708"/>
                  </a:lnTo>
                  <a:lnTo>
                    <a:pt x="666" y="811"/>
                  </a:lnTo>
                  <a:lnTo>
                    <a:pt x="664" y="763"/>
                  </a:lnTo>
                  <a:lnTo>
                    <a:pt x="620" y="742"/>
                  </a:lnTo>
                  <a:lnTo>
                    <a:pt x="626" y="628"/>
                  </a:lnTo>
                  <a:lnTo>
                    <a:pt x="695" y="586"/>
                  </a:lnTo>
                  <a:lnTo>
                    <a:pt x="655" y="509"/>
                  </a:lnTo>
                  <a:lnTo>
                    <a:pt x="645" y="374"/>
                  </a:lnTo>
                  <a:lnTo>
                    <a:pt x="637" y="344"/>
                  </a:lnTo>
                  <a:lnTo>
                    <a:pt x="666" y="284"/>
                  </a:lnTo>
                  <a:lnTo>
                    <a:pt x="695" y="174"/>
                  </a:lnTo>
                  <a:lnTo>
                    <a:pt x="722" y="132"/>
                  </a:lnTo>
                  <a:lnTo>
                    <a:pt x="709" y="67"/>
                  </a:lnTo>
                  <a:lnTo>
                    <a:pt x="581" y="0"/>
                  </a:lnTo>
                  <a:lnTo>
                    <a:pt x="350" y="37"/>
                  </a:lnTo>
                  <a:lnTo>
                    <a:pt x="272" y="0"/>
                  </a:lnTo>
                  <a:lnTo>
                    <a:pt x="241" y="64"/>
                  </a:lnTo>
                  <a:lnTo>
                    <a:pt x="203" y="256"/>
                  </a:lnTo>
                  <a:lnTo>
                    <a:pt x="151" y="321"/>
                  </a:lnTo>
                  <a:lnTo>
                    <a:pt x="135" y="397"/>
                  </a:lnTo>
                  <a:lnTo>
                    <a:pt x="82" y="436"/>
                  </a:lnTo>
                  <a:lnTo>
                    <a:pt x="22" y="433"/>
                  </a:lnTo>
                  <a:lnTo>
                    <a:pt x="0" y="48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1" name="Freeform 440">
              <a:extLst>
                <a:ext uri="{FF2B5EF4-FFF2-40B4-BE49-F238E27FC236}">
                  <a16:creationId xmlns:a16="http://schemas.microsoft.com/office/drawing/2014/main" id="{4DF7D689-DC67-493D-B663-07AF701951B0}"/>
                </a:ext>
              </a:extLst>
            </p:cNvPr>
            <p:cNvSpPr/>
            <p:nvPr/>
          </p:nvSpPr>
          <p:spPr bwMode="auto">
            <a:xfrm>
              <a:off x="2903" y="5034"/>
              <a:ext cx="66" cy="38"/>
            </a:xfrm>
            <a:custGeom>
              <a:avLst/>
              <a:gdLst>
                <a:gd name="T0" fmla="*/ 0 w 89"/>
                <a:gd name="T1" fmla="*/ 1 h 54"/>
                <a:gd name="T2" fmla="*/ 1 w 89"/>
                <a:gd name="T3" fmla="*/ 1 h 54"/>
                <a:gd name="T4" fmla="*/ 2 w 89"/>
                <a:gd name="T5" fmla="*/ 0 h 54"/>
                <a:gd name="T6" fmla="*/ 0 w 89"/>
                <a:gd name="T7" fmla="*/ 1 h 54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89"/>
                <a:gd name="T13" fmla="*/ 0 h 54"/>
                <a:gd name="T14" fmla="*/ 89 w 89"/>
                <a:gd name="T15" fmla="*/ 54 h 54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89" h="54">
                  <a:moveTo>
                    <a:pt x="0" y="30"/>
                  </a:moveTo>
                  <a:lnTo>
                    <a:pt x="32" y="54"/>
                  </a:lnTo>
                  <a:lnTo>
                    <a:pt x="89" y="0"/>
                  </a:lnTo>
                  <a:lnTo>
                    <a:pt x="0" y="3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2" name="Freeform 441">
              <a:extLst>
                <a:ext uri="{FF2B5EF4-FFF2-40B4-BE49-F238E27FC236}">
                  <a16:creationId xmlns:a16="http://schemas.microsoft.com/office/drawing/2014/main" id="{778FBD81-703A-4A0E-BFA5-5415FF237421}"/>
                </a:ext>
              </a:extLst>
            </p:cNvPr>
            <p:cNvSpPr/>
            <p:nvPr/>
          </p:nvSpPr>
          <p:spPr bwMode="auto">
            <a:xfrm>
              <a:off x="1996" y="5811"/>
              <a:ext cx="77" cy="195"/>
            </a:xfrm>
            <a:custGeom>
              <a:avLst/>
              <a:gdLst>
                <a:gd name="T0" fmla="*/ 0 w 102"/>
                <a:gd name="T1" fmla="*/ 1 h 274"/>
                <a:gd name="T2" fmla="*/ 1 w 102"/>
                <a:gd name="T3" fmla="*/ 6 h 274"/>
                <a:gd name="T4" fmla="*/ 2 w 102"/>
                <a:gd name="T5" fmla="*/ 6 h 274"/>
                <a:gd name="T6" fmla="*/ 2 w 102"/>
                <a:gd name="T7" fmla="*/ 1 h 274"/>
                <a:gd name="T8" fmla="*/ 2 w 102"/>
                <a:gd name="T9" fmla="*/ 0 h 274"/>
                <a:gd name="T10" fmla="*/ 1 w 102"/>
                <a:gd name="T11" fmla="*/ 0 h 274"/>
                <a:gd name="T12" fmla="*/ 0 w 102"/>
                <a:gd name="T13" fmla="*/ 1 h 274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02"/>
                <a:gd name="T22" fmla="*/ 0 h 274"/>
                <a:gd name="T23" fmla="*/ 102 w 102"/>
                <a:gd name="T24" fmla="*/ 274 h 274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02" h="274">
                  <a:moveTo>
                    <a:pt x="0" y="65"/>
                  </a:moveTo>
                  <a:lnTo>
                    <a:pt x="41" y="274"/>
                  </a:lnTo>
                  <a:lnTo>
                    <a:pt x="73" y="270"/>
                  </a:lnTo>
                  <a:lnTo>
                    <a:pt x="102" y="30"/>
                  </a:lnTo>
                  <a:lnTo>
                    <a:pt x="73" y="0"/>
                  </a:lnTo>
                  <a:lnTo>
                    <a:pt x="52" y="19"/>
                  </a:lnTo>
                  <a:lnTo>
                    <a:pt x="0" y="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3" name="Freeform 442">
              <a:extLst>
                <a:ext uri="{FF2B5EF4-FFF2-40B4-BE49-F238E27FC236}">
                  <a16:creationId xmlns:a16="http://schemas.microsoft.com/office/drawing/2014/main" id="{DADF2403-2410-407A-9670-284B3062D395}"/>
                </a:ext>
              </a:extLst>
            </p:cNvPr>
            <p:cNvSpPr/>
            <p:nvPr/>
          </p:nvSpPr>
          <p:spPr bwMode="auto">
            <a:xfrm>
              <a:off x="2240" y="6134"/>
              <a:ext cx="53" cy="40"/>
            </a:xfrm>
            <a:custGeom>
              <a:avLst/>
              <a:gdLst>
                <a:gd name="T0" fmla="*/ 0 w 69"/>
                <a:gd name="T1" fmla="*/ 2 h 52"/>
                <a:gd name="T2" fmla="*/ 0 w 69"/>
                <a:gd name="T3" fmla="*/ 0 h 52"/>
                <a:gd name="T4" fmla="*/ 2 w 69"/>
                <a:gd name="T5" fmla="*/ 0 h 52"/>
                <a:gd name="T6" fmla="*/ 2 w 69"/>
                <a:gd name="T7" fmla="*/ 1 h 52"/>
                <a:gd name="T8" fmla="*/ 0 w 69"/>
                <a:gd name="T9" fmla="*/ 2 h 5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9"/>
                <a:gd name="T16" fmla="*/ 0 h 52"/>
                <a:gd name="T17" fmla="*/ 69 w 69"/>
                <a:gd name="T18" fmla="*/ 52 h 5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9" h="52">
                  <a:moveTo>
                    <a:pt x="0" y="52"/>
                  </a:moveTo>
                  <a:lnTo>
                    <a:pt x="7" y="1"/>
                  </a:lnTo>
                  <a:lnTo>
                    <a:pt x="69" y="0"/>
                  </a:lnTo>
                  <a:lnTo>
                    <a:pt x="69" y="46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4" name="Freeform 443">
              <a:extLst>
                <a:ext uri="{FF2B5EF4-FFF2-40B4-BE49-F238E27FC236}">
                  <a16:creationId xmlns:a16="http://schemas.microsoft.com/office/drawing/2014/main" id="{5F88D085-AD7B-4CBB-8959-38274FC049FE}"/>
                </a:ext>
              </a:extLst>
            </p:cNvPr>
            <p:cNvSpPr/>
            <p:nvPr/>
          </p:nvSpPr>
          <p:spPr bwMode="auto">
            <a:xfrm>
              <a:off x="2922" y="5628"/>
              <a:ext cx="435" cy="466"/>
            </a:xfrm>
            <a:custGeom>
              <a:avLst/>
              <a:gdLst>
                <a:gd name="T0" fmla="*/ 0 w 576"/>
                <a:gd name="T1" fmla="*/ 11 h 650"/>
                <a:gd name="T2" fmla="*/ 1 w 576"/>
                <a:gd name="T3" fmla="*/ 10 h 650"/>
                <a:gd name="T4" fmla="*/ 1 w 576"/>
                <a:gd name="T5" fmla="*/ 8 h 650"/>
                <a:gd name="T6" fmla="*/ 3 w 576"/>
                <a:gd name="T7" fmla="*/ 5 h 650"/>
                <a:gd name="T8" fmla="*/ 3 w 576"/>
                <a:gd name="T9" fmla="*/ 1 h 650"/>
                <a:gd name="T10" fmla="*/ 5 w 576"/>
                <a:gd name="T11" fmla="*/ 0 h 650"/>
                <a:gd name="T12" fmla="*/ 6 w 576"/>
                <a:gd name="T13" fmla="*/ 3 h 650"/>
                <a:gd name="T14" fmla="*/ 9 w 576"/>
                <a:gd name="T15" fmla="*/ 6 h 650"/>
                <a:gd name="T16" fmla="*/ 8 w 576"/>
                <a:gd name="T17" fmla="*/ 7 h 650"/>
                <a:gd name="T18" fmla="*/ 9 w 576"/>
                <a:gd name="T19" fmla="*/ 8 h 650"/>
                <a:gd name="T20" fmla="*/ 10 w 576"/>
                <a:gd name="T21" fmla="*/ 9 h 650"/>
                <a:gd name="T22" fmla="*/ 13 w 576"/>
                <a:gd name="T23" fmla="*/ 11 h 650"/>
                <a:gd name="T24" fmla="*/ 11 w 576"/>
                <a:gd name="T25" fmla="*/ 14 h 650"/>
                <a:gd name="T26" fmla="*/ 8 w 576"/>
                <a:gd name="T27" fmla="*/ 15 h 650"/>
                <a:gd name="T28" fmla="*/ 5 w 576"/>
                <a:gd name="T29" fmla="*/ 15 h 650"/>
                <a:gd name="T30" fmla="*/ 3 w 576"/>
                <a:gd name="T31" fmla="*/ 14 h 650"/>
                <a:gd name="T32" fmla="*/ 1 w 576"/>
                <a:gd name="T33" fmla="*/ 12 h 650"/>
                <a:gd name="T34" fmla="*/ 0 w 576"/>
                <a:gd name="T35" fmla="*/ 11 h 650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576"/>
                <a:gd name="T55" fmla="*/ 0 h 650"/>
                <a:gd name="T56" fmla="*/ 576 w 576"/>
                <a:gd name="T57" fmla="*/ 650 h 650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576" h="650">
                  <a:moveTo>
                    <a:pt x="0" y="454"/>
                  </a:moveTo>
                  <a:lnTo>
                    <a:pt x="43" y="422"/>
                  </a:lnTo>
                  <a:lnTo>
                    <a:pt x="51" y="342"/>
                  </a:lnTo>
                  <a:lnTo>
                    <a:pt x="121" y="232"/>
                  </a:lnTo>
                  <a:lnTo>
                    <a:pt x="152" y="43"/>
                  </a:lnTo>
                  <a:lnTo>
                    <a:pt x="211" y="0"/>
                  </a:lnTo>
                  <a:lnTo>
                    <a:pt x="255" y="131"/>
                  </a:lnTo>
                  <a:lnTo>
                    <a:pt x="380" y="241"/>
                  </a:lnTo>
                  <a:lnTo>
                    <a:pt x="336" y="308"/>
                  </a:lnTo>
                  <a:lnTo>
                    <a:pt x="379" y="324"/>
                  </a:lnTo>
                  <a:lnTo>
                    <a:pt x="423" y="404"/>
                  </a:lnTo>
                  <a:lnTo>
                    <a:pt x="576" y="449"/>
                  </a:lnTo>
                  <a:lnTo>
                    <a:pt x="459" y="581"/>
                  </a:lnTo>
                  <a:lnTo>
                    <a:pt x="340" y="630"/>
                  </a:lnTo>
                  <a:lnTo>
                    <a:pt x="229" y="650"/>
                  </a:lnTo>
                  <a:lnTo>
                    <a:pt x="109" y="602"/>
                  </a:lnTo>
                  <a:lnTo>
                    <a:pt x="65" y="510"/>
                  </a:lnTo>
                  <a:lnTo>
                    <a:pt x="0" y="45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5" name="Freeform 444">
              <a:extLst>
                <a:ext uri="{FF2B5EF4-FFF2-40B4-BE49-F238E27FC236}">
                  <a16:creationId xmlns:a16="http://schemas.microsoft.com/office/drawing/2014/main" id="{32654388-2F51-411C-AD5C-41D767667FA7}"/>
                </a:ext>
              </a:extLst>
            </p:cNvPr>
            <p:cNvSpPr/>
            <p:nvPr/>
          </p:nvSpPr>
          <p:spPr bwMode="auto">
            <a:xfrm>
              <a:off x="3176" y="5801"/>
              <a:ext cx="45" cy="60"/>
            </a:xfrm>
            <a:custGeom>
              <a:avLst/>
              <a:gdLst>
                <a:gd name="T0" fmla="*/ 0 w 60"/>
                <a:gd name="T1" fmla="*/ 1 h 83"/>
                <a:gd name="T2" fmla="*/ 1 w 60"/>
                <a:gd name="T3" fmla="*/ 2 h 83"/>
                <a:gd name="T4" fmla="*/ 1 w 60"/>
                <a:gd name="T5" fmla="*/ 1 h 83"/>
                <a:gd name="T6" fmla="*/ 1 w 60"/>
                <a:gd name="T7" fmla="*/ 1 h 83"/>
                <a:gd name="T8" fmla="*/ 1 w 60"/>
                <a:gd name="T9" fmla="*/ 1 h 83"/>
                <a:gd name="T10" fmla="*/ 1 w 60"/>
                <a:gd name="T11" fmla="*/ 0 h 83"/>
                <a:gd name="T12" fmla="*/ 0 w 60"/>
                <a:gd name="T13" fmla="*/ 1 h 83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60"/>
                <a:gd name="T22" fmla="*/ 0 h 83"/>
                <a:gd name="T23" fmla="*/ 60 w 60"/>
                <a:gd name="T24" fmla="*/ 83 h 83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60" h="83">
                  <a:moveTo>
                    <a:pt x="0" y="67"/>
                  </a:moveTo>
                  <a:lnTo>
                    <a:pt x="43" y="83"/>
                  </a:lnTo>
                  <a:lnTo>
                    <a:pt x="56" y="58"/>
                  </a:lnTo>
                  <a:lnTo>
                    <a:pt x="30" y="52"/>
                  </a:lnTo>
                  <a:lnTo>
                    <a:pt x="60" y="32"/>
                  </a:lnTo>
                  <a:lnTo>
                    <a:pt x="44" y="0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6" name="Freeform 445">
              <a:extLst>
                <a:ext uri="{FF2B5EF4-FFF2-40B4-BE49-F238E27FC236}">
                  <a16:creationId xmlns:a16="http://schemas.microsoft.com/office/drawing/2014/main" id="{90CE3F02-10F1-4DF0-9943-BE6AEAD88782}"/>
                </a:ext>
              </a:extLst>
            </p:cNvPr>
            <p:cNvSpPr/>
            <p:nvPr/>
          </p:nvSpPr>
          <p:spPr bwMode="auto">
            <a:xfrm>
              <a:off x="2219" y="6134"/>
              <a:ext cx="162" cy="190"/>
            </a:xfrm>
            <a:custGeom>
              <a:avLst/>
              <a:gdLst>
                <a:gd name="T0" fmla="*/ 0 w 214"/>
                <a:gd name="T1" fmla="*/ 3 h 267"/>
                <a:gd name="T2" fmla="*/ 1 w 214"/>
                <a:gd name="T3" fmla="*/ 2 h 267"/>
                <a:gd name="T4" fmla="*/ 1 w 214"/>
                <a:gd name="T5" fmla="*/ 2 h 267"/>
                <a:gd name="T6" fmla="*/ 1 w 214"/>
                <a:gd name="T7" fmla="*/ 1 h 267"/>
                <a:gd name="T8" fmla="*/ 2 w 214"/>
                <a:gd name="T9" fmla="*/ 1 h 267"/>
                <a:gd name="T10" fmla="*/ 2 w 214"/>
                <a:gd name="T11" fmla="*/ 0 h 267"/>
                <a:gd name="T12" fmla="*/ 4 w 214"/>
                <a:gd name="T13" fmla="*/ 0 h 267"/>
                <a:gd name="T14" fmla="*/ 4 w 214"/>
                <a:gd name="T15" fmla="*/ 1 h 267"/>
                <a:gd name="T16" fmla="*/ 5 w 214"/>
                <a:gd name="T17" fmla="*/ 1 h 267"/>
                <a:gd name="T18" fmla="*/ 5 w 214"/>
                <a:gd name="T19" fmla="*/ 5 h 267"/>
                <a:gd name="T20" fmla="*/ 3 w 214"/>
                <a:gd name="T21" fmla="*/ 4 h 267"/>
                <a:gd name="T22" fmla="*/ 2 w 214"/>
                <a:gd name="T23" fmla="*/ 6 h 267"/>
                <a:gd name="T24" fmla="*/ 0 w 214"/>
                <a:gd name="T25" fmla="*/ 3 h 26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14"/>
                <a:gd name="T40" fmla="*/ 0 h 267"/>
                <a:gd name="T41" fmla="*/ 214 w 214"/>
                <a:gd name="T42" fmla="*/ 267 h 26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14" h="267">
                  <a:moveTo>
                    <a:pt x="0" y="125"/>
                  </a:moveTo>
                  <a:lnTo>
                    <a:pt x="25" y="83"/>
                  </a:lnTo>
                  <a:lnTo>
                    <a:pt x="41" y="88"/>
                  </a:lnTo>
                  <a:lnTo>
                    <a:pt x="28" y="52"/>
                  </a:lnTo>
                  <a:lnTo>
                    <a:pt x="97" y="46"/>
                  </a:lnTo>
                  <a:lnTo>
                    <a:pt x="97" y="0"/>
                  </a:lnTo>
                  <a:lnTo>
                    <a:pt x="175" y="1"/>
                  </a:lnTo>
                  <a:lnTo>
                    <a:pt x="171" y="42"/>
                  </a:lnTo>
                  <a:lnTo>
                    <a:pt x="214" y="43"/>
                  </a:lnTo>
                  <a:lnTo>
                    <a:pt x="200" y="196"/>
                  </a:lnTo>
                  <a:lnTo>
                    <a:pt x="152" y="178"/>
                  </a:lnTo>
                  <a:lnTo>
                    <a:pt x="93" y="267"/>
                  </a:lnTo>
                  <a:lnTo>
                    <a:pt x="0" y="1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7" name="Freeform 446">
              <a:extLst>
                <a:ext uri="{FF2B5EF4-FFF2-40B4-BE49-F238E27FC236}">
                  <a16:creationId xmlns:a16="http://schemas.microsoft.com/office/drawing/2014/main" id="{76FF47F6-A5FC-445C-8520-1ED1E9BFCB99}"/>
                </a:ext>
              </a:extLst>
            </p:cNvPr>
            <p:cNvSpPr/>
            <p:nvPr/>
          </p:nvSpPr>
          <p:spPr bwMode="auto">
            <a:xfrm>
              <a:off x="1484" y="5773"/>
              <a:ext cx="88" cy="18"/>
            </a:xfrm>
            <a:custGeom>
              <a:avLst/>
              <a:gdLst>
                <a:gd name="T0" fmla="*/ 0 w 114"/>
                <a:gd name="T1" fmla="*/ 1 h 26"/>
                <a:gd name="T2" fmla="*/ 0 w 114"/>
                <a:gd name="T3" fmla="*/ 0 h 26"/>
                <a:gd name="T4" fmla="*/ 3 w 114"/>
                <a:gd name="T5" fmla="*/ 0 h 26"/>
                <a:gd name="T6" fmla="*/ 0 w 114"/>
                <a:gd name="T7" fmla="*/ 1 h 26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14"/>
                <a:gd name="T13" fmla="*/ 0 h 26"/>
                <a:gd name="T14" fmla="*/ 114 w 114"/>
                <a:gd name="T15" fmla="*/ 26 h 2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14" h="26">
                  <a:moveTo>
                    <a:pt x="0" y="26"/>
                  </a:moveTo>
                  <a:lnTo>
                    <a:pt x="7" y="0"/>
                  </a:lnTo>
                  <a:lnTo>
                    <a:pt x="114" y="9"/>
                  </a:lnTo>
                  <a:lnTo>
                    <a:pt x="0" y="2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8" name="Freeform 447">
              <a:extLst>
                <a:ext uri="{FF2B5EF4-FFF2-40B4-BE49-F238E27FC236}">
                  <a16:creationId xmlns:a16="http://schemas.microsoft.com/office/drawing/2014/main" id="{F1E6E886-92A2-46F6-8341-69B2B5AAFA23}"/>
                </a:ext>
              </a:extLst>
            </p:cNvPr>
            <p:cNvSpPr/>
            <p:nvPr/>
          </p:nvSpPr>
          <p:spPr bwMode="auto">
            <a:xfrm>
              <a:off x="1882" y="5851"/>
              <a:ext cx="122" cy="203"/>
            </a:xfrm>
            <a:custGeom>
              <a:avLst/>
              <a:gdLst>
                <a:gd name="T0" fmla="*/ 0 w 163"/>
                <a:gd name="T1" fmla="*/ 6 h 285"/>
                <a:gd name="T2" fmla="*/ 1 w 163"/>
                <a:gd name="T3" fmla="*/ 2 h 285"/>
                <a:gd name="T4" fmla="*/ 0 w 163"/>
                <a:gd name="T5" fmla="*/ 0 h 285"/>
                <a:gd name="T6" fmla="*/ 3 w 163"/>
                <a:gd name="T7" fmla="*/ 0 h 285"/>
                <a:gd name="T8" fmla="*/ 4 w 163"/>
                <a:gd name="T9" fmla="*/ 5 h 285"/>
                <a:gd name="T10" fmla="*/ 1 w 163"/>
                <a:gd name="T11" fmla="*/ 7 h 285"/>
                <a:gd name="T12" fmla="*/ 0 w 163"/>
                <a:gd name="T13" fmla="*/ 6 h 285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163"/>
                <a:gd name="T22" fmla="*/ 0 h 285"/>
                <a:gd name="T23" fmla="*/ 163 w 163"/>
                <a:gd name="T24" fmla="*/ 285 h 285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163" h="285">
                  <a:moveTo>
                    <a:pt x="0" y="269"/>
                  </a:moveTo>
                  <a:lnTo>
                    <a:pt x="20" y="71"/>
                  </a:lnTo>
                  <a:lnTo>
                    <a:pt x="10" y="10"/>
                  </a:lnTo>
                  <a:lnTo>
                    <a:pt x="110" y="0"/>
                  </a:lnTo>
                  <a:lnTo>
                    <a:pt x="163" y="227"/>
                  </a:lnTo>
                  <a:lnTo>
                    <a:pt x="40" y="285"/>
                  </a:lnTo>
                  <a:lnTo>
                    <a:pt x="0" y="26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29" name="Freeform 448">
              <a:extLst>
                <a:ext uri="{FF2B5EF4-FFF2-40B4-BE49-F238E27FC236}">
                  <a16:creationId xmlns:a16="http://schemas.microsoft.com/office/drawing/2014/main" id="{FF0DC36A-6383-44F5-8BF5-A66DCD836D7F}"/>
                </a:ext>
              </a:extLst>
            </p:cNvPr>
            <p:cNvSpPr/>
            <p:nvPr/>
          </p:nvSpPr>
          <p:spPr bwMode="auto">
            <a:xfrm>
              <a:off x="1534" y="5801"/>
              <a:ext cx="212" cy="170"/>
            </a:xfrm>
            <a:custGeom>
              <a:avLst/>
              <a:gdLst>
                <a:gd name="T0" fmla="*/ 0 w 281"/>
                <a:gd name="T1" fmla="*/ 2 h 238"/>
                <a:gd name="T2" fmla="*/ 1 w 281"/>
                <a:gd name="T3" fmla="*/ 1 h 238"/>
                <a:gd name="T4" fmla="*/ 1 w 281"/>
                <a:gd name="T5" fmla="*/ 0 h 238"/>
                <a:gd name="T6" fmla="*/ 3 w 281"/>
                <a:gd name="T7" fmla="*/ 0 h 238"/>
                <a:gd name="T8" fmla="*/ 4 w 281"/>
                <a:gd name="T9" fmla="*/ 1 h 238"/>
                <a:gd name="T10" fmla="*/ 5 w 281"/>
                <a:gd name="T11" fmla="*/ 0 h 238"/>
                <a:gd name="T12" fmla="*/ 6 w 281"/>
                <a:gd name="T13" fmla="*/ 3 h 238"/>
                <a:gd name="T14" fmla="*/ 7 w 281"/>
                <a:gd name="T15" fmla="*/ 5 h 238"/>
                <a:gd name="T16" fmla="*/ 6 w 281"/>
                <a:gd name="T17" fmla="*/ 4 h 238"/>
                <a:gd name="T18" fmla="*/ 6 w 281"/>
                <a:gd name="T19" fmla="*/ 5 h 238"/>
                <a:gd name="T20" fmla="*/ 5 w 281"/>
                <a:gd name="T21" fmla="*/ 5 h 238"/>
                <a:gd name="T22" fmla="*/ 5 w 281"/>
                <a:gd name="T23" fmla="*/ 5 h 238"/>
                <a:gd name="T24" fmla="*/ 4 w 281"/>
                <a:gd name="T25" fmla="*/ 4 h 238"/>
                <a:gd name="T26" fmla="*/ 3 w 281"/>
                <a:gd name="T27" fmla="*/ 3 h 238"/>
                <a:gd name="T28" fmla="*/ 2 w 281"/>
                <a:gd name="T29" fmla="*/ 4 h 238"/>
                <a:gd name="T30" fmla="*/ 0 w 281"/>
                <a:gd name="T31" fmla="*/ 2 h 238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w 281"/>
                <a:gd name="T49" fmla="*/ 0 h 238"/>
                <a:gd name="T50" fmla="*/ 281 w 281"/>
                <a:gd name="T51" fmla="*/ 238 h 238"/>
              </a:gdLst>
              <a:ahLst/>
              <a:cxnLst>
                <a:cxn ang="T32">
                  <a:pos x="T0" y="T1"/>
                </a:cxn>
                <a:cxn ang="T33">
                  <a:pos x="T2" y="T3"/>
                </a:cxn>
                <a:cxn ang="T34">
                  <a:pos x="T4" y="T5"/>
                </a:cxn>
                <a:cxn ang="T35">
                  <a:pos x="T6" y="T7"/>
                </a:cxn>
                <a:cxn ang="T36">
                  <a:pos x="T8" y="T9"/>
                </a:cxn>
                <a:cxn ang="T37">
                  <a:pos x="T10" y="T11"/>
                </a:cxn>
                <a:cxn ang="T38">
                  <a:pos x="T12" y="T13"/>
                </a:cxn>
                <a:cxn ang="T39">
                  <a:pos x="T14" y="T15"/>
                </a:cxn>
                <a:cxn ang="T40">
                  <a:pos x="T16" y="T17"/>
                </a:cxn>
                <a:cxn ang="T41">
                  <a:pos x="T18" y="T19"/>
                </a:cxn>
                <a:cxn ang="T42">
                  <a:pos x="T20" y="T21"/>
                </a:cxn>
                <a:cxn ang="T43">
                  <a:pos x="T22" y="T23"/>
                </a:cxn>
                <a:cxn ang="T44">
                  <a:pos x="T24" y="T25"/>
                </a:cxn>
                <a:cxn ang="T45">
                  <a:pos x="T26" y="T27"/>
                </a:cxn>
                <a:cxn ang="T46">
                  <a:pos x="T28" y="T29"/>
                </a:cxn>
                <a:cxn ang="T47">
                  <a:pos x="T30" y="T31"/>
                </a:cxn>
              </a:cxnLst>
              <a:rect l="T48" t="T49" r="T50" b="T51"/>
              <a:pathLst>
                <a:path w="281" h="238">
                  <a:moveTo>
                    <a:pt x="0" y="79"/>
                  </a:moveTo>
                  <a:lnTo>
                    <a:pt x="46" y="44"/>
                  </a:lnTo>
                  <a:lnTo>
                    <a:pt x="49" y="0"/>
                  </a:lnTo>
                  <a:lnTo>
                    <a:pt x="140" y="9"/>
                  </a:lnTo>
                  <a:lnTo>
                    <a:pt x="167" y="32"/>
                  </a:lnTo>
                  <a:lnTo>
                    <a:pt x="231" y="6"/>
                  </a:lnTo>
                  <a:lnTo>
                    <a:pt x="269" y="113"/>
                  </a:lnTo>
                  <a:lnTo>
                    <a:pt x="281" y="193"/>
                  </a:lnTo>
                  <a:lnTo>
                    <a:pt x="258" y="186"/>
                  </a:lnTo>
                  <a:lnTo>
                    <a:pt x="252" y="231"/>
                  </a:lnTo>
                  <a:lnTo>
                    <a:pt x="211" y="238"/>
                  </a:lnTo>
                  <a:lnTo>
                    <a:pt x="208" y="193"/>
                  </a:lnTo>
                  <a:lnTo>
                    <a:pt x="187" y="190"/>
                  </a:lnTo>
                  <a:lnTo>
                    <a:pt x="147" y="124"/>
                  </a:lnTo>
                  <a:lnTo>
                    <a:pt x="71" y="161"/>
                  </a:lnTo>
                  <a:lnTo>
                    <a:pt x="0" y="7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0" name="Freeform 449">
              <a:extLst>
                <a:ext uri="{FF2B5EF4-FFF2-40B4-BE49-F238E27FC236}">
                  <a16:creationId xmlns:a16="http://schemas.microsoft.com/office/drawing/2014/main" id="{4710478B-A34E-4EF1-93E5-0F31D3A62820}"/>
                </a:ext>
              </a:extLst>
            </p:cNvPr>
            <p:cNvSpPr/>
            <p:nvPr/>
          </p:nvSpPr>
          <p:spPr bwMode="auto">
            <a:xfrm>
              <a:off x="3264" y="5260"/>
              <a:ext cx="48" cy="15"/>
            </a:xfrm>
            <a:custGeom>
              <a:avLst/>
              <a:gdLst>
                <a:gd name="T0" fmla="*/ 0 w 66"/>
                <a:gd name="T1" fmla="*/ 0 h 22"/>
                <a:gd name="T2" fmla="*/ 1 w 66"/>
                <a:gd name="T3" fmla="*/ 1 h 22"/>
                <a:gd name="T4" fmla="*/ 1 w 66"/>
                <a:gd name="T5" fmla="*/ 0 h 22"/>
                <a:gd name="T6" fmla="*/ 0 w 66"/>
                <a:gd name="T7" fmla="*/ 0 h 22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66"/>
                <a:gd name="T13" fmla="*/ 0 h 22"/>
                <a:gd name="T14" fmla="*/ 66 w 66"/>
                <a:gd name="T15" fmla="*/ 22 h 22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66" h="22">
                  <a:moveTo>
                    <a:pt x="0" y="0"/>
                  </a:moveTo>
                  <a:lnTo>
                    <a:pt x="32" y="22"/>
                  </a:lnTo>
                  <a:lnTo>
                    <a:pt x="66" y="6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1" name="Freeform 450">
              <a:extLst>
                <a:ext uri="{FF2B5EF4-FFF2-40B4-BE49-F238E27FC236}">
                  <a16:creationId xmlns:a16="http://schemas.microsoft.com/office/drawing/2014/main" id="{BFBE2B8F-9C1E-4C78-910E-D583E730790A}"/>
                </a:ext>
              </a:extLst>
            </p:cNvPr>
            <p:cNvSpPr/>
            <p:nvPr/>
          </p:nvSpPr>
          <p:spPr bwMode="auto">
            <a:xfrm>
              <a:off x="2951" y="5119"/>
              <a:ext cx="45" cy="135"/>
            </a:xfrm>
            <a:custGeom>
              <a:avLst/>
              <a:gdLst>
                <a:gd name="T0" fmla="*/ 0 w 61"/>
                <a:gd name="T1" fmla="*/ 2 h 188"/>
                <a:gd name="T2" fmla="*/ 1 w 61"/>
                <a:gd name="T3" fmla="*/ 5 h 188"/>
                <a:gd name="T4" fmla="*/ 1 w 61"/>
                <a:gd name="T5" fmla="*/ 4 h 188"/>
                <a:gd name="T6" fmla="*/ 1 w 61"/>
                <a:gd name="T7" fmla="*/ 2 h 188"/>
                <a:gd name="T8" fmla="*/ 1 w 61"/>
                <a:gd name="T9" fmla="*/ 2 h 188"/>
                <a:gd name="T10" fmla="*/ 1 w 61"/>
                <a:gd name="T11" fmla="*/ 1 h 188"/>
                <a:gd name="T12" fmla="*/ 1 w 61"/>
                <a:gd name="T13" fmla="*/ 1 h 188"/>
                <a:gd name="T14" fmla="*/ 1 w 61"/>
                <a:gd name="T15" fmla="*/ 0 h 188"/>
                <a:gd name="T16" fmla="*/ 1 w 61"/>
                <a:gd name="T17" fmla="*/ 0 h 188"/>
                <a:gd name="T18" fmla="*/ 0 w 61"/>
                <a:gd name="T19" fmla="*/ 2 h 188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61"/>
                <a:gd name="T31" fmla="*/ 0 h 188"/>
                <a:gd name="T32" fmla="*/ 61 w 61"/>
                <a:gd name="T33" fmla="*/ 188 h 188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61" h="188">
                  <a:moveTo>
                    <a:pt x="0" y="95"/>
                  </a:moveTo>
                  <a:lnTo>
                    <a:pt x="31" y="188"/>
                  </a:lnTo>
                  <a:lnTo>
                    <a:pt x="37" y="185"/>
                  </a:lnTo>
                  <a:lnTo>
                    <a:pt x="55" y="85"/>
                  </a:lnTo>
                  <a:lnTo>
                    <a:pt x="30" y="92"/>
                  </a:lnTo>
                  <a:lnTo>
                    <a:pt x="37" y="47"/>
                  </a:lnTo>
                  <a:lnTo>
                    <a:pt x="56" y="26"/>
                  </a:lnTo>
                  <a:lnTo>
                    <a:pt x="61" y="0"/>
                  </a:lnTo>
                  <a:lnTo>
                    <a:pt x="38" y="3"/>
                  </a:lnTo>
                  <a:lnTo>
                    <a:pt x="0" y="9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2" name="Freeform 451">
              <a:extLst>
                <a:ext uri="{FF2B5EF4-FFF2-40B4-BE49-F238E27FC236}">
                  <a16:creationId xmlns:a16="http://schemas.microsoft.com/office/drawing/2014/main" id="{82ED547E-346A-4DCB-BA1C-2610D3546899}"/>
                </a:ext>
              </a:extLst>
            </p:cNvPr>
            <p:cNvSpPr/>
            <p:nvPr/>
          </p:nvSpPr>
          <p:spPr bwMode="auto">
            <a:xfrm>
              <a:off x="1722" y="5866"/>
              <a:ext cx="172" cy="198"/>
            </a:xfrm>
            <a:custGeom>
              <a:avLst/>
              <a:gdLst>
                <a:gd name="T0" fmla="*/ 0 w 229"/>
                <a:gd name="T1" fmla="*/ 4 h 278"/>
                <a:gd name="T2" fmla="*/ 0 w 229"/>
                <a:gd name="T3" fmla="*/ 3 h 278"/>
                <a:gd name="T4" fmla="*/ 0 w 229"/>
                <a:gd name="T5" fmla="*/ 2 h 278"/>
                <a:gd name="T6" fmla="*/ 1 w 229"/>
                <a:gd name="T7" fmla="*/ 3 h 278"/>
                <a:gd name="T8" fmla="*/ 1 w 229"/>
                <a:gd name="T9" fmla="*/ 1 h 278"/>
                <a:gd name="T10" fmla="*/ 2 w 229"/>
                <a:gd name="T11" fmla="*/ 0 h 278"/>
                <a:gd name="T12" fmla="*/ 3 w 229"/>
                <a:gd name="T13" fmla="*/ 0 h 278"/>
                <a:gd name="T14" fmla="*/ 3 w 229"/>
                <a:gd name="T15" fmla="*/ 1 h 278"/>
                <a:gd name="T16" fmla="*/ 5 w 229"/>
                <a:gd name="T17" fmla="*/ 1 h 278"/>
                <a:gd name="T18" fmla="*/ 5 w 229"/>
                <a:gd name="T19" fmla="*/ 6 h 278"/>
                <a:gd name="T20" fmla="*/ 1 w 229"/>
                <a:gd name="T21" fmla="*/ 6 h 278"/>
                <a:gd name="T22" fmla="*/ 1 w 229"/>
                <a:gd name="T23" fmla="*/ 5 h 278"/>
                <a:gd name="T24" fmla="*/ 0 w 229"/>
                <a:gd name="T25" fmla="*/ 4 h 278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229"/>
                <a:gd name="T40" fmla="*/ 0 h 278"/>
                <a:gd name="T41" fmla="*/ 229 w 229"/>
                <a:gd name="T42" fmla="*/ 278 h 278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229" h="278">
                  <a:moveTo>
                    <a:pt x="0" y="184"/>
                  </a:moveTo>
                  <a:lnTo>
                    <a:pt x="4" y="142"/>
                  </a:lnTo>
                  <a:lnTo>
                    <a:pt x="10" y="97"/>
                  </a:lnTo>
                  <a:lnTo>
                    <a:pt x="33" y="104"/>
                  </a:lnTo>
                  <a:lnTo>
                    <a:pt x="21" y="24"/>
                  </a:lnTo>
                  <a:lnTo>
                    <a:pt x="89" y="0"/>
                  </a:lnTo>
                  <a:lnTo>
                    <a:pt x="127" y="16"/>
                  </a:lnTo>
                  <a:lnTo>
                    <a:pt x="150" y="42"/>
                  </a:lnTo>
                  <a:lnTo>
                    <a:pt x="229" y="51"/>
                  </a:lnTo>
                  <a:lnTo>
                    <a:pt x="209" y="249"/>
                  </a:lnTo>
                  <a:lnTo>
                    <a:pt x="35" y="278"/>
                  </a:lnTo>
                  <a:lnTo>
                    <a:pt x="38" y="216"/>
                  </a:lnTo>
                  <a:lnTo>
                    <a:pt x="0" y="18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3" name="Freeform 452">
              <a:extLst>
                <a:ext uri="{FF2B5EF4-FFF2-40B4-BE49-F238E27FC236}">
                  <a16:creationId xmlns:a16="http://schemas.microsoft.com/office/drawing/2014/main" id="{A65BD9F2-1DC1-447B-930F-887316239A0D}"/>
                </a:ext>
              </a:extLst>
            </p:cNvPr>
            <p:cNvSpPr/>
            <p:nvPr/>
          </p:nvSpPr>
          <p:spPr bwMode="auto">
            <a:xfrm>
              <a:off x="2972" y="5114"/>
              <a:ext cx="125" cy="148"/>
            </a:xfrm>
            <a:custGeom>
              <a:avLst/>
              <a:gdLst>
                <a:gd name="T0" fmla="*/ 0 w 166"/>
                <a:gd name="T1" fmla="*/ 2 h 207"/>
                <a:gd name="T2" fmla="*/ 0 w 166"/>
                <a:gd name="T3" fmla="*/ 1 h 207"/>
                <a:gd name="T4" fmla="*/ 1 w 166"/>
                <a:gd name="T5" fmla="*/ 1 h 207"/>
                <a:gd name="T6" fmla="*/ 1 w 166"/>
                <a:gd name="T7" fmla="*/ 1 h 207"/>
                <a:gd name="T8" fmla="*/ 3 w 166"/>
                <a:gd name="T9" fmla="*/ 0 h 207"/>
                <a:gd name="T10" fmla="*/ 4 w 166"/>
                <a:gd name="T11" fmla="*/ 1 h 207"/>
                <a:gd name="T12" fmla="*/ 2 w 166"/>
                <a:gd name="T13" fmla="*/ 2 h 207"/>
                <a:gd name="T14" fmla="*/ 3 w 166"/>
                <a:gd name="T15" fmla="*/ 3 h 207"/>
                <a:gd name="T16" fmla="*/ 2 w 166"/>
                <a:gd name="T17" fmla="*/ 4 h 207"/>
                <a:gd name="T18" fmla="*/ 1 w 166"/>
                <a:gd name="T19" fmla="*/ 5 h 207"/>
                <a:gd name="T20" fmla="*/ 0 w 166"/>
                <a:gd name="T21" fmla="*/ 5 h 207"/>
                <a:gd name="T22" fmla="*/ 1 w 166"/>
                <a:gd name="T23" fmla="*/ 2 h 207"/>
                <a:gd name="T24" fmla="*/ 0 w 166"/>
                <a:gd name="T25" fmla="*/ 2 h 2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166"/>
                <a:gd name="T40" fmla="*/ 0 h 207"/>
                <a:gd name="T41" fmla="*/ 166 w 166"/>
                <a:gd name="T42" fmla="*/ 207 h 2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166" h="207">
                  <a:moveTo>
                    <a:pt x="0" y="100"/>
                  </a:moveTo>
                  <a:lnTo>
                    <a:pt x="7" y="55"/>
                  </a:lnTo>
                  <a:lnTo>
                    <a:pt x="26" y="34"/>
                  </a:lnTo>
                  <a:lnTo>
                    <a:pt x="64" y="53"/>
                  </a:lnTo>
                  <a:lnTo>
                    <a:pt x="148" y="0"/>
                  </a:lnTo>
                  <a:lnTo>
                    <a:pt x="166" y="58"/>
                  </a:lnTo>
                  <a:lnTo>
                    <a:pt x="80" y="90"/>
                  </a:lnTo>
                  <a:lnTo>
                    <a:pt x="125" y="136"/>
                  </a:lnTo>
                  <a:lnTo>
                    <a:pt x="102" y="165"/>
                  </a:lnTo>
                  <a:lnTo>
                    <a:pt x="49" y="207"/>
                  </a:lnTo>
                  <a:lnTo>
                    <a:pt x="7" y="193"/>
                  </a:lnTo>
                  <a:lnTo>
                    <a:pt x="25" y="93"/>
                  </a:lnTo>
                  <a:lnTo>
                    <a:pt x="0" y="10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4" name="Freeform 453">
              <a:extLst>
                <a:ext uri="{FF2B5EF4-FFF2-40B4-BE49-F238E27FC236}">
                  <a16:creationId xmlns:a16="http://schemas.microsoft.com/office/drawing/2014/main" id="{89D1D82C-B0F7-47BD-80D2-7C7A54975C9A}"/>
                </a:ext>
              </a:extLst>
            </p:cNvPr>
            <p:cNvSpPr/>
            <p:nvPr/>
          </p:nvSpPr>
          <p:spPr bwMode="auto">
            <a:xfrm>
              <a:off x="2951" y="6059"/>
              <a:ext cx="228" cy="291"/>
            </a:xfrm>
            <a:custGeom>
              <a:avLst/>
              <a:gdLst>
                <a:gd name="T0" fmla="*/ 0 w 303"/>
                <a:gd name="T1" fmla="*/ 1 h 407"/>
                <a:gd name="T2" fmla="*/ 1 w 303"/>
                <a:gd name="T3" fmla="*/ 3 h 407"/>
                <a:gd name="T4" fmla="*/ 0 w 303"/>
                <a:gd name="T5" fmla="*/ 4 h 407"/>
                <a:gd name="T6" fmla="*/ 1 w 303"/>
                <a:gd name="T7" fmla="*/ 5 h 407"/>
                <a:gd name="T8" fmla="*/ 0 w 303"/>
                <a:gd name="T9" fmla="*/ 6 h 407"/>
                <a:gd name="T10" fmla="*/ 5 w 303"/>
                <a:gd name="T11" fmla="*/ 9 h 407"/>
                <a:gd name="T12" fmla="*/ 7 w 303"/>
                <a:gd name="T13" fmla="*/ 7 h 407"/>
                <a:gd name="T14" fmla="*/ 6 w 303"/>
                <a:gd name="T15" fmla="*/ 5 h 407"/>
                <a:gd name="T16" fmla="*/ 6 w 303"/>
                <a:gd name="T17" fmla="*/ 2 h 407"/>
                <a:gd name="T18" fmla="*/ 7 w 303"/>
                <a:gd name="T19" fmla="*/ 1 h 407"/>
                <a:gd name="T20" fmla="*/ 4 w 303"/>
                <a:gd name="T21" fmla="*/ 1 h 407"/>
                <a:gd name="T22" fmla="*/ 2 w 303"/>
                <a:gd name="T23" fmla="*/ 0 h 407"/>
                <a:gd name="T24" fmla="*/ 0 w 303"/>
                <a:gd name="T25" fmla="*/ 1 h 407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303"/>
                <a:gd name="T40" fmla="*/ 0 h 407"/>
                <a:gd name="T41" fmla="*/ 303 w 303"/>
                <a:gd name="T42" fmla="*/ 407 h 407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303" h="407">
                  <a:moveTo>
                    <a:pt x="0" y="25"/>
                  </a:moveTo>
                  <a:lnTo>
                    <a:pt x="39" y="112"/>
                  </a:lnTo>
                  <a:lnTo>
                    <a:pt x="0" y="190"/>
                  </a:lnTo>
                  <a:lnTo>
                    <a:pt x="31" y="213"/>
                  </a:lnTo>
                  <a:lnTo>
                    <a:pt x="14" y="242"/>
                  </a:lnTo>
                  <a:lnTo>
                    <a:pt x="206" y="407"/>
                  </a:lnTo>
                  <a:lnTo>
                    <a:pt x="291" y="276"/>
                  </a:lnTo>
                  <a:lnTo>
                    <a:pt x="271" y="239"/>
                  </a:lnTo>
                  <a:lnTo>
                    <a:pt x="271" y="77"/>
                  </a:lnTo>
                  <a:lnTo>
                    <a:pt x="303" y="28"/>
                  </a:lnTo>
                  <a:lnTo>
                    <a:pt x="192" y="48"/>
                  </a:lnTo>
                  <a:lnTo>
                    <a:pt x="72" y="0"/>
                  </a:lnTo>
                  <a:lnTo>
                    <a:pt x="0" y="2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5" name="Freeform 454">
              <a:extLst>
                <a:ext uri="{FF2B5EF4-FFF2-40B4-BE49-F238E27FC236}">
                  <a16:creationId xmlns:a16="http://schemas.microsoft.com/office/drawing/2014/main" id="{EE766DEA-A972-4303-A574-136282A7C809}"/>
                </a:ext>
              </a:extLst>
            </p:cNvPr>
            <p:cNvSpPr/>
            <p:nvPr/>
          </p:nvSpPr>
          <p:spPr bwMode="auto">
            <a:xfrm>
              <a:off x="3312" y="5232"/>
              <a:ext cx="53" cy="48"/>
            </a:xfrm>
            <a:custGeom>
              <a:avLst/>
              <a:gdLst>
                <a:gd name="T0" fmla="*/ 0 w 70"/>
                <a:gd name="T1" fmla="*/ 1 h 67"/>
                <a:gd name="T2" fmla="*/ 1 w 70"/>
                <a:gd name="T3" fmla="*/ 0 h 67"/>
                <a:gd name="T4" fmla="*/ 2 w 70"/>
                <a:gd name="T5" fmla="*/ 1 h 67"/>
                <a:gd name="T6" fmla="*/ 0 w 70"/>
                <a:gd name="T7" fmla="*/ 1 h 67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70"/>
                <a:gd name="T13" fmla="*/ 0 h 67"/>
                <a:gd name="T14" fmla="*/ 70 w 70"/>
                <a:gd name="T15" fmla="*/ 67 h 67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70" h="67">
                  <a:moveTo>
                    <a:pt x="0" y="42"/>
                  </a:moveTo>
                  <a:lnTo>
                    <a:pt x="59" y="0"/>
                  </a:lnTo>
                  <a:lnTo>
                    <a:pt x="70" y="67"/>
                  </a:lnTo>
                  <a:lnTo>
                    <a:pt x="0" y="4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6" name="Freeform 455">
              <a:extLst>
                <a:ext uri="{FF2B5EF4-FFF2-40B4-BE49-F238E27FC236}">
                  <a16:creationId xmlns:a16="http://schemas.microsoft.com/office/drawing/2014/main" id="{06F23657-60B6-48C0-8C6B-C3E11E9A3CC5}"/>
                </a:ext>
              </a:extLst>
            </p:cNvPr>
            <p:cNvSpPr/>
            <p:nvPr/>
          </p:nvSpPr>
          <p:spPr bwMode="auto">
            <a:xfrm>
              <a:off x="2980" y="5067"/>
              <a:ext cx="45" cy="55"/>
            </a:xfrm>
            <a:custGeom>
              <a:avLst/>
              <a:gdLst>
                <a:gd name="T0" fmla="*/ 0 w 61"/>
                <a:gd name="T1" fmla="*/ 2 h 76"/>
                <a:gd name="T2" fmla="*/ 1 w 61"/>
                <a:gd name="T3" fmla="*/ 2 h 76"/>
                <a:gd name="T4" fmla="*/ 1 w 61"/>
                <a:gd name="T5" fmla="*/ 1 h 76"/>
                <a:gd name="T6" fmla="*/ 1 w 61"/>
                <a:gd name="T7" fmla="*/ 0 h 76"/>
                <a:gd name="T8" fmla="*/ 0 w 61"/>
                <a:gd name="T9" fmla="*/ 2 h 7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1"/>
                <a:gd name="T16" fmla="*/ 0 h 76"/>
                <a:gd name="T17" fmla="*/ 61 w 61"/>
                <a:gd name="T18" fmla="*/ 76 h 7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1" h="76">
                  <a:moveTo>
                    <a:pt x="0" y="76"/>
                  </a:moveTo>
                  <a:lnTo>
                    <a:pt x="23" y="73"/>
                  </a:lnTo>
                  <a:lnTo>
                    <a:pt x="61" y="21"/>
                  </a:lnTo>
                  <a:lnTo>
                    <a:pt x="40" y="0"/>
                  </a:lnTo>
                  <a:lnTo>
                    <a:pt x="0" y="7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7" name="Freeform 456">
              <a:extLst>
                <a:ext uri="{FF2B5EF4-FFF2-40B4-BE49-F238E27FC236}">
                  <a16:creationId xmlns:a16="http://schemas.microsoft.com/office/drawing/2014/main" id="{5B1C0E8A-A6DB-49CE-90BE-D82CD810615D}"/>
                </a:ext>
              </a:extLst>
            </p:cNvPr>
            <p:cNvSpPr/>
            <p:nvPr/>
          </p:nvSpPr>
          <p:spPr bwMode="auto">
            <a:xfrm>
              <a:off x="1638" y="5939"/>
              <a:ext cx="114" cy="125"/>
            </a:xfrm>
            <a:custGeom>
              <a:avLst/>
              <a:gdLst>
                <a:gd name="T0" fmla="*/ 0 w 148"/>
                <a:gd name="T1" fmla="*/ 1 h 177"/>
                <a:gd name="T2" fmla="*/ 1 w 148"/>
                <a:gd name="T3" fmla="*/ 0 h 177"/>
                <a:gd name="T4" fmla="*/ 2 w 148"/>
                <a:gd name="T5" fmla="*/ 0 h 177"/>
                <a:gd name="T6" fmla="*/ 2 w 148"/>
                <a:gd name="T7" fmla="*/ 1 h 177"/>
                <a:gd name="T8" fmla="*/ 3 w 148"/>
                <a:gd name="T9" fmla="*/ 1 h 177"/>
                <a:gd name="T10" fmla="*/ 3 w 148"/>
                <a:gd name="T11" fmla="*/ 2 h 177"/>
                <a:gd name="T12" fmla="*/ 3 w 148"/>
                <a:gd name="T13" fmla="*/ 3 h 177"/>
                <a:gd name="T14" fmla="*/ 3 w 148"/>
                <a:gd name="T15" fmla="*/ 4 h 177"/>
                <a:gd name="T16" fmla="*/ 0 w 148"/>
                <a:gd name="T17" fmla="*/ 1 h 177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w 148"/>
                <a:gd name="T28" fmla="*/ 0 h 177"/>
                <a:gd name="T29" fmla="*/ 148 w 148"/>
                <a:gd name="T30" fmla="*/ 177 h 177"/>
              </a:gdLst>
              <a:ahLst/>
              <a:cxnLst>
                <a:cxn ang="T18">
                  <a:pos x="T0" y="T1"/>
                </a:cxn>
                <a:cxn ang="T19">
                  <a:pos x="T2" y="T3"/>
                </a:cxn>
                <a:cxn ang="T20">
                  <a:pos x="T4" y="T5"/>
                </a:cxn>
                <a:cxn ang="T21">
                  <a:pos x="T6" y="T7"/>
                </a:cxn>
                <a:cxn ang="T22">
                  <a:pos x="T8" y="T9"/>
                </a:cxn>
                <a:cxn ang="T23">
                  <a:pos x="T10" y="T11"/>
                </a:cxn>
                <a:cxn ang="T24">
                  <a:pos x="T12" y="T13"/>
                </a:cxn>
                <a:cxn ang="T25">
                  <a:pos x="T14" y="T15"/>
                </a:cxn>
                <a:cxn ang="T26">
                  <a:pos x="T16" y="T17"/>
                </a:cxn>
              </a:cxnLst>
              <a:rect l="T27" t="T28" r="T29" b="T30"/>
              <a:pathLst>
                <a:path w="148" h="177">
                  <a:moveTo>
                    <a:pt x="0" y="67"/>
                  </a:moveTo>
                  <a:lnTo>
                    <a:pt x="49" y="0"/>
                  </a:lnTo>
                  <a:lnTo>
                    <a:pt x="70" y="3"/>
                  </a:lnTo>
                  <a:lnTo>
                    <a:pt x="73" y="48"/>
                  </a:lnTo>
                  <a:lnTo>
                    <a:pt x="114" y="41"/>
                  </a:lnTo>
                  <a:lnTo>
                    <a:pt x="110" y="83"/>
                  </a:lnTo>
                  <a:lnTo>
                    <a:pt x="148" y="115"/>
                  </a:lnTo>
                  <a:lnTo>
                    <a:pt x="145" y="177"/>
                  </a:lnTo>
                  <a:lnTo>
                    <a:pt x="0" y="6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8" name="Freeform 457">
              <a:extLst>
                <a:ext uri="{FF2B5EF4-FFF2-40B4-BE49-F238E27FC236}">
                  <a16:creationId xmlns:a16="http://schemas.microsoft.com/office/drawing/2014/main" id="{BAD1C2FD-16E6-4039-94B9-93BCA6204012}"/>
                </a:ext>
              </a:extLst>
            </p:cNvPr>
            <p:cNvSpPr/>
            <p:nvPr/>
          </p:nvSpPr>
          <p:spPr bwMode="auto">
            <a:xfrm>
              <a:off x="2237" y="5122"/>
              <a:ext cx="451" cy="464"/>
            </a:xfrm>
            <a:custGeom>
              <a:avLst/>
              <a:gdLst>
                <a:gd name="T0" fmla="*/ 0 w 597"/>
                <a:gd name="T1" fmla="*/ 8 h 646"/>
                <a:gd name="T2" fmla="*/ 0 w 597"/>
                <a:gd name="T3" fmla="*/ 3 h 646"/>
                <a:gd name="T4" fmla="*/ 2 w 597"/>
                <a:gd name="T5" fmla="*/ 0 h 646"/>
                <a:gd name="T6" fmla="*/ 5 w 597"/>
                <a:gd name="T7" fmla="*/ 1 h 646"/>
                <a:gd name="T8" fmla="*/ 6 w 597"/>
                <a:gd name="T9" fmla="*/ 2 h 646"/>
                <a:gd name="T10" fmla="*/ 8 w 597"/>
                <a:gd name="T11" fmla="*/ 3 h 646"/>
                <a:gd name="T12" fmla="*/ 9 w 597"/>
                <a:gd name="T13" fmla="*/ 3 h 646"/>
                <a:gd name="T14" fmla="*/ 9 w 597"/>
                <a:gd name="T15" fmla="*/ 1 h 646"/>
                <a:gd name="T16" fmla="*/ 10 w 597"/>
                <a:gd name="T17" fmla="*/ 0 h 646"/>
                <a:gd name="T18" fmla="*/ 14 w 597"/>
                <a:gd name="T19" fmla="*/ 2 h 646"/>
                <a:gd name="T20" fmla="*/ 13 w 597"/>
                <a:gd name="T21" fmla="*/ 3 h 646"/>
                <a:gd name="T22" fmla="*/ 14 w 597"/>
                <a:gd name="T23" fmla="*/ 12 h 646"/>
                <a:gd name="T24" fmla="*/ 14 w 597"/>
                <a:gd name="T25" fmla="*/ 15 h 646"/>
                <a:gd name="T26" fmla="*/ 13 w 597"/>
                <a:gd name="T27" fmla="*/ 15 h 646"/>
                <a:gd name="T28" fmla="*/ 13 w 597"/>
                <a:gd name="T29" fmla="*/ 15 h 646"/>
                <a:gd name="T30" fmla="*/ 6 w 597"/>
                <a:gd name="T31" fmla="*/ 11 h 646"/>
                <a:gd name="T32" fmla="*/ 5 w 597"/>
                <a:gd name="T33" fmla="*/ 11 h 646"/>
                <a:gd name="T34" fmla="*/ 2 w 597"/>
                <a:gd name="T35" fmla="*/ 11 h 646"/>
                <a:gd name="T36" fmla="*/ 0 w 597"/>
                <a:gd name="T37" fmla="*/ 8 h 64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597"/>
                <a:gd name="T58" fmla="*/ 0 h 646"/>
                <a:gd name="T59" fmla="*/ 597 w 597"/>
                <a:gd name="T60" fmla="*/ 646 h 646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597" h="646">
                  <a:moveTo>
                    <a:pt x="0" y="336"/>
                  </a:moveTo>
                  <a:lnTo>
                    <a:pt x="1" y="139"/>
                  </a:lnTo>
                  <a:lnTo>
                    <a:pt x="74" y="0"/>
                  </a:lnTo>
                  <a:lnTo>
                    <a:pt x="219" y="42"/>
                  </a:lnTo>
                  <a:lnTo>
                    <a:pt x="246" y="89"/>
                  </a:lnTo>
                  <a:lnTo>
                    <a:pt x="363" y="139"/>
                  </a:lnTo>
                  <a:lnTo>
                    <a:pt x="398" y="123"/>
                  </a:lnTo>
                  <a:lnTo>
                    <a:pt x="402" y="52"/>
                  </a:lnTo>
                  <a:lnTo>
                    <a:pt x="440" y="19"/>
                  </a:lnTo>
                  <a:lnTo>
                    <a:pt x="597" y="75"/>
                  </a:lnTo>
                  <a:lnTo>
                    <a:pt x="580" y="150"/>
                  </a:lnTo>
                  <a:lnTo>
                    <a:pt x="597" y="529"/>
                  </a:lnTo>
                  <a:lnTo>
                    <a:pt x="597" y="618"/>
                  </a:lnTo>
                  <a:lnTo>
                    <a:pt x="564" y="619"/>
                  </a:lnTo>
                  <a:lnTo>
                    <a:pt x="564" y="646"/>
                  </a:lnTo>
                  <a:lnTo>
                    <a:pt x="258" y="462"/>
                  </a:lnTo>
                  <a:lnTo>
                    <a:pt x="219" y="483"/>
                  </a:lnTo>
                  <a:lnTo>
                    <a:pt x="89" y="460"/>
                  </a:lnTo>
                  <a:lnTo>
                    <a:pt x="0" y="33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39" name="Freeform 458">
              <a:extLst>
                <a:ext uri="{FF2B5EF4-FFF2-40B4-BE49-F238E27FC236}">
                  <a16:creationId xmlns:a16="http://schemas.microsoft.com/office/drawing/2014/main" id="{38D95302-7018-4F42-AE84-D23352C155BA}"/>
                </a:ext>
              </a:extLst>
            </p:cNvPr>
            <p:cNvSpPr/>
            <p:nvPr/>
          </p:nvSpPr>
          <p:spPr bwMode="auto">
            <a:xfrm>
              <a:off x="3211" y="6588"/>
              <a:ext cx="204" cy="439"/>
            </a:xfrm>
            <a:custGeom>
              <a:avLst/>
              <a:gdLst>
                <a:gd name="T0" fmla="*/ 0 w 270"/>
                <a:gd name="T1" fmla="*/ 10 h 616"/>
                <a:gd name="T2" fmla="*/ 1 w 270"/>
                <a:gd name="T3" fmla="*/ 13 h 616"/>
                <a:gd name="T4" fmla="*/ 2 w 270"/>
                <a:gd name="T5" fmla="*/ 14 h 616"/>
                <a:gd name="T6" fmla="*/ 4 w 270"/>
                <a:gd name="T7" fmla="*/ 13 h 616"/>
                <a:gd name="T8" fmla="*/ 6 w 270"/>
                <a:gd name="T9" fmla="*/ 3 h 616"/>
                <a:gd name="T10" fmla="*/ 6 w 270"/>
                <a:gd name="T11" fmla="*/ 4 h 616"/>
                <a:gd name="T12" fmla="*/ 5 w 270"/>
                <a:gd name="T13" fmla="*/ 0 h 616"/>
                <a:gd name="T14" fmla="*/ 4 w 270"/>
                <a:gd name="T15" fmla="*/ 1 h 616"/>
                <a:gd name="T16" fmla="*/ 4 w 270"/>
                <a:gd name="T17" fmla="*/ 3 h 616"/>
                <a:gd name="T18" fmla="*/ 3 w 270"/>
                <a:gd name="T19" fmla="*/ 4 h 616"/>
                <a:gd name="T20" fmla="*/ 1 w 270"/>
                <a:gd name="T21" fmla="*/ 4 h 616"/>
                <a:gd name="T22" fmla="*/ 1 w 270"/>
                <a:gd name="T23" fmla="*/ 5 h 616"/>
                <a:gd name="T24" fmla="*/ 1 w 270"/>
                <a:gd name="T25" fmla="*/ 8 h 616"/>
                <a:gd name="T26" fmla="*/ 0 w 270"/>
                <a:gd name="T27" fmla="*/ 10 h 61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270"/>
                <a:gd name="T43" fmla="*/ 0 h 616"/>
                <a:gd name="T44" fmla="*/ 270 w 270"/>
                <a:gd name="T45" fmla="*/ 616 h 61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270" h="616">
                  <a:moveTo>
                    <a:pt x="0" y="441"/>
                  </a:moveTo>
                  <a:lnTo>
                    <a:pt x="26" y="567"/>
                  </a:lnTo>
                  <a:lnTo>
                    <a:pt x="76" y="616"/>
                  </a:lnTo>
                  <a:lnTo>
                    <a:pt x="161" y="567"/>
                  </a:lnTo>
                  <a:lnTo>
                    <a:pt x="254" y="144"/>
                  </a:lnTo>
                  <a:lnTo>
                    <a:pt x="270" y="161"/>
                  </a:lnTo>
                  <a:lnTo>
                    <a:pt x="232" y="0"/>
                  </a:lnTo>
                  <a:lnTo>
                    <a:pt x="182" y="68"/>
                  </a:lnTo>
                  <a:lnTo>
                    <a:pt x="182" y="115"/>
                  </a:lnTo>
                  <a:lnTo>
                    <a:pt x="122" y="165"/>
                  </a:lnTo>
                  <a:lnTo>
                    <a:pt x="47" y="186"/>
                  </a:lnTo>
                  <a:lnTo>
                    <a:pt x="29" y="240"/>
                  </a:lnTo>
                  <a:lnTo>
                    <a:pt x="47" y="348"/>
                  </a:lnTo>
                  <a:lnTo>
                    <a:pt x="0" y="44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0" name="Freeform 459">
              <a:extLst>
                <a:ext uri="{FF2B5EF4-FFF2-40B4-BE49-F238E27FC236}">
                  <a16:creationId xmlns:a16="http://schemas.microsoft.com/office/drawing/2014/main" id="{0ABDBE76-431A-42E0-A875-C59BC6EDA7B9}"/>
                </a:ext>
              </a:extLst>
            </p:cNvPr>
            <p:cNvSpPr/>
            <p:nvPr/>
          </p:nvSpPr>
          <p:spPr bwMode="auto">
            <a:xfrm>
              <a:off x="2914" y="6500"/>
              <a:ext cx="96" cy="248"/>
            </a:xfrm>
            <a:custGeom>
              <a:avLst/>
              <a:gdLst>
                <a:gd name="T0" fmla="*/ 0 w 124"/>
                <a:gd name="T1" fmla="*/ 4 h 346"/>
                <a:gd name="T2" fmla="*/ 0 w 124"/>
                <a:gd name="T3" fmla="*/ 5 h 346"/>
                <a:gd name="T4" fmla="*/ 2 w 124"/>
                <a:gd name="T5" fmla="*/ 5 h 346"/>
                <a:gd name="T6" fmla="*/ 1 w 124"/>
                <a:gd name="T7" fmla="*/ 7 h 346"/>
                <a:gd name="T8" fmla="*/ 2 w 124"/>
                <a:gd name="T9" fmla="*/ 8 h 346"/>
                <a:gd name="T10" fmla="*/ 3 w 124"/>
                <a:gd name="T11" fmla="*/ 6 h 346"/>
                <a:gd name="T12" fmla="*/ 2 w 124"/>
                <a:gd name="T13" fmla="*/ 4 h 346"/>
                <a:gd name="T14" fmla="*/ 2 w 124"/>
                <a:gd name="T15" fmla="*/ 5 h 346"/>
                <a:gd name="T16" fmla="*/ 2 w 124"/>
                <a:gd name="T17" fmla="*/ 5 h 346"/>
                <a:gd name="T18" fmla="*/ 1 w 124"/>
                <a:gd name="T19" fmla="*/ 3 h 346"/>
                <a:gd name="T20" fmla="*/ 1 w 124"/>
                <a:gd name="T21" fmla="*/ 0 h 346"/>
                <a:gd name="T22" fmla="*/ 0 w 124"/>
                <a:gd name="T23" fmla="*/ 0 h 346"/>
                <a:gd name="T24" fmla="*/ 1 w 124"/>
                <a:gd name="T25" fmla="*/ 1 h 346"/>
                <a:gd name="T26" fmla="*/ 0 w 124"/>
                <a:gd name="T27" fmla="*/ 4 h 34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124"/>
                <a:gd name="T43" fmla="*/ 0 h 346"/>
                <a:gd name="T44" fmla="*/ 124 w 124"/>
                <a:gd name="T45" fmla="*/ 346 h 346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124" h="346">
                  <a:moveTo>
                    <a:pt x="0" y="189"/>
                  </a:moveTo>
                  <a:lnTo>
                    <a:pt x="16" y="209"/>
                  </a:lnTo>
                  <a:lnTo>
                    <a:pt x="64" y="228"/>
                  </a:lnTo>
                  <a:lnTo>
                    <a:pt x="61" y="292"/>
                  </a:lnTo>
                  <a:lnTo>
                    <a:pt x="100" y="346"/>
                  </a:lnTo>
                  <a:lnTo>
                    <a:pt x="124" y="248"/>
                  </a:lnTo>
                  <a:lnTo>
                    <a:pt x="84" y="182"/>
                  </a:lnTo>
                  <a:lnTo>
                    <a:pt x="95" y="219"/>
                  </a:lnTo>
                  <a:lnTo>
                    <a:pt x="72" y="217"/>
                  </a:lnTo>
                  <a:lnTo>
                    <a:pt x="47" y="128"/>
                  </a:lnTo>
                  <a:lnTo>
                    <a:pt x="46" y="9"/>
                  </a:lnTo>
                  <a:lnTo>
                    <a:pt x="10" y="0"/>
                  </a:lnTo>
                  <a:lnTo>
                    <a:pt x="38" y="58"/>
                  </a:lnTo>
                  <a:lnTo>
                    <a:pt x="0" y="18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1" name="Freeform 460">
              <a:extLst>
                <a:ext uri="{FF2B5EF4-FFF2-40B4-BE49-F238E27FC236}">
                  <a16:creationId xmlns:a16="http://schemas.microsoft.com/office/drawing/2014/main" id="{62133623-2F02-408F-8F85-F8FF0A7CDD64}"/>
                </a:ext>
              </a:extLst>
            </p:cNvPr>
            <p:cNvSpPr/>
            <p:nvPr/>
          </p:nvSpPr>
          <p:spPr bwMode="auto">
            <a:xfrm>
              <a:off x="1619" y="5403"/>
              <a:ext cx="470" cy="479"/>
            </a:xfrm>
            <a:custGeom>
              <a:avLst/>
              <a:gdLst>
                <a:gd name="T0" fmla="*/ 0 w 618"/>
                <a:gd name="T1" fmla="*/ 11 h 673"/>
                <a:gd name="T2" fmla="*/ 1 w 618"/>
                <a:gd name="T3" fmla="*/ 10 h 673"/>
                <a:gd name="T4" fmla="*/ 1 w 618"/>
                <a:gd name="T5" fmla="*/ 10 h 673"/>
                <a:gd name="T6" fmla="*/ 6 w 618"/>
                <a:gd name="T7" fmla="*/ 10 h 673"/>
                <a:gd name="T8" fmla="*/ 5 w 618"/>
                <a:gd name="T9" fmla="*/ 0 h 673"/>
                <a:gd name="T10" fmla="*/ 7 w 618"/>
                <a:gd name="T11" fmla="*/ 0 h 673"/>
                <a:gd name="T12" fmla="*/ 14 w 618"/>
                <a:gd name="T13" fmla="*/ 5 h 673"/>
                <a:gd name="T14" fmla="*/ 14 w 618"/>
                <a:gd name="T15" fmla="*/ 6 h 673"/>
                <a:gd name="T16" fmla="*/ 15 w 618"/>
                <a:gd name="T17" fmla="*/ 6 h 673"/>
                <a:gd name="T18" fmla="*/ 15 w 618"/>
                <a:gd name="T19" fmla="*/ 9 h 673"/>
                <a:gd name="T20" fmla="*/ 14 w 618"/>
                <a:gd name="T21" fmla="*/ 10 h 673"/>
                <a:gd name="T22" fmla="*/ 11 w 618"/>
                <a:gd name="T23" fmla="*/ 11 h 673"/>
                <a:gd name="T24" fmla="*/ 7 w 618"/>
                <a:gd name="T25" fmla="*/ 12 h 673"/>
                <a:gd name="T26" fmla="*/ 6 w 618"/>
                <a:gd name="T27" fmla="*/ 15 h 673"/>
                <a:gd name="T28" fmla="*/ 5 w 618"/>
                <a:gd name="T29" fmla="*/ 15 h 673"/>
                <a:gd name="T30" fmla="*/ 4 w 618"/>
                <a:gd name="T31" fmla="*/ 15 h 673"/>
                <a:gd name="T32" fmla="*/ 3 w 618"/>
                <a:gd name="T33" fmla="*/ 13 h 673"/>
                <a:gd name="T34" fmla="*/ 1 w 618"/>
                <a:gd name="T35" fmla="*/ 14 h 673"/>
                <a:gd name="T36" fmla="*/ 1 w 618"/>
                <a:gd name="T37" fmla="*/ 13 h 673"/>
                <a:gd name="T38" fmla="*/ 0 w 618"/>
                <a:gd name="T39" fmla="*/ 11 h 673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618"/>
                <a:gd name="T61" fmla="*/ 0 h 673"/>
                <a:gd name="T62" fmla="*/ 618 w 618"/>
                <a:gd name="T63" fmla="*/ 673 h 673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618" h="673">
                  <a:moveTo>
                    <a:pt x="0" y="468"/>
                  </a:moveTo>
                  <a:lnTo>
                    <a:pt x="26" y="418"/>
                  </a:lnTo>
                  <a:lnTo>
                    <a:pt x="56" y="450"/>
                  </a:lnTo>
                  <a:lnTo>
                    <a:pt x="248" y="435"/>
                  </a:lnTo>
                  <a:lnTo>
                    <a:pt x="208" y="0"/>
                  </a:lnTo>
                  <a:lnTo>
                    <a:pt x="279" y="0"/>
                  </a:lnTo>
                  <a:lnTo>
                    <a:pt x="583" y="236"/>
                  </a:lnTo>
                  <a:lnTo>
                    <a:pt x="585" y="275"/>
                  </a:lnTo>
                  <a:lnTo>
                    <a:pt x="617" y="271"/>
                  </a:lnTo>
                  <a:lnTo>
                    <a:pt x="618" y="409"/>
                  </a:lnTo>
                  <a:lnTo>
                    <a:pt x="591" y="439"/>
                  </a:lnTo>
                  <a:lnTo>
                    <a:pt x="467" y="458"/>
                  </a:lnTo>
                  <a:lnTo>
                    <a:pt x="310" y="537"/>
                  </a:lnTo>
                  <a:lnTo>
                    <a:pt x="261" y="665"/>
                  </a:lnTo>
                  <a:lnTo>
                    <a:pt x="223" y="649"/>
                  </a:lnTo>
                  <a:lnTo>
                    <a:pt x="155" y="673"/>
                  </a:lnTo>
                  <a:lnTo>
                    <a:pt x="117" y="566"/>
                  </a:lnTo>
                  <a:lnTo>
                    <a:pt x="53" y="592"/>
                  </a:lnTo>
                  <a:lnTo>
                    <a:pt x="26" y="569"/>
                  </a:lnTo>
                  <a:lnTo>
                    <a:pt x="0" y="46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2" name="Freeform 461">
              <a:extLst>
                <a:ext uri="{FF2B5EF4-FFF2-40B4-BE49-F238E27FC236}">
                  <a16:creationId xmlns:a16="http://schemas.microsoft.com/office/drawing/2014/main" id="{4F87CDF4-80A8-473A-8BB3-55AE7837460A}"/>
                </a:ext>
              </a:extLst>
            </p:cNvPr>
            <p:cNvSpPr/>
            <p:nvPr/>
          </p:nvSpPr>
          <p:spPr bwMode="auto">
            <a:xfrm>
              <a:off x="1478" y="5325"/>
              <a:ext cx="353" cy="411"/>
            </a:xfrm>
            <a:custGeom>
              <a:avLst/>
              <a:gdLst>
                <a:gd name="T0" fmla="*/ 0 w 467"/>
                <a:gd name="T1" fmla="*/ 7 h 575"/>
                <a:gd name="T2" fmla="*/ 1 w 467"/>
                <a:gd name="T3" fmla="*/ 7 h 575"/>
                <a:gd name="T4" fmla="*/ 1 w 467"/>
                <a:gd name="T5" fmla="*/ 9 h 575"/>
                <a:gd name="T6" fmla="*/ 0 w 467"/>
                <a:gd name="T7" fmla="*/ 12 h 575"/>
                <a:gd name="T8" fmla="*/ 2 w 467"/>
                <a:gd name="T9" fmla="*/ 11 h 575"/>
                <a:gd name="T10" fmla="*/ 4 w 467"/>
                <a:gd name="T11" fmla="*/ 13 h 575"/>
                <a:gd name="T12" fmla="*/ 5 w 467"/>
                <a:gd name="T13" fmla="*/ 12 h 575"/>
                <a:gd name="T14" fmla="*/ 6 w 467"/>
                <a:gd name="T15" fmla="*/ 13 h 575"/>
                <a:gd name="T16" fmla="*/ 10 w 467"/>
                <a:gd name="T17" fmla="*/ 13 h 575"/>
                <a:gd name="T18" fmla="*/ 9 w 467"/>
                <a:gd name="T19" fmla="*/ 3 h 575"/>
                <a:gd name="T20" fmla="*/ 11 w 467"/>
                <a:gd name="T21" fmla="*/ 3 h 575"/>
                <a:gd name="T22" fmla="*/ 7 w 467"/>
                <a:gd name="T23" fmla="*/ 0 h 575"/>
                <a:gd name="T24" fmla="*/ 7 w 467"/>
                <a:gd name="T25" fmla="*/ 1 h 575"/>
                <a:gd name="T26" fmla="*/ 5 w 467"/>
                <a:gd name="T27" fmla="*/ 1 h 575"/>
                <a:gd name="T28" fmla="*/ 5 w 467"/>
                <a:gd name="T29" fmla="*/ 4 h 575"/>
                <a:gd name="T30" fmla="*/ 3 w 467"/>
                <a:gd name="T31" fmla="*/ 5 h 575"/>
                <a:gd name="T32" fmla="*/ 4 w 467"/>
                <a:gd name="T33" fmla="*/ 6 h 575"/>
                <a:gd name="T34" fmla="*/ 0 w 467"/>
                <a:gd name="T35" fmla="*/ 7 h 57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467"/>
                <a:gd name="T55" fmla="*/ 0 h 575"/>
                <a:gd name="T56" fmla="*/ 467 w 467"/>
                <a:gd name="T57" fmla="*/ 575 h 57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467" h="575">
                  <a:moveTo>
                    <a:pt x="0" y="288"/>
                  </a:moveTo>
                  <a:lnTo>
                    <a:pt x="30" y="320"/>
                  </a:lnTo>
                  <a:lnTo>
                    <a:pt x="36" y="408"/>
                  </a:lnTo>
                  <a:lnTo>
                    <a:pt x="13" y="515"/>
                  </a:lnTo>
                  <a:lnTo>
                    <a:pt x="101" y="492"/>
                  </a:lnTo>
                  <a:lnTo>
                    <a:pt x="188" y="575"/>
                  </a:lnTo>
                  <a:lnTo>
                    <a:pt x="214" y="525"/>
                  </a:lnTo>
                  <a:lnTo>
                    <a:pt x="244" y="557"/>
                  </a:lnTo>
                  <a:lnTo>
                    <a:pt x="436" y="542"/>
                  </a:lnTo>
                  <a:lnTo>
                    <a:pt x="396" y="107"/>
                  </a:lnTo>
                  <a:lnTo>
                    <a:pt x="467" y="107"/>
                  </a:lnTo>
                  <a:lnTo>
                    <a:pt x="322" y="0"/>
                  </a:lnTo>
                  <a:lnTo>
                    <a:pt x="317" y="58"/>
                  </a:lnTo>
                  <a:lnTo>
                    <a:pt x="197" y="54"/>
                  </a:lnTo>
                  <a:lnTo>
                    <a:pt x="196" y="176"/>
                  </a:lnTo>
                  <a:lnTo>
                    <a:pt x="152" y="199"/>
                  </a:lnTo>
                  <a:lnTo>
                    <a:pt x="156" y="270"/>
                  </a:lnTo>
                  <a:lnTo>
                    <a:pt x="0" y="28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3" name="Freeform 462">
              <a:extLst>
                <a:ext uri="{FF2B5EF4-FFF2-40B4-BE49-F238E27FC236}">
                  <a16:creationId xmlns:a16="http://schemas.microsoft.com/office/drawing/2014/main" id="{88879927-EEB0-44C9-9E6A-A436E0FB767C}"/>
                </a:ext>
              </a:extLst>
            </p:cNvPr>
            <p:cNvSpPr/>
            <p:nvPr/>
          </p:nvSpPr>
          <p:spPr bwMode="auto">
            <a:xfrm>
              <a:off x="1595" y="5034"/>
              <a:ext cx="337" cy="278"/>
            </a:xfrm>
            <a:custGeom>
              <a:avLst/>
              <a:gdLst>
                <a:gd name="T0" fmla="*/ 0 w 447"/>
                <a:gd name="T1" fmla="*/ 9 h 392"/>
                <a:gd name="T2" fmla="*/ 3 w 447"/>
                <a:gd name="T3" fmla="*/ 7 h 392"/>
                <a:gd name="T4" fmla="*/ 3 w 447"/>
                <a:gd name="T5" fmla="*/ 3 h 392"/>
                <a:gd name="T6" fmla="*/ 6 w 447"/>
                <a:gd name="T7" fmla="*/ 2 h 392"/>
                <a:gd name="T8" fmla="*/ 6 w 447"/>
                <a:gd name="T9" fmla="*/ 0 h 392"/>
                <a:gd name="T10" fmla="*/ 9 w 447"/>
                <a:gd name="T11" fmla="*/ 1 h 392"/>
                <a:gd name="T12" fmla="*/ 10 w 447"/>
                <a:gd name="T13" fmla="*/ 4 h 392"/>
                <a:gd name="T14" fmla="*/ 9 w 447"/>
                <a:gd name="T15" fmla="*/ 4 h 392"/>
                <a:gd name="T16" fmla="*/ 8 w 447"/>
                <a:gd name="T17" fmla="*/ 4 h 392"/>
                <a:gd name="T18" fmla="*/ 8 w 447"/>
                <a:gd name="T19" fmla="*/ 5 h 392"/>
                <a:gd name="T20" fmla="*/ 4 w 447"/>
                <a:gd name="T21" fmla="*/ 7 h 392"/>
                <a:gd name="T22" fmla="*/ 4 w 447"/>
                <a:gd name="T23" fmla="*/ 9 h 392"/>
                <a:gd name="T24" fmla="*/ 0 w 447"/>
                <a:gd name="T25" fmla="*/ 9 h 392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w 447"/>
                <a:gd name="T40" fmla="*/ 0 h 392"/>
                <a:gd name="T41" fmla="*/ 447 w 447"/>
                <a:gd name="T42" fmla="*/ 392 h 392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T39" t="T40" r="T41" b="T42"/>
              <a:pathLst>
                <a:path w="447" h="392">
                  <a:moveTo>
                    <a:pt x="0" y="387"/>
                  </a:moveTo>
                  <a:lnTo>
                    <a:pt x="109" y="311"/>
                  </a:lnTo>
                  <a:lnTo>
                    <a:pt x="149" y="157"/>
                  </a:lnTo>
                  <a:lnTo>
                    <a:pt x="242" y="77"/>
                  </a:lnTo>
                  <a:lnTo>
                    <a:pt x="273" y="0"/>
                  </a:lnTo>
                  <a:lnTo>
                    <a:pt x="409" y="26"/>
                  </a:lnTo>
                  <a:lnTo>
                    <a:pt x="447" y="172"/>
                  </a:lnTo>
                  <a:lnTo>
                    <a:pt x="387" y="175"/>
                  </a:lnTo>
                  <a:lnTo>
                    <a:pt x="352" y="192"/>
                  </a:lnTo>
                  <a:lnTo>
                    <a:pt x="359" y="230"/>
                  </a:lnTo>
                  <a:lnTo>
                    <a:pt x="184" y="317"/>
                  </a:lnTo>
                  <a:lnTo>
                    <a:pt x="163" y="392"/>
                  </a:lnTo>
                  <a:lnTo>
                    <a:pt x="0" y="38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4" name="Freeform 463">
              <a:extLst>
                <a:ext uri="{FF2B5EF4-FFF2-40B4-BE49-F238E27FC236}">
                  <a16:creationId xmlns:a16="http://schemas.microsoft.com/office/drawing/2014/main" id="{198EEE96-3BD1-423D-9137-81C8BDF75872}"/>
                </a:ext>
              </a:extLst>
            </p:cNvPr>
            <p:cNvSpPr/>
            <p:nvPr/>
          </p:nvSpPr>
          <p:spPr bwMode="auto">
            <a:xfrm>
              <a:off x="2837" y="6533"/>
              <a:ext cx="302" cy="529"/>
            </a:xfrm>
            <a:custGeom>
              <a:avLst/>
              <a:gdLst>
                <a:gd name="T0" fmla="*/ 0 w 398"/>
                <a:gd name="T1" fmla="*/ 5 h 739"/>
                <a:gd name="T2" fmla="*/ 0 w 398"/>
                <a:gd name="T3" fmla="*/ 5 h 739"/>
                <a:gd name="T4" fmla="*/ 2 w 398"/>
                <a:gd name="T5" fmla="*/ 6 h 739"/>
                <a:gd name="T6" fmla="*/ 3 w 398"/>
                <a:gd name="T7" fmla="*/ 7 h 739"/>
                <a:gd name="T8" fmla="*/ 3 w 398"/>
                <a:gd name="T9" fmla="*/ 10 h 739"/>
                <a:gd name="T10" fmla="*/ 1 w 398"/>
                <a:gd name="T11" fmla="*/ 13 h 739"/>
                <a:gd name="T12" fmla="*/ 2 w 398"/>
                <a:gd name="T13" fmla="*/ 16 h 739"/>
                <a:gd name="T14" fmla="*/ 2 w 398"/>
                <a:gd name="T15" fmla="*/ 17 h 739"/>
                <a:gd name="T16" fmla="*/ 3 w 398"/>
                <a:gd name="T17" fmla="*/ 17 h 739"/>
                <a:gd name="T18" fmla="*/ 3 w 398"/>
                <a:gd name="T19" fmla="*/ 16 h 739"/>
                <a:gd name="T20" fmla="*/ 5 w 398"/>
                <a:gd name="T21" fmla="*/ 15 h 739"/>
                <a:gd name="T22" fmla="*/ 4 w 398"/>
                <a:gd name="T23" fmla="*/ 10 h 739"/>
                <a:gd name="T24" fmla="*/ 9 w 398"/>
                <a:gd name="T25" fmla="*/ 5 h 739"/>
                <a:gd name="T26" fmla="*/ 9 w 398"/>
                <a:gd name="T27" fmla="*/ 0 h 739"/>
                <a:gd name="T28" fmla="*/ 8 w 398"/>
                <a:gd name="T29" fmla="*/ 1 h 739"/>
                <a:gd name="T30" fmla="*/ 4 w 398"/>
                <a:gd name="T31" fmla="*/ 1 h 739"/>
                <a:gd name="T32" fmla="*/ 4 w 398"/>
                <a:gd name="T33" fmla="*/ 3 h 739"/>
                <a:gd name="T34" fmla="*/ 5 w 398"/>
                <a:gd name="T35" fmla="*/ 5 h 739"/>
                <a:gd name="T36" fmla="*/ 5 w 398"/>
                <a:gd name="T37" fmla="*/ 7 h 739"/>
                <a:gd name="T38" fmla="*/ 4 w 398"/>
                <a:gd name="T39" fmla="*/ 6 h 739"/>
                <a:gd name="T40" fmla="*/ 4 w 398"/>
                <a:gd name="T41" fmla="*/ 4 h 739"/>
                <a:gd name="T42" fmla="*/ 3 w 398"/>
                <a:gd name="T43" fmla="*/ 4 h 739"/>
                <a:gd name="T44" fmla="*/ 0 w 398"/>
                <a:gd name="T45" fmla="*/ 5 h 739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w 398"/>
                <a:gd name="T70" fmla="*/ 0 h 739"/>
                <a:gd name="T71" fmla="*/ 398 w 398"/>
                <a:gd name="T72" fmla="*/ 739 h 739"/>
              </a:gdLst>
              <a:ahLst/>
              <a:cxnLst>
                <a:cxn ang="T46">
                  <a:pos x="T0" y="T1"/>
                </a:cxn>
                <a:cxn ang="T47">
                  <a:pos x="T2" y="T3"/>
                </a:cxn>
                <a:cxn ang="T48">
                  <a:pos x="T4" y="T5"/>
                </a:cxn>
                <a:cxn ang="T49">
                  <a:pos x="T6" y="T7"/>
                </a:cxn>
                <a:cxn ang="T50">
                  <a:pos x="T8" y="T9"/>
                </a:cxn>
                <a:cxn ang="T51">
                  <a:pos x="T10" y="T11"/>
                </a:cxn>
                <a:cxn ang="T52">
                  <a:pos x="T12" y="T13"/>
                </a:cxn>
                <a:cxn ang="T53">
                  <a:pos x="T14" y="T15"/>
                </a:cxn>
                <a:cxn ang="T54">
                  <a:pos x="T16" y="T17"/>
                </a:cxn>
                <a:cxn ang="T55">
                  <a:pos x="T18" y="T19"/>
                </a:cxn>
                <a:cxn ang="T56">
                  <a:pos x="T20" y="T21"/>
                </a:cxn>
                <a:cxn ang="T57">
                  <a:pos x="T22" y="T23"/>
                </a:cxn>
                <a:cxn ang="T58">
                  <a:pos x="T24" y="T25"/>
                </a:cxn>
                <a:cxn ang="T59">
                  <a:pos x="T26" y="T27"/>
                </a:cxn>
                <a:cxn ang="T60">
                  <a:pos x="T28" y="T29"/>
                </a:cxn>
                <a:cxn ang="T61">
                  <a:pos x="T30" y="T31"/>
                </a:cxn>
                <a:cxn ang="T62">
                  <a:pos x="T32" y="T33"/>
                </a:cxn>
                <a:cxn ang="T63">
                  <a:pos x="T34" y="T35"/>
                </a:cxn>
                <a:cxn ang="T64">
                  <a:pos x="T36" y="T37"/>
                </a:cxn>
                <a:cxn ang="T65">
                  <a:pos x="T38" y="T39"/>
                </a:cxn>
                <a:cxn ang="T66">
                  <a:pos x="T40" y="T41"/>
                </a:cxn>
                <a:cxn ang="T67">
                  <a:pos x="T42" y="T43"/>
                </a:cxn>
                <a:cxn ang="T68">
                  <a:pos x="T44" y="T45"/>
                </a:cxn>
              </a:cxnLst>
              <a:rect l="T69" t="T70" r="T71" b="T72"/>
              <a:pathLst>
                <a:path w="398" h="739">
                  <a:moveTo>
                    <a:pt x="0" y="206"/>
                  </a:moveTo>
                  <a:lnTo>
                    <a:pt x="8" y="230"/>
                  </a:lnTo>
                  <a:lnTo>
                    <a:pt x="102" y="263"/>
                  </a:lnTo>
                  <a:lnTo>
                    <a:pt x="113" y="310"/>
                  </a:lnTo>
                  <a:lnTo>
                    <a:pt x="105" y="428"/>
                  </a:lnTo>
                  <a:lnTo>
                    <a:pt x="57" y="549"/>
                  </a:lnTo>
                  <a:lnTo>
                    <a:pt x="73" y="693"/>
                  </a:lnTo>
                  <a:lnTo>
                    <a:pt x="77" y="739"/>
                  </a:lnTo>
                  <a:lnTo>
                    <a:pt x="104" y="739"/>
                  </a:lnTo>
                  <a:lnTo>
                    <a:pt x="104" y="689"/>
                  </a:lnTo>
                  <a:lnTo>
                    <a:pt x="205" y="622"/>
                  </a:lnTo>
                  <a:lnTo>
                    <a:pt x="175" y="428"/>
                  </a:lnTo>
                  <a:lnTo>
                    <a:pt x="396" y="229"/>
                  </a:lnTo>
                  <a:lnTo>
                    <a:pt x="398" y="0"/>
                  </a:lnTo>
                  <a:lnTo>
                    <a:pt x="342" y="39"/>
                  </a:lnTo>
                  <a:lnTo>
                    <a:pt x="188" y="52"/>
                  </a:lnTo>
                  <a:lnTo>
                    <a:pt x="187" y="134"/>
                  </a:lnTo>
                  <a:lnTo>
                    <a:pt x="227" y="200"/>
                  </a:lnTo>
                  <a:lnTo>
                    <a:pt x="203" y="298"/>
                  </a:lnTo>
                  <a:lnTo>
                    <a:pt x="164" y="244"/>
                  </a:lnTo>
                  <a:lnTo>
                    <a:pt x="167" y="180"/>
                  </a:lnTo>
                  <a:lnTo>
                    <a:pt x="119" y="161"/>
                  </a:lnTo>
                  <a:lnTo>
                    <a:pt x="0" y="20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5" name="Freeform 464">
              <a:extLst>
                <a:ext uri="{FF2B5EF4-FFF2-40B4-BE49-F238E27FC236}">
                  <a16:creationId xmlns:a16="http://schemas.microsoft.com/office/drawing/2014/main" id="{2E0252E2-11B2-4066-B2FE-21C25520996F}"/>
                </a:ext>
              </a:extLst>
            </p:cNvPr>
            <p:cNvSpPr/>
            <p:nvPr/>
          </p:nvSpPr>
          <p:spPr bwMode="auto">
            <a:xfrm>
              <a:off x="1975" y="5453"/>
              <a:ext cx="459" cy="381"/>
            </a:xfrm>
            <a:custGeom>
              <a:avLst/>
              <a:gdLst>
                <a:gd name="T0" fmla="*/ 0 w 607"/>
                <a:gd name="T1" fmla="*/ 9 h 535"/>
                <a:gd name="T2" fmla="*/ 0 w 607"/>
                <a:gd name="T3" fmla="*/ 10 h 535"/>
                <a:gd name="T4" fmla="*/ 2 w 607"/>
                <a:gd name="T5" fmla="*/ 12 h 535"/>
                <a:gd name="T6" fmla="*/ 2 w 607"/>
                <a:gd name="T7" fmla="*/ 12 h 535"/>
                <a:gd name="T8" fmla="*/ 3 w 607"/>
                <a:gd name="T9" fmla="*/ 12 h 535"/>
                <a:gd name="T10" fmla="*/ 4 w 607"/>
                <a:gd name="T11" fmla="*/ 10 h 535"/>
                <a:gd name="T12" fmla="*/ 8 w 607"/>
                <a:gd name="T13" fmla="*/ 11 h 535"/>
                <a:gd name="T14" fmla="*/ 11 w 607"/>
                <a:gd name="T15" fmla="*/ 10 h 535"/>
                <a:gd name="T16" fmla="*/ 12 w 607"/>
                <a:gd name="T17" fmla="*/ 10 h 535"/>
                <a:gd name="T18" fmla="*/ 13 w 607"/>
                <a:gd name="T19" fmla="*/ 7 h 535"/>
                <a:gd name="T20" fmla="*/ 14 w 607"/>
                <a:gd name="T21" fmla="*/ 3 h 535"/>
                <a:gd name="T22" fmla="*/ 13 w 607"/>
                <a:gd name="T23" fmla="*/ 2 h 535"/>
                <a:gd name="T24" fmla="*/ 13 w 607"/>
                <a:gd name="T25" fmla="*/ 1 h 535"/>
                <a:gd name="T26" fmla="*/ 10 w 607"/>
                <a:gd name="T27" fmla="*/ 0 h 535"/>
                <a:gd name="T28" fmla="*/ 5 w 607"/>
                <a:gd name="T29" fmla="*/ 4 h 535"/>
                <a:gd name="T30" fmla="*/ 3 w 607"/>
                <a:gd name="T31" fmla="*/ 5 h 535"/>
                <a:gd name="T32" fmla="*/ 3 w 607"/>
                <a:gd name="T33" fmla="*/ 8 h 535"/>
                <a:gd name="T34" fmla="*/ 3 w 607"/>
                <a:gd name="T35" fmla="*/ 9 h 535"/>
                <a:gd name="T36" fmla="*/ 0 w 607"/>
                <a:gd name="T37" fmla="*/ 9 h 53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607"/>
                <a:gd name="T58" fmla="*/ 0 h 535"/>
                <a:gd name="T59" fmla="*/ 607 w 607"/>
                <a:gd name="T60" fmla="*/ 535 h 53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607" h="535">
                  <a:moveTo>
                    <a:pt x="0" y="389"/>
                  </a:moveTo>
                  <a:lnTo>
                    <a:pt x="8" y="431"/>
                  </a:lnTo>
                  <a:lnTo>
                    <a:pt x="79" y="524"/>
                  </a:lnTo>
                  <a:lnTo>
                    <a:pt x="100" y="505"/>
                  </a:lnTo>
                  <a:lnTo>
                    <a:pt x="129" y="535"/>
                  </a:lnTo>
                  <a:lnTo>
                    <a:pt x="178" y="442"/>
                  </a:lnTo>
                  <a:lnTo>
                    <a:pt x="349" y="489"/>
                  </a:lnTo>
                  <a:lnTo>
                    <a:pt x="498" y="440"/>
                  </a:lnTo>
                  <a:lnTo>
                    <a:pt x="504" y="418"/>
                  </a:lnTo>
                  <a:lnTo>
                    <a:pt x="579" y="300"/>
                  </a:lnTo>
                  <a:lnTo>
                    <a:pt x="607" y="142"/>
                  </a:lnTo>
                  <a:lnTo>
                    <a:pt x="568" y="92"/>
                  </a:lnTo>
                  <a:lnTo>
                    <a:pt x="568" y="23"/>
                  </a:lnTo>
                  <a:lnTo>
                    <a:pt x="438" y="0"/>
                  </a:lnTo>
                  <a:lnTo>
                    <a:pt x="209" y="185"/>
                  </a:lnTo>
                  <a:lnTo>
                    <a:pt x="150" y="202"/>
                  </a:lnTo>
                  <a:lnTo>
                    <a:pt x="151" y="340"/>
                  </a:lnTo>
                  <a:lnTo>
                    <a:pt x="124" y="370"/>
                  </a:lnTo>
                  <a:lnTo>
                    <a:pt x="0" y="38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6" name="Freeform 465">
              <a:extLst>
                <a:ext uri="{FF2B5EF4-FFF2-40B4-BE49-F238E27FC236}">
                  <a16:creationId xmlns:a16="http://schemas.microsoft.com/office/drawing/2014/main" id="{3C80787B-7B00-4D67-B26D-3700F0D5C92C}"/>
                </a:ext>
              </a:extLst>
            </p:cNvPr>
            <p:cNvSpPr/>
            <p:nvPr/>
          </p:nvSpPr>
          <p:spPr bwMode="auto">
            <a:xfrm>
              <a:off x="2049" y="5763"/>
              <a:ext cx="337" cy="308"/>
            </a:xfrm>
            <a:custGeom>
              <a:avLst/>
              <a:gdLst>
                <a:gd name="T0" fmla="*/ 0 w 445"/>
                <a:gd name="T1" fmla="*/ 8 h 429"/>
                <a:gd name="T2" fmla="*/ 1 w 445"/>
                <a:gd name="T3" fmla="*/ 2 h 429"/>
                <a:gd name="T4" fmla="*/ 2 w 445"/>
                <a:gd name="T5" fmla="*/ 0 h 429"/>
                <a:gd name="T6" fmla="*/ 6 w 445"/>
                <a:gd name="T7" fmla="*/ 1 h 429"/>
                <a:gd name="T8" fmla="*/ 9 w 445"/>
                <a:gd name="T9" fmla="*/ 0 h 429"/>
                <a:gd name="T10" fmla="*/ 10 w 445"/>
                <a:gd name="T11" fmla="*/ 1 h 429"/>
                <a:gd name="T12" fmla="*/ 10 w 445"/>
                <a:gd name="T13" fmla="*/ 2 h 429"/>
                <a:gd name="T14" fmla="*/ 9 w 445"/>
                <a:gd name="T15" fmla="*/ 3 h 429"/>
                <a:gd name="T16" fmla="*/ 7 w 445"/>
                <a:gd name="T17" fmla="*/ 8 h 429"/>
                <a:gd name="T18" fmla="*/ 6 w 445"/>
                <a:gd name="T19" fmla="*/ 7 h 429"/>
                <a:gd name="T20" fmla="*/ 5 w 445"/>
                <a:gd name="T21" fmla="*/ 9 h 429"/>
                <a:gd name="T22" fmla="*/ 3 w 445"/>
                <a:gd name="T23" fmla="*/ 10 h 429"/>
                <a:gd name="T24" fmla="*/ 2 w 445"/>
                <a:gd name="T25" fmla="*/ 8 h 429"/>
                <a:gd name="T26" fmla="*/ 0 w 445"/>
                <a:gd name="T27" fmla="*/ 8 h 429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445"/>
                <a:gd name="T43" fmla="*/ 0 h 429"/>
                <a:gd name="T44" fmla="*/ 445 w 445"/>
                <a:gd name="T45" fmla="*/ 429 h 429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445" h="429">
                  <a:moveTo>
                    <a:pt x="0" y="335"/>
                  </a:moveTo>
                  <a:lnTo>
                    <a:pt x="29" y="95"/>
                  </a:lnTo>
                  <a:lnTo>
                    <a:pt x="78" y="2"/>
                  </a:lnTo>
                  <a:lnTo>
                    <a:pt x="249" y="49"/>
                  </a:lnTo>
                  <a:lnTo>
                    <a:pt x="398" y="0"/>
                  </a:lnTo>
                  <a:lnTo>
                    <a:pt x="428" y="57"/>
                  </a:lnTo>
                  <a:lnTo>
                    <a:pt x="445" y="95"/>
                  </a:lnTo>
                  <a:lnTo>
                    <a:pt x="406" y="130"/>
                  </a:lnTo>
                  <a:lnTo>
                    <a:pt x="323" y="324"/>
                  </a:lnTo>
                  <a:lnTo>
                    <a:pt x="252" y="312"/>
                  </a:lnTo>
                  <a:lnTo>
                    <a:pt x="214" y="404"/>
                  </a:lnTo>
                  <a:lnTo>
                    <a:pt x="128" y="429"/>
                  </a:lnTo>
                  <a:lnTo>
                    <a:pt x="78" y="347"/>
                  </a:lnTo>
                  <a:lnTo>
                    <a:pt x="0" y="33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7" name="Freeform 466">
              <a:extLst>
                <a:ext uri="{FF2B5EF4-FFF2-40B4-BE49-F238E27FC236}">
                  <a16:creationId xmlns:a16="http://schemas.microsoft.com/office/drawing/2014/main" id="{E36FCCC7-9370-44DD-BA84-220D0BE63C4B}"/>
                </a:ext>
              </a:extLst>
            </p:cNvPr>
            <p:cNvSpPr/>
            <p:nvPr/>
          </p:nvSpPr>
          <p:spPr bwMode="auto">
            <a:xfrm>
              <a:off x="1484" y="5801"/>
              <a:ext cx="88" cy="58"/>
            </a:xfrm>
            <a:custGeom>
              <a:avLst/>
              <a:gdLst>
                <a:gd name="T0" fmla="*/ 0 w 117"/>
                <a:gd name="T1" fmla="*/ 0 h 79"/>
                <a:gd name="T2" fmla="*/ 1 w 117"/>
                <a:gd name="T3" fmla="*/ 1 h 79"/>
                <a:gd name="T4" fmla="*/ 2 w 117"/>
                <a:gd name="T5" fmla="*/ 1 h 79"/>
                <a:gd name="T6" fmla="*/ 1 w 117"/>
                <a:gd name="T7" fmla="*/ 1 h 79"/>
                <a:gd name="T8" fmla="*/ 1 w 117"/>
                <a:gd name="T9" fmla="*/ 2 h 79"/>
                <a:gd name="T10" fmla="*/ 3 w 117"/>
                <a:gd name="T11" fmla="*/ 1 h 79"/>
                <a:gd name="T12" fmla="*/ 3 w 117"/>
                <a:gd name="T13" fmla="*/ 0 h 79"/>
                <a:gd name="T14" fmla="*/ 0 w 117"/>
                <a:gd name="T15" fmla="*/ 0 h 79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w 117"/>
                <a:gd name="T25" fmla="*/ 0 h 79"/>
                <a:gd name="T26" fmla="*/ 117 w 117"/>
                <a:gd name="T27" fmla="*/ 79 h 79"/>
              </a:gdLst>
              <a:ahLst/>
              <a:cxnLst>
                <a:cxn ang="T16">
                  <a:pos x="T0" y="T1"/>
                </a:cxn>
                <a:cxn ang="T17">
                  <a:pos x="T2" y="T3"/>
                </a:cxn>
                <a:cxn ang="T18">
                  <a:pos x="T4" y="T5"/>
                </a:cxn>
                <a:cxn ang="T19">
                  <a:pos x="T6" y="T7"/>
                </a:cxn>
                <a:cxn ang="T20">
                  <a:pos x="T8" y="T9"/>
                </a:cxn>
                <a:cxn ang="T21">
                  <a:pos x="T10" y="T11"/>
                </a:cxn>
                <a:cxn ang="T22">
                  <a:pos x="T12" y="T13"/>
                </a:cxn>
                <a:cxn ang="T23">
                  <a:pos x="T14" y="T15"/>
                </a:cxn>
              </a:cxnLst>
              <a:rect l="T24" t="T25" r="T26" b="T27"/>
              <a:pathLst>
                <a:path w="117" h="79">
                  <a:moveTo>
                    <a:pt x="0" y="9"/>
                  </a:moveTo>
                  <a:lnTo>
                    <a:pt x="38" y="44"/>
                  </a:lnTo>
                  <a:lnTo>
                    <a:pt x="72" y="33"/>
                  </a:lnTo>
                  <a:lnTo>
                    <a:pt x="54" y="44"/>
                  </a:lnTo>
                  <a:lnTo>
                    <a:pt x="68" y="79"/>
                  </a:lnTo>
                  <a:lnTo>
                    <a:pt x="114" y="44"/>
                  </a:lnTo>
                  <a:lnTo>
                    <a:pt x="117" y="0"/>
                  </a:lnTo>
                  <a:lnTo>
                    <a:pt x="0" y="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8" name="Freeform 467">
              <a:extLst>
                <a:ext uri="{FF2B5EF4-FFF2-40B4-BE49-F238E27FC236}">
                  <a16:creationId xmlns:a16="http://schemas.microsoft.com/office/drawing/2014/main" id="{2335AE76-A1EF-40AA-B846-A7EF8DFDC197}"/>
                </a:ext>
              </a:extLst>
            </p:cNvPr>
            <p:cNvSpPr/>
            <p:nvPr/>
          </p:nvSpPr>
          <p:spPr bwMode="auto">
            <a:xfrm>
              <a:off x="3436" y="5362"/>
              <a:ext cx="16" cy="55"/>
            </a:xfrm>
            <a:custGeom>
              <a:avLst/>
              <a:gdLst>
                <a:gd name="T0" fmla="*/ 0 w 22"/>
                <a:gd name="T1" fmla="*/ 1 h 74"/>
                <a:gd name="T2" fmla="*/ 0 w 22"/>
                <a:gd name="T3" fmla="*/ 2 h 74"/>
                <a:gd name="T4" fmla="*/ 1 w 22"/>
                <a:gd name="T5" fmla="*/ 2 h 74"/>
                <a:gd name="T6" fmla="*/ 0 w 22"/>
                <a:gd name="T7" fmla="*/ 0 h 74"/>
                <a:gd name="T8" fmla="*/ 0 w 22"/>
                <a:gd name="T9" fmla="*/ 1 h 74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22"/>
                <a:gd name="T16" fmla="*/ 0 h 74"/>
                <a:gd name="T17" fmla="*/ 22 w 22"/>
                <a:gd name="T18" fmla="*/ 74 h 74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22" h="74">
                  <a:moveTo>
                    <a:pt x="0" y="61"/>
                  </a:moveTo>
                  <a:lnTo>
                    <a:pt x="10" y="74"/>
                  </a:lnTo>
                  <a:lnTo>
                    <a:pt x="22" y="70"/>
                  </a:lnTo>
                  <a:lnTo>
                    <a:pt x="12" y="0"/>
                  </a:lnTo>
                  <a:lnTo>
                    <a:pt x="0" y="61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49" name="Freeform 468">
              <a:extLst>
                <a:ext uri="{FF2B5EF4-FFF2-40B4-BE49-F238E27FC236}">
                  <a16:creationId xmlns:a16="http://schemas.microsoft.com/office/drawing/2014/main" id="{0ABCFB4B-92CF-46A2-9990-CF14F7588E17}"/>
                </a:ext>
              </a:extLst>
            </p:cNvPr>
            <p:cNvSpPr/>
            <p:nvPr/>
          </p:nvSpPr>
          <p:spPr bwMode="auto">
            <a:xfrm>
              <a:off x="2808" y="6234"/>
              <a:ext cx="50" cy="53"/>
            </a:xfrm>
            <a:custGeom>
              <a:avLst/>
              <a:gdLst>
                <a:gd name="T0" fmla="*/ 0 w 66"/>
                <a:gd name="T1" fmla="*/ 2 h 72"/>
                <a:gd name="T2" fmla="*/ 1 w 66"/>
                <a:gd name="T3" fmla="*/ 0 h 72"/>
                <a:gd name="T4" fmla="*/ 1 w 66"/>
                <a:gd name="T5" fmla="*/ 0 h 72"/>
                <a:gd name="T6" fmla="*/ 1 w 66"/>
                <a:gd name="T7" fmla="*/ 1 h 72"/>
                <a:gd name="T8" fmla="*/ 0 w 66"/>
                <a:gd name="T9" fmla="*/ 2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66"/>
                <a:gd name="T16" fmla="*/ 0 h 72"/>
                <a:gd name="T17" fmla="*/ 66 w 66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66" h="72">
                  <a:moveTo>
                    <a:pt x="0" y="72"/>
                  </a:moveTo>
                  <a:lnTo>
                    <a:pt x="29" y="12"/>
                  </a:lnTo>
                  <a:lnTo>
                    <a:pt x="56" y="0"/>
                  </a:lnTo>
                  <a:lnTo>
                    <a:pt x="66" y="57"/>
                  </a:lnTo>
                  <a:lnTo>
                    <a:pt x="0" y="7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0" name="Freeform 469">
              <a:extLst>
                <a:ext uri="{FF2B5EF4-FFF2-40B4-BE49-F238E27FC236}">
                  <a16:creationId xmlns:a16="http://schemas.microsoft.com/office/drawing/2014/main" id="{18869638-B555-4458-8940-437C2673EE74}"/>
                </a:ext>
              </a:extLst>
            </p:cNvPr>
            <p:cNvSpPr/>
            <p:nvPr/>
          </p:nvSpPr>
          <p:spPr bwMode="auto">
            <a:xfrm>
              <a:off x="1462" y="5676"/>
              <a:ext cx="178" cy="130"/>
            </a:xfrm>
            <a:custGeom>
              <a:avLst/>
              <a:gdLst>
                <a:gd name="T0" fmla="*/ 0 w 233"/>
                <a:gd name="T1" fmla="*/ 2 h 184"/>
                <a:gd name="T2" fmla="*/ 1 w 233"/>
                <a:gd name="T3" fmla="*/ 3 h 184"/>
                <a:gd name="T4" fmla="*/ 3 w 233"/>
                <a:gd name="T5" fmla="*/ 3 h 184"/>
                <a:gd name="T6" fmla="*/ 1 w 233"/>
                <a:gd name="T7" fmla="*/ 4 h 184"/>
                <a:gd name="T8" fmla="*/ 1 w 233"/>
                <a:gd name="T9" fmla="*/ 4 h 184"/>
                <a:gd name="T10" fmla="*/ 3 w 233"/>
                <a:gd name="T11" fmla="*/ 4 h 184"/>
                <a:gd name="T12" fmla="*/ 5 w 233"/>
                <a:gd name="T13" fmla="*/ 4 h 184"/>
                <a:gd name="T14" fmla="*/ 5 w 233"/>
                <a:gd name="T15" fmla="*/ 2 h 184"/>
                <a:gd name="T16" fmla="*/ 3 w 233"/>
                <a:gd name="T17" fmla="*/ 0 h 184"/>
                <a:gd name="T18" fmla="*/ 1 w 233"/>
                <a:gd name="T19" fmla="*/ 1 h 184"/>
                <a:gd name="T20" fmla="*/ 0 w 233"/>
                <a:gd name="T21" fmla="*/ 2 h 18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33"/>
                <a:gd name="T34" fmla="*/ 0 h 184"/>
                <a:gd name="T35" fmla="*/ 233 w 233"/>
                <a:gd name="T36" fmla="*/ 184 h 18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33" h="184">
                  <a:moveTo>
                    <a:pt x="0" y="83"/>
                  </a:moveTo>
                  <a:lnTo>
                    <a:pt x="32" y="134"/>
                  </a:lnTo>
                  <a:lnTo>
                    <a:pt x="139" y="143"/>
                  </a:lnTo>
                  <a:lnTo>
                    <a:pt x="25" y="160"/>
                  </a:lnTo>
                  <a:lnTo>
                    <a:pt x="25" y="184"/>
                  </a:lnTo>
                  <a:lnTo>
                    <a:pt x="142" y="175"/>
                  </a:lnTo>
                  <a:lnTo>
                    <a:pt x="233" y="184"/>
                  </a:lnTo>
                  <a:lnTo>
                    <a:pt x="207" y="83"/>
                  </a:lnTo>
                  <a:lnTo>
                    <a:pt x="120" y="0"/>
                  </a:lnTo>
                  <a:lnTo>
                    <a:pt x="32" y="23"/>
                  </a:lnTo>
                  <a:lnTo>
                    <a:pt x="0" y="8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1" name="Freeform 470">
              <a:extLst>
                <a:ext uri="{FF2B5EF4-FFF2-40B4-BE49-F238E27FC236}">
                  <a16:creationId xmlns:a16="http://schemas.microsoft.com/office/drawing/2014/main" id="{7AD70A76-182E-4609-A318-FFAD27D56995}"/>
                </a:ext>
              </a:extLst>
            </p:cNvPr>
            <p:cNvSpPr/>
            <p:nvPr/>
          </p:nvSpPr>
          <p:spPr bwMode="auto">
            <a:xfrm>
              <a:off x="1587" y="5891"/>
              <a:ext cx="90" cy="93"/>
            </a:xfrm>
            <a:custGeom>
              <a:avLst/>
              <a:gdLst>
                <a:gd name="T0" fmla="*/ 0 w 116"/>
                <a:gd name="T1" fmla="*/ 1 h 133"/>
                <a:gd name="T2" fmla="*/ 0 w 116"/>
                <a:gd name="T3" fmla="*/ 2 h 133"/>
                <a:gd name="T4" fmla="*/ 2 w 116"/>
                <a:gd name="T5" fmla="*/ 3 h 133"/>
                <a:gd name="T6" fmla="*/ 3 w 116"/>
                <a:gd name="T7" fmla="*/ 1 h 133"/>
                <a:gd name="T8" fmla="*/ 2 w 116"/>
                <a:gd name="T9" fmla="*/ 0 h 133"/>
                <a:gd name="T10" fmla="*/ 0 w 116"/>
                <a:gd name="T11" fmla="*/ 1 h 133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w 116"/>
                <a:gd name="T19" fmla="*/ 0 h 133"/>
                <a:gd name="T20" fmla="*/ 116 w 116"/>
                <a:gd name="T21" fmla="*/ 133 h 133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T18" t="T19" r="T20" b="T21"/>
              <a:pathLst>
                <a:path w="116" h="133">
                  <a:moveTo>
                    <a:pt x="0" y="37"/>
                  </a:moveTo>
                  <a:lnTo>
                    <a:pt x="11" y="89"/>
                  </a:lnTo>
                  <a:lnTo>
                    <a:pt x="67" y="133"/>
                  </a:lnTo>
                  <a:lnTo>
                    <a:pt x="116" y="66"/>
                  </a:lnTo>
                  <a:lnTo>
                    <a:pt x="76" y="0"/>
                  </a:lnTo>
                  <a:lnTo>
                    <a:pt x="0" y="3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2" name="Freeform 471">
              <a:extLst>
                <a:ext uri="{FF2B5EF4-FFF2-40B4-BE49-F238E27FC236}">
                  <a16:creationId xmlns:a16="http://schemas.microsoft.com/office/drawing/2014/main" id="{CF8F8B9E-BC01-41D3-BF32-3C5DB44770D9}"/>
                </a:ext>
              </a:extLst>
            </p:cNvPr>
            <p:cNvSpPr/>
            <p:nvPr/>
          </p:nvSpPr>
          <p:spPr bwMode="auto">
            <a:xfrm>
              <a:off x="3155" y="5826"/>
              <a:ext cx="294" cy="431"/>
            </a:xfrm>
            <a:custGeom>
              <a:avLst/>
              <a:gdLst>
                <a:gd name="T0" fmla="*/ 0 w 390"/>
                <a:gd name="T1" fmla="*/ 13 h 602"/>
                <a:gd name="T2" fmla="*/ 0 w 390"/>
                <a:gd name="T3" fmla="*/ 9 h 602"/>
                <a:gd name="T4" fmla="*/ 1 w 390"/>
                <a:gd name="T5" fmla="*/ 8 h 602"/>
                <a:gd name="T6" fmla="*/ 3 w 390"/>
                <a:gd name="T7" fmla="*/ 7 h 602"/>
                <a:gd name="T8" fmla="*/ 6 w 390"/>
                <a:gd name="T9" fmla="*/ 4 h 602"/>
                <a:gd name="T10" fmla="*/ 3 w 390"/>
                <a:gd name="T11" fmla="*/ 3 h 602"/>
                <a:gd name="T12" fmla="*/ 2 w 390"/>
                <a:gd name="T13" fmla="*/ 1 h 602"/>
                <a:gd name="T14" fmla="*/ 2 w 390"/>
                <a:gd name="T15" fmla="*/ 1 h 602"/>
                <a:gd name="T16" fmla="*/ 3 w 390"/>
                <a:gd name="T17" fmla="*/ 2 h 602"/>
                <a:gd name="T18" fmla="*/ 9 w 390"/>
                <a:gd name="T19" fmla="*/ 0 h 602"/>
                <a:gd name="T20" fmla="*/ 9 w 390"/>
                <a:gd name="T21" fmla="*/ 2 h 602"/>
                <a:gd name="T22" fmla="*/ 6 w 390"/>
                <a:gd name="T23" fmla="*/ 8 h 602"/>
                <a:gd name="T24" fmla="*/ 1 w 390"/>
                <a:gd name="T25" fmla="*/ 14 h 602"/>
                <a:gd name="T26" fmla="*/ 0 w 390"/>
                <a:gd name="T27" fmla="*/ 13 h 602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w 390"/>
                <a:gd name="T43" fmla="*/ 0 h 602"/>
                <a:gd name="T44" fmla="*/ 390 w 390"/>
                <a:gd name="T45" fmla="*/ 602 h 602"/>
              </a:gdLst>
              <a:ahLst/>
              <a:cxnLst>
                <a:cxn ang="T28">
                  <a:pos x="T0" y="T1"/>
                </a:cxn>
                <a:cxn ang="T29">
                  <a:pos x="T2" y="T3"/>
                </a:cxn>
                <a:cxn ang="T30">
                  <a:pos x="T4" y="T5"/>
                </a:cxn>
                <a:cxn ang="T31">
                  <a:pos x="T6" y="T7"/>
                </a:cxn>
                <a:cxn ang="T32">
                  <a:pos x="T8" y="T9"/>
                </a:cxn>
                <a:cxn ang="T33">
                  <a:pos x="T10" y="T11"/>
                </a:cxn>
                <a:cxn ang="T34">
                  <a:pos x="T12" y="T13"/>
                </a:cxn>
                <a:cxn ang="T35">
                  <a:pos x="T14" y="T15"/>
                </a:cxn>
                <a:cxn ang="T36">
                  <a:pos x="T16" y="T17"/>
                </a:cxn>
                <a:cxn ang="T37">
                  <a:pos x="T18" y="T19"/>
                </a:cxn>
                <a:cxn ang="T38">
                  <a:pos x="T20" y="T21"/>
                </a:cxn>
                <a:cxn ang="T39">
                  <a:pos x="T22" y="T23"/>
                </a:cxn>
                <a:cxn ang="T40">
                  <a:pos x="T24" y="T25"/>
                </a:cxn>
                <a:cxn ang="T41">
                  <a:pos x="T26" y="T27"/>
                </a:cxn>
              </a:cxnLst>
              <a:rect l="T42" t="T43" r="T44" b="T45"/>
              <a:pathLst>
                <a:path w="390" h="602">
                  <a:moveTo>
                    <a:pt x="0" y="565"/>
                  </a:moveTo>
                  <a:lnTo>
                    <a:pt x="0" y="403"/>
                  </a:lnTo>
                  <a:lnTo>
                    <a:pt x="32" y="354"/>
                  </a:lnTo>
                  <a:lnTo>
                    <a:pt x="151" y="305"/>
                  </a:lnTo>
                  <a:lnTo>
                    <a:pt x="268" y="173"/>
                  </a:lnTo>
                  <a:lnTo>
                    <a:pt x="115" y="128"/>
                  </a:lnTo>
                  <a:lnTo>
                    <a:pt x="71" y="48"/>
                  </a:lnTo>
                  <a:lnTo>
                    <a:pt x="84" y="23"/>
                  </a:lnTo>
                  <a:lnTo>
                    <a:pt x="145" y="70"/>
                  </a:lnTo>
                  <a:lnTo>
                    <a:pt x="373" y="0"/>
                  </a:lnTo>
                  <a:lnTo>
                    <a:pt x="390" y="70"/>
                  </a:lnTo>
                  <a:lnTo>
                    <a:pt x="255" y="351"/>
                  </a:lnTo>
                  <a:lnTo>
                    <a:pt x="20" y="602"/>
                  </a:lnTo>
                  <a:lnTo>
                    <a:pt x="0" y="56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3" name="Freeform 472">
              <a:extLst>
                <a:ext uri="{FF2B5EF4-FFF2-40B4-BE49-F238E27FC236}">
                  <a16:creationId xmlns:a16="http://schemas.microsoft.com/office/drawing/2014/main" id="{D707B400-869E-4198-9B91-DEFB5CC0E1BE}"/>
                </a:ext>
              </a:extLst>
            </p:cNvPr>
            <p:cNvSpPr/>
            <p:nvPr/>
          </p:nvSpPr>
          <p:spPr bwMode="auto">
            <a:xfrm>
              <a:off x="2694" y="6698"/>
              <a:ext cx="228" cy="228"/>
            </a:xfrm>
            <a:custGeom>
              <a:avLst/>
              <a:gdLst>
                <a:gd name="T0" fmla="*/ 0 w 301"/>
                <a:gd name="T1" fmla="*/ 2 h 319"/>
                <a:gd name="T2" fmla="*/ 1 w 301"/>
                <a:gd name="T3" fmla="*/ 2 h 319"/>
                <a:gd name="T4" fmla="*/ 3 w 301"/>
                <a:gd name="T5" fmla="*/ 1 h 319"/>
                <a:gd name="T6" fmla="*/ 3 w 301"/>
                <a:gd name="T7" fmla="*/ 0 h 319"/>
                <a:gd name="T8" fmla="*/ 5 w 301"/>
                <a:gd name="T9" fmla="*/ 0 h 319"/>
                <a:gd name="T10" fmla="*/ 7 w 301"/>
                <a:gd name="T11" fmla="*/ 1 h 319"/>
                <a:gd name="T12" fmla="*/ 7 w 301"/>
                <a:gd name="T13" fmla="*/ 2 h 319"/>
                <a:gd name="T14" fmla="*/ 7 w 301"/>
                <a:gd name="T15" fmla="*/ 5 h 319"/>
                <a:gd name="T16" fmla="*/ 6 w 301"/>
                <a:gd name="T17" fmla="*/ 7 h 319"/>
                <a:gd name="T18" fmla="*/ 4 w 301"/>
                <a:gd name="T19" fmla="*/ 7 h 319"/>
                <a:gd name="T20" fmla="*/ 3 w 301"/>
                <a:gd name="T21" fmla="*/ 6 h 319"/>
                <a:gd name="T22" fmla="*/ 0 w 301"/>
                <a:gd name="T23" fmla="*/ 2 h 319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w 301"/>
                <a:gd name="T37" fmla="*/ 0 h 319"/>
                <a:gd name="T38" fmla="*/ 301 w 301"/>
                <a:gd name="T39" fmla="*/ 319 h 319"/>
              </a:gdLst>
              <a:ahLst/>
              <a:cxnLst>
                <a:cxn ang="T24">
                  <a:pos x="T0" y="T1"/>
                </a:cxn>
                <a:cxn ang="T25">
                  <a:pos x="T2" y="T3"/>
                </a:cxn>
                <a:cxn ang="T26">
                  <a:pos x="T4" y="T5"/>
                </a:cxn>
                <a:cxn ang="T27">
                  <a:pos x="T6" y="T7"/>
                </a:cxn>
                <a:cxn ang="T28">
                  <a:pos x="T8" y="T9"/>
                </a:cxn>
                <a:cxn ang="T29">
                  <a:pos x="T10" y="T11"/>
                </a:cxn>
                <a:cxn ang="T30">
                  <a:pos x="T12" y="T13"/>
                </a:cxn>
                <a:cxn ang="T31">
                  <a:pos x="T14" y="T15"/>
                </a:cxn>
                <a:cxn ang="T32">
                  <a:pos x="T16" y="T17"/>
                </a:cxn>
                <a:cxn ang="T33">
                  <a:pos x="T18" y="T19"/>
                </a:cxn>
                <a:cxn ang="T34">
                  <a:pos x="T20" y="T21"/>
                </a:cxn>
                <a:cxn ang="T35">
                  <a:pos x="T22" y="T23"/>
                </a:cxn>
              </a:cxnLst>
              <a:rect l="T36" t="T37" r="T38" b="T39"/>
              <a:pathLst>
                <a:path w="301" h="319">
                  <a:moveTo>
                    <a:pt x="0" y="99"/>
                  </a:moveTo>
                  <a:lnTo>
                    <a:pt x="66" y="100"/>
                  </a:lnTo>
                  <a:lnTo>
                    <a:pt x="133" y="41"/>
                  </a:lnTo>
                  <a:lnTo>
                    <a:pt x="135" y="14"/>
                  </a:lnTo>
                  <a:lnTo>
                    <a:pt x="196" y="0"/>
                  </a:lnTo>
                  <a:lnTo>
                    <a:pt x="290" y="33"/>
                  </a:lnTo>
                  <a:lnTo>
                    <a:pt x="301" y="80"/>
                  </a:lnTo>
                  <a:lnTo>
                    <a:pt x="293" y="198"/>
                  </a:lnTo>
                  <a:lnTo>
                    <a:pt x="245" y="319"/>
                  </a:lnTo>
                  <a:lnTo>
                    <a:pt x="157" y="296"/>
                  </a:lnTo>
                  <a:lnTo>
                    <a:pt x="105" y="268"/>
                  </a:lnTo>
                  <a:lnTo>
                    <a:pt x="0" y="9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4" name="Freeform 473">
              <a:extLst>
                <a:ext uri="{FF2B5EF4-FFF2-40B4-BE49-F238E27FC236}">
                  <a16:creationId xmlns:a16="http://schemas.microsoft.com/office/drawing/2014/main" id="{4AA75E51-CFD1-4DE0-A62A-EFF67A571B22}"/>
                </a:ext>
              </a:extLst>
            </p:cNvPr>
            <p:cNvSpPr/>
            <p:nvPr/>
          </p:nvSpPr>
          <p:spPr bwMode="auto">
            <a:xfrm>
              <a:off x="2301" y="6738"/>
              <a:ext cx="393" cy="403"/>
            </a:xfrm>
            <a:custGeom>
              <a:avLst/>
              <a:gdLst>
                <a:gd name="T0" fmla="*/ 0 w 520"/>
                <a:gd name="T1" fmla="*/ 0 h 565"/>
                <a:gd name="T2" fmla="*/ 1 w 520"/>
                <a:gd name="T3" fmla="*/ 0 h 565"/>
                <a:gd name="T4" fmla="*/ 9 w 520"/>
                <a:gd name="T5" fmla="*/ 1 h 565"/>
                <a:gd name="T6" fmla="*/ 10 w 520"/>
                <a:gd name="T7" fmla="*/ 1 h 565"/>
                <a:gd name="T8" fmla="*/ 12 w 520"/>
                <a:gd name="T9" fmla="*/ 1 h 565"/>
                <a:gd name="T10" fmla="*/ 11 w 520"/>
                <a:gd name="T11" fmla="*/ 2 h 565"/>
                <a:gd name="T12" fmla="*/ 10 w 520"/>
                <a:gd name="T13" fmla="*/ 1 h 565"/>
                <a:gd name="T14" fmla="*/ 8 w 520"/>
                <a:gd name="T15" fmla="*/ 2 h 565"/>
                <a:gd name="T16" fmla="*/ 8 w 520"/>
                <a:gd name="T17" fmla="*/ 5 h 565"/>
                <a:gd name="T18" fmla="*/ 7 w 520"/>
                <a:gd name="T19" fmla="*/ 5 h 565"/>
                <a:gd name="T20" fmla="*/ 7 w 520"/>
                <a:gd name="T21" fmla="*/ 8 h 565"/>
                <a:gd name="T22" fmla="*/ 7 w 520"/>
                <a:gd name="T23" fmla="*/ 13 h 565"/>
                <a:gd name="T24" fmla="*/ 7 w 520"/>
                <a:gd name="T25" fmla="*/ 13 h 565"/>
                <a:gd name="T26" fmla="*/ 5 w 520"/>
                <a:gd name="T27" fmla="*/ 13 h 565"/>
                <a:gd name="T28" fmla="*/ 5 w 520"/>
                <a:gd name="T29" fmla="*/ 12 h 565"/>
                <a:gd name="T30" fmla="*/ 4 w 520"/>
                <a:gd name="T31" fmla="*/ 13 h 565"/>
                <a:gd name="T32" fmla="*/ 3 w 520"/>
                <a:gd name="T33" fmla="*/ 11 h 565"/>
                <a:gd name="T34" fmla="*/ 3 w 520"/>
                <a:gd name="T35" fmla="*/ 7 h 565"/>
                <a:gd name="T36" fmla="*/ 3 w 520"/>
                <a:gd name="T37" fmla="*/ 6 h 565"/>
                <a:gd name="T38" fmla="*/ 0 w 520"/>
                <a:gd name="T39" fmla="*/ 0 h 565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w 520"/>
                <a:gd name="T61" fmla="*/ 0 h 565"/>
                <a:gd name="T62" fmla="*/ 520 w 520"/>
                <a:gd name="T63" fmla="*/ 565 h 565"/>
              </a:gdLst>
              <a:ahLst/>
              <a:cxnLst>
                <a:cxn ang="T40">
                  <a:pos x="T0" y="T1"/>
                </a:cxn>
                <a:cxn ang="T41">
                  <a:pos x="T2" y="T3"/>
                </a:cxn>
                <a:cxn ang="T42">
                  <a:pos x="T4" y="T5"/>
                </a:cxn>
                <a:cxn ang="T43">
                  <a:pos x="T6" y="T7"/>
                </a:cxn>
                <a:cxn ang="T44">
                  <a:pos x="T8" y="T9"/>
                </a:cxn>
                <a:cxn ang="T45">
                  <a:pos x="T10" y="T11"/>
                </a:cxn>
                <a:cxn ang="T46">
                  <a:pos x="T12" y="T13"/>
                </a:cxn>
                <a:cxn ang="T47">
                  <a:pos x="T14" y="T15"/>
                </a:cxn>
                <a:cxn ang="T48">
                  <a:pos x="T16" y="T17"/>
                </a:cxn>
                <a:cxn ang="T49">
                  <a:pos x="T18" y="T19"/>
                </a:cxn>
                <a:cxn ang="T50">
                  <a:pos x="T20" y="T21"/>
                </a:cxn>
                <a:cxn ang="T51">
                  <a:pos x="T22" y="T23"/>
                </a:cxn>
                <a:cxn ang="T52">
                  <a:pos x="T24" y="T25"/>
                </a:cxn>
                <a:cxn ang="T53">
                  <a:pos x="T26" y="T27"/>
                </a:cxn>
                <a:cxn ang="T54">
                  <a:pos x="T28" y="T29"/>
                </a:cxn>
                <a:cxn ang="T55">
                  <a:pos x="T30" y="T31"/>
                </a:cxn>
                <a:cxn ang="T56">
                  <a:pos x="T32" y="T33"/>
                </a:cxn>
                <a:cxn ang="T57">
                  <a:pos x="T34" y="T35"/>
                </a:cxn>
                <a:cxn ang="T58">
                  <a:pos x="T36" y="T37"/>
                </a:cxn>
                <a:cxn ang="T59">
                  <a:pos x="T38" y="T39"/>
                </a:cxn>
              </a:cxnLst>
              <a:rect l="T60" t="T61" r="T62" b="T63"/>
              <a:pathLst>
                <a:path w="520" h="565">
                  <a:moveTo>
                    <a:pt x="0" y="19"/>
                  </a:moveTo>
                  <a:lnTo>
                    <a:pt x="63" y="0"/>
                  </a:lnTo>
                  <a:lnTo>
                    <a:pt x="376" y="54"/>
                  </a:lnTo>
                  <a:lnTo>
                    <a:pt x="446" y="28"/>
                  </a:lnTo>
                  <a:lnTo>
                    <a:pt x="520" y="42"/>
                  </a:lnTo>
                  <a:lnTo>
                    <a:pt x="457" y="81"/>
                  </a:lnTo>
                  <a:lnTo>
                    <a:pt x="434" y="54"/>
                  </a:lnTo>
                  <a:lnTo>
                    <a:pt x="359" y="72"/>
                  </a:lnTo>
                  <a:lnTo>
                    <a:pt x="359" y="230"/>
                  </a:lnTo>
                  <a:lnTo>
                    <a:pt x="319" y="233"/>
                  </a:lnTo>
                  <a:lnTo>
                    <a:pt x="319" y="356"/>
                  </a:lnTo>
                  <a:lnTo>
                    <a:pt x="319" y="537"/>
                  </a:lnTo>
                  <a:lnTo>
                    <a:pt x="286" y="565"/>
                  </a:lnTo>
                  <a:lnTo>
                    <a:pt x="236" y="565"/>
                  </a:lnTo>
                  <a:lnTo>
                    <a:pt x="210" y="525"/>
                  </a:lnTo>
                  <a:lnTo>
                    <a:pt x="188" y="547"/>
                  </a:lnTo>
                  <a:lnTo>
                    <a:pt x="137" y="486"/>
                  </a:lnTo>
                  <a:lnTo>
                    <a:pt x="113" y="288"/>
                  </a:lnTo>
                  <a:lnTo>
                    <a:pt x="113" y="264"/>
                  </a:lnTo>
                  <a:lnTo>
                    <a:pt x="0" y="19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5" name="Freeform 474">
              <a:extLst>
                <a:ext uri="{FF2B5EF4-FFF2-40B4-BE49-F238E27FC236}">
                  <a16:creationId xmlns:a16="http://schemas.microsoft.com/office/drawing/2014/main" id="{B37468FC-2DC4-46F6-B85E-135DD529F0E0}"/>
                </a:ext>
              </a:extLst>
            </p:cNvPr>
            <p:cNvSpPr/>
            <p:nvPr/>
          </p:nvSpPr>
          <p:spPr bwMode="auto">
            <a:xfrm>
              <a:off x="1478" y="5310"/>
              <a:ext cx="244" cy="221"/>
            </a:xfrm>
            <a:custGeom>
              <a:avLst/>
              <a:gdLst>
                <a:gd name="T0" fmla="*/ 0 w 322"/>
                <a:gd name="T1" fmla="*/ 7 h 310"/>
                <a:gd name="T2" fmla="*/ 4 w 322"/>
                <a:gd name="T3" fmla="*/ 0 h 310"/>
                <a:gd name="T4" fmla="*/ 7 w 322"/>
                <a:gd name="T5" fmla="*/ 0 h 310"/>
                <a:gd name="T6" fmla="*/ 7 w 322"/>
                <a:gd name="T7" fmla="*/ 1 h 310"/>
                <a:gd name="T8" fmla="*/ 7 w 322"/>
                <a:gd name="T9" fmla="*/ 2 h 310"/>
                <a:gd name="T10" fmla="*/ 5 w 322"/>
                <a:gd name="T11" fmla="*/ 2 h 310"/>
                <a:gd name="T12" fmla="*/ 5 w 322"/>
                <a:gd name="T13" fmla="*/ 5 h 310"/>
                <a:gd name="T14" fmla="*/ 3 w 322"/>
                <a:gd name="T15" fmla="*/ 5 h 310"/>
                <a:gd name="T16" fmla="*/ 4 w 322"/>
                <a:gd name="T17" fmla="*/ 7 h 310"/>
                <a:gd name="T18" fmla="*/ 0 w 322"/>
                <a:gd name="T19" fmla="*/ 7 h 310"/>
                <a:gd name="T20" fmla="*/ 0 60000 65536"/>
                <a:gd name="T21" fmla="*/ 0 60000 65536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w 322"/>
                <a:gd name="T31" fmla="*/ 0 h 310"/>
                <a:gd name="T32" fmla="*/ 322 w 322"/>
                <a:gd name="T33" fmla="*/ 310 h 310"/>
              </a:gdLst>
              <a:ahLst/>
              <a:cxnLst>
                <a:cxn ang="T20">
                  <a:pos x="T0" y="T1"/>
                </a:cxn>
                <a:cxn ang="T21">
                  <a:pos x="T2" y="T3"/>
                </a:cxn>
                <a:cxn ang="T22">
                  <a:pos x="T4" y="T5"/>
                </a:cxn>
                <a:cxn ang="T23">
                  <a:pos x="T6" y="T7"/>
                </a:cxn>
                <a:cxn ang="T24">
                  <a:pos x="T8" y="T9"/>
                </a:cxn>
                <a:cxn ang="T25">
                  <a:pos x="T10" y="T11"/>
                </a:cxn>
                <a:cxn ang="T26">
                  <a:pos x="T12" y="T13"/>
                </a:cxn>
                <a:cxn ang="T27">
                  <a:pos x="T14" y="T15"/>
                </a:cxn>
                <a:cxn ang="T28">
                  <a:pos x="T16" y="T17"/>
                </a:cxn>
                <a:cxn ang="T29">
                  <a:pos x="T18" y="T19"/>
                </a:cxn>
              </a:cxnLst>
              <a:rect l="T30" t="T31" r="T32" b="T33"/>
              <a:pathLst>
                <a:path w="322" h="310">
                  <a:moveTo>
                    <a:pt x="0" y="310"/>
                  </a:moveTo>
                  <a:lnTo>
                    <a:pt x="154" y="0"/>
                  </a:lnTo>
                  <a:lnTo>
                    <a:pt x="317" y="5"/>
                  </a:lnTo>
                  <a:lnTo>
                    <a:pt x="322" y="22"/>
                  </a:lnTo>
                  <a:lnTo>
                    <a:pt x="317" y="80"/>
                  </a:lnTo>
                  <a:lnTo>
                    <a:pt x="197" y="76"/>
                  </a:lnTo>
                  <a:lnTo>
                    <a:pt x="196" y="198"/>
                  </a:lnTo>
                  <a:lnTo>
                    <a:pt x="152" y="221"/>
                  </a:lnTo>
                  <a:lnTo>
                    <a:pt x="156" y="292"/>
                  </a:lnTo>
                  <a:lnTo>
                    <a:pt x="0" y="31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6" name="Freeform 475">
              <a:extLst>
                <a:ext uri="{FF2B5EF4-FFF2-40B4-BE49-F238E27FC236}">
                  <a16:creationId xmlns:a16="http://schemas.microsoft.com/office/drawing/2014/main" id="{7E29C77F-4E62-479A-B024-3AD457307BA9}"/>
                </a:ext>
              </a:extLst>
            </p:cNvPr>
            <p:cNvSpPr/>
            <p:nvPr/>
          </p:nvSpPr>
          <p:spPr bwMode="auto">
            <a:xfrm>
              <a:off x="2603" y="5465"/>
              <a:ext cx="478" cy="624"/>
            </a:xfrm>
            <a:custGeom>
              <a:avLst/>
              <a:gdLst>
                <a:gd name="T0" fmla="*/ 0 w 634"/>
                <a:gd name="T1" fmla="*/ 11 h 874"/>
                <a:gd name="T2" fmla="*/ 1 w 634"/>
                <a:gd name="T3" fmla="*/ 13 h 874"/>
                <a:gd name="T4" fmla="*/ 1 w 634"/>
                <a:gd name="T5" fmla="*/ 15 h 874"/>
                <a:gd name="T6" fmla="*/ 3 w 634"/>
                <a:gd name="T7" fmla="*/ 16 h 874"/>
                <a:gd name="T8" fmla="*/ 5 w 634"/>
                <a:gd name="T9" fmla="*/ 19 h 874"/>
                <a:gd name="T10" fmla="*/ 8 w 634"/>
                <a:gd name="T11" fmla="*/ 20 h 874"/>
                <a:gd name="T12" fmla="*/ 11 w 634"/>
                <a:gd name="T13" fmla="*/ 20 h 874"/>
                <a:gd name="T14" fmla="*/ 12 w 634"/>
                <a:gd name="T15" fmla="*/ 19 h 874"/>
                <a:gd name="T16" fmla="*/ 11 w 634"/>
                <a:gd name="T17" fmla="*/ 17 h 874"/>
                <a:gd name="T18" fmla="*/ 10 w 634"/>
                <a:gd name="T19" fmla="*/ 16 h 874"/>
                <a:gd name="T20" fmla="*/ 11 w 634"/>
                <a:gd name="T21" fmla="*/ 15 h 874"/>
                <a:gd name="T22" fmla="*/ 11 w 634"/>
                <a:gd name="T23" fmla="*/ 13 h 874"/>
                <a:gd name="T24" fmla="*/ 12 w 634"/>
                <a:gd name="T25" fmla="*/ 11 h 874"/>
                <a:gd name="T26" fmla="*/ 13 w 634"/>
                <a:gd name="T27" fmla="*/ 6 h 874"/>
                <a:gd name="T28" fmla="*/ 14 w 634"/>
                <a:gd name="T29" fmla="*/ 5 h 874"/>
                <a:gd name="T30" fmla="*/ 13 w 634"/>
                <a:gd name="T31" fmla="*/ 5 h 874"/>
                <a:gd name="T32" fmla="*/ 13 w 634"/>
                <a:gd name="T33" fmla="*/ 1 h 874"/>
                <a:gd name="T34" fmla="*/ 12 w 634"/>
                <a:gd name="T35" fmla="*/ 0 h 874"/>
                <a:gd name="T36" fmla="*/ 11 w 634"/>
                <a:gd name="T37" fmla="*/ 1 h 874"/>
                <a:gd name="T38" fmla="*/ 3 w 634"/>
                <a:gd name="T39" fmla="*/ 1 h 874"/>
                <a:gd name="T40" fmla="*/ 3 w 634"/>
                <a:gd name="T41" fmla="*/ 3 h 874"/>
                <a:gd name="T42" fmla="*/ 2 w 634"/>
                <a:gd name="T43" fmla="*/ 3 h 874"/>
                <a:gd name="T44" fmla="*/ 2 w 634"/>
                <a:gd name="T45" fmla="*/ 4 h 874"/>
                <a:gd name="T46" fmla="*/ 2 w 634"/>
                <a:gd name="T47" fmla="*/ 8 h 874"/>
                <a:gd name="T48" fmla="*/ 1 w 634"/>
                <a:gd name="T49" fmla="*/ 8 h 874"/>
                <a:gd name="T50" fmla="*/ 0 w 634"/>
                <a:gd name="T51" fmla="*/ 11 h 874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34"/>
                <a:gd name="T79" fmla="*/ 0 h 874"/>
                <a:gd name="T80" fmla="*/ 634 w 634"/>
                <a:gd name="T81" fmla="*/ 874 h 874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34" h="874">
                  <a:moveTo>
                    <a:pt x="0" y="460"/>
                  </a:moveTo>
                  <a:lnTo>
                    <a:pt x="30" y="549"/>
                  </a:lnTo>
                  <a:lnTo>
                    <a:pt x="59" y="644"/>
                  </a:lnTo>
                  <a:lnTo>
                    <a:pt x="124" y="679"/>
                  </a:lnTo>
                  <a:lnTo>
                    <a:pt x="216" y="807"/>
                  </a:lnTo>
                  <a:lnTo>
                    <a:pt x="344" y="874"/>
                  </a:lnTo>
                  <a:lnTo>
                    <a:pt x="460" y="857"/>
                  </a:lnTo>
                  <a:lnTo>
                    <a:pt x="532" y="832"/>
                  </a:lnTo>
                  <a:lnTo>
                    <a:pt x="488" y="740"/>
                  </a:lnTo>
                  <a:lnTo>
                    <a:pt x="423" y="684"/>
                  </a:lnTo>
                  <a:lnTo>
                    <a:pt x="466" y="652"/>
                  </a:lnTo>
                  <a:lnTo>
                    <a:pt x="474" y="572"/>
                  </a:lnTo>
                  <a:lnTo>
                    <a:pt x="544" y="462"/>
                  </a:lnTo>
                  <a:lnTo>
                    <a:pt x="575" y="273"/>
                  </a:lnTo>
                  <a:lnTo>
                    <a:pt x="634" y="230"/>
                  </a:lnTo>
                  <a:lnTo>
                    <a:pt x="587" y="192"/>
                  </a:lnTo>
                  <a:lnTo>
                    <a:pt x="570" y="50"/>
                  </a:lnTo>
                  <a:lnTo>
                    <a:pt x="521" y="0"/>
                  </a:lnTo>
                  <a:lnTo>
                    <a:pt x="460" y="59"/>
                  </a:lnTo>
                  <a:lnTo>
                    <a:pt x="116" y="49"/>
                  </a:lnTo>
                  <a:lnTo>
                    <a:pt x="116" y="138"/>
                  </a:lnTo>
                  <a:lnTo>
                    <a:pt x="83" y="139"/>
                  </a:lnTo>
                  <a:lnTo>
                    <a:pt x="83" y="166"/>
                  </a:lnTo>
                  <a:lnTo>
                    <a:pt x="82" y="334"/>
                  </a:lnTo>
                  <a:lnTo>
                    <a:pt x="42" y="343"/>
                  </a:lnTo>
                  <a:lnTo>
                    <a:pt x="0" y="46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7" name="Freeform 476">
              <a:extLst>
                <a:ext uri="{FF2B5EF4-FFF2-40B4-BE49-F238E27FC236}">
                  <a16:creationId xmlns:a16="http://schemas.microsoft.com/office/drawing/2014/main" id="{ACD6D73C-64AC-4284-897D-05543A76CDA3}"/>
                </a:ext>
              </a:extLst>
            </p:cNvPr>
            <p:cNvSpPr/>
            <p:nvPr/>
          </p:nvSpPr>
          <p:spPr bwMode="auto">
            <a:xfrm>
              <a:off x="2858" y="7029"/>
              <a:ext cx="37" cy="50"/>
            </a:xfrm>
            <a:custGeom>
              <a:avLst/>
              <a:gdLst>
                <a:gd name="T0" fmla="*/ 0 w 46"/>
                <a:gd name="T1" fmla="*/ 1 h 72"/>
                <a:gd name="T2" fmla="*/ 1 w 46"/>
                <a:gd name="T3" fmla="*/ 2 h 72"/>
                <a:gd name="T4" fmla="*/ 1 w 46"/>
                <a:gd name="T5" fmla="*/ 1 h 72"/>
                <a:gd name="T6" fmla="*/ 1 w 46"/>
                <a:gd name="T7" fmla="*/ 0 h 72"/>
                <a:gd name="T8" fmla="*/ 0 w 46"/>
                <a:gd name="T9" fmla="*/ 1 h 72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46"/>
                <a:gd name="T16" fmla="*/ 0 h 72"/>
                <a:gd name="T17" fmla="*/ 46 w 46"/>
                <a:gd name="T18" fmla="*/ 72 h 72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46" h="72">
                  <a:moveTo>
                    <a:pt x="0" y="40"/>
                  </a:moveTo>
                  <a:lnTo>
                    <a:pt x="25" y="72"/>
                  </a:lnTo>
                  <a:lnTo>
                    <a:pt x="46" y="46"/>
                  </a:lnTo>
                  <a:lnTo>
                    <a:pt x="42" y="0"/>
                  </a:lnTo>
                  <a:lnTo>
                    <a:pt x="0" y="4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8" name="Freeform 477">
              <a:extLst>
                <a:ext uri="{FF2B5EF4-FFF2-40B4-BE49-F238E27FC236}">
                  <a16:creationId xmlns:a16="http://schemas.microsoft.com/office/drawing/2014/main" id="{EB7315A5-B711-4FB1-925B-19447E801F7D}"/>
                </a:ext>
              </a:extLst>
            </p:cNvPr>
            <p:cNvSpPr/>
            <p:nvPr/>
          </p:nvSpPr>
          <p:spPr bwMode="auto">
            <a:xfrm>
              <a:off x="2826" y="6232"/>
              <a:ext cx="313" cy="341"/>
            </a:xfrm>
            <a:custGeom>
              <a:avLst/>
              <a:gdLst>
                <a:gd name="T0" fmla="*/ 0 w 409"/>
                <a:gd name="T1" fmla="*/ 3 h 475"/>
                <a:gd name="T2" fmla="*/ 0 w 409"/>
                <a:gd name="T3" fmla="*/ 6 h 475"/>
                <a:gd name="T4" fmla="*/ 1 w 409"/>
                <a:gd name="T5" fmla="*/ 8 h 475"/>
                <a:gd name="T6" fmla="*/ 3 w 409"/>
                <a:gd name="T7" fmla="*/ 9 h 475"/>
                <a:gd name="T8" fmla="*/ 4 w 409"/>
                <a:gd name="T9" fmla="*/ 9 h 475"/>
                <a:gd name="T10" fmla="*/ 5 w 409"/>
                <a:gd name="T11" fmla="*/ 11 h 475"/>
                <a:gd name="T12" fmla="*/ 8 w 409"/>
                <a:gd name="T13" fmla="*/ 11 h 475"/>
                <a:gd name="T14" fmla="*/ 10 w 409"/>
                <a:gd name="T15" fmla="*/ 10 h 475"/>
                <a:gd name="T16" fmla="*/ 8 w 409"/>
                <a:gd name="T17" fmla="*/ 5 h 475"/>
                <a:gd name="T18" fmla="*/ 9 w 409"/>
                <a:gd name="T19" fmla="*/ 4 h 475"/>
                <a:gd name="T20" fmla="*/ 4 w 409"/>
                <a:gd name="T21" fmla="*/ 0 h 475"/>
                <a:gd name="T22" fmla="*/ 3 w 409"/>
                <a:gd name="T23" fmla="*/ 2 h 475"/>
                <a:gd name="T24" fmla="*/ 2 w 409"/>
                <a:gd name="T25" fmla="*/ 1 h 475"/>
                <a:gd name="T26" fmla="*/ 2 w 409"/>
                <a:gd name="T27" fmla="*/ 2 h 475"/>
                <a:gd name="T28" fmla="*/ 2 w 409"/>
                <a:gd name="T29" fmla="*/ 0 h 475"/>
                <a:gd name="T30" fmla="*/ 1 w 409"/>
                <a:gd name="T31" fmla="*/ 0 h 475"/>
                <a:gd name="T32" fmla="*/ 1 w 409"/>
                <a:gd name="T33" fmla="*/ 1 h 475"/>
                <a:gd name="T34" fmla="*/ 1 w 409"/>
                <a:gd name="T35" fmla="*/ 2 h 475"/>
                <a:gd name="T36" fmla="*/ 0 w 409"/>
                <a:gd name="T37" fmla="*/ 3 h 475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w 409"/>
                <a:gd name="T58" fmla="*/ 0 h 475"/>
                <a:gd name="T59" fmla="*/ 409 w 409"/>
                <a:gd name="T60" fmla="*/ 475 h 475"/>
              </a:gdLst>
              <a:ahLst/>
              <a:cxnLst>
                <a:cxn ang="T38">
                  <a:pos x="T0" y="T1"/>
                </a:cxn>
                <a:cxn ang="T39">
                  <a:pos x="T2" y="T3"/>
                </a:cxn>
                <a:cxn ang="T40">
                  <a:pos x="T4" y="T5"/>
                </a:cxn>
                <a:cxn ang="T41">
                  <a:pos x="T6" y="T7"/>
                </a:cxn>
                <a:cxn ang="T42">
                  <a:pos x="T8" y="T9"/>
                </a:cxn>
                <a:cxn ang="T43">
                  <a:pos x="T10" y="T11"/>
                </a:cxn>
                <a:cxn ang="T44">
                  <a:pos x="T12" y="T13"/>
                </a:cxn>
                <a:cxn ang="T45">
                  <a:pos x="T14" y="T15"/>
                </a:cxn>
                <a:cxn ang="T46">
                  <a:pos x="T16" y="T17"/>
                </a:cxn>
                <a:cxn ang="T47">
                  <a:pos x="T18" y="T19"/>
                </a:cxn>
                <a:cxn ang="T48">
                  <a:pos x="T20" y="T21"/>
                </a:cxn>
                <a:cxn ang="T49">
                  <a:pos x="T22" y="T23"/>
                </a:cxn>
                <a:cxn ang="T50">
                  <a:pos x="T24" y="T25"/>
                </a:cxn>
                <a:cxn ang="T51">
                  <a:pos x="T26" y="T27"/>
                </a:cxn>
                <a:cxn ang="T52">
                  <a:pos x="T28" y="T29"/>
                </a:cxn>
                <a:cxn ang="T53">
                  <a:pos x="T30" y="T31"/>
                </a:cxn>
                <a:cxn ang="T54">
                  <a:pos x="T32" y="T33"/>
                </a:cxn>
                <a:cxn ang="T55">
                  <a:pos x="T34" y="T35"/>
                </a:cxn>
                <a:cxn ang="T56">
                  <a:pos x="T36" y="T37"/>
                </a:cxn>
              </a:cxnLst>
              <a:rect l="T57" t="T58" r="T59" b="T60"/>
              <a:pathLst>
                <a:path w="409" h="475">
                  <a:moveTo>
                    <a:pt x="0" y="150"/>
                  </a:moveTo>
                  <a:lnTo>
                    <a:pt x="3" y="242"/>
                  </a:lnTo>
                  <a:lnTo>
                    <a:pt x="52" y="334"/>
                  </a:lnTo>
                  <a:lnTo>
                    <a:pt x="124" y="375"/>
                  </a:lnTo>
                  <a:lnTo>
                    <a:pt x="160" y="384"/>
                  </a:lnTo>
                  <a:lnTo>
                    <a:pt x="199" y="475"/>
                  </a:lnTo>
                  <a:lnTo>
                    <a:pt x="353" y="462"/>
                  </a:lnTo>
                  <a:lnTo>
                    <a:pt x="409" y="423"/>
                  </a:lnTo>
                  <a:lnTo>
                    <a:pt x="351" y="237"/>
                  </a:lnTo>
                  <a:lnTo>
                    <a:pt x="367" y="165"/>
                  </a:lnTo>
                  <a:lnTo>
                    <a:pt x="175" y="0"/>
                  </a:lnTo>
                  <a:lnTo>
                    <a:pt x="118" y="84"/>
                  </a:lnTo>
                  <a:lnTo>
                    <a:pt x="98" y="61"/>
                  </a:lnTo>
                  <a:lnTo>
                    <a:pt x="84" y="80"/>
                  </a:lnTo>
                  <a:lnTo>
                    <a:pt x="82" y="0"/>
                  </a:lnTo>
                  <a:lnTo>
                    <a:pt x="29" y="5"/>
                  </a:lnTo>
                  <a:lnTo>
                    <a:pt x="39" y="62"/>
                  </a:lnTo>
                  <a:lnTo>
                    <a:pt x="42" y="97"/>
                  </a:lnTo>
                  <a:lnTo>
                    <a:pt x="0" y="15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59" name="Freeform 478">
              <a:extLst>
                <a:ext uri="{FF2B5EF4-FFF2-40B4-BE49-F238E27FC236}">
                  <a16:creationId xmlns:a16="http://schemas.microsoft.com/office/drawing/2014/main" id="{8F0D743D-3D43-4903-BD10-0C7D52463245}"/>
                </a:ext>
              </a:extLst>
            </p:cNvPr>
            <p:cNvSpPr/>
            <p:nvPr/>
          </p:nvSpPr>
          <p:spPr bwMode="auto">
            <a:xfrm>
              <a:off x="1964" y="5851"/>
              <a:ext cx="64" cy="163"/>
            </a:xfrm>
            <a:custGeom>
              <a:avLst/>
              <a:gdLst>
                <a:gd name="T0" fmla="*/ 0 w 82"/>
                <a:gd name="T1" fmla="*/ 0 h 227"/>
                <a:gd name="T2" fmla="*/ 1 w 82"/>
                <a:gd name="T3" fmla="*/ 0 h 227"/>
                <a:gd name="T4" fmla="*/ 2 w 82"/>
                <a:gd name="T5" fmla="*/ 5 h 227"/>
                <a:gd name="T6" fmla="*/ 1 w 82"/>
                <a:gd name="T7" fmla="*/ 5 h 227"/>
                <a:gd name="T8" fmla="*/ 0 w 82"/>
                <a:gd name="T9" fmla="*/ 0 h 227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2"/>
                <a:gd name="T16" fmla="*/ 0 h 227"/>
                <a:gd name="T17" fmla="*/ 82 w 82"/>
                <a:gd name="T18" fmla="*/ 227 h 227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2" h="227">
                  <a:moveTo>
                    <a:pt x="0" y="0"/>
                  </a:moveTo>
                  <a:lnTo>
                    <a:pt x="41" y="10"/>
                  </a:lnTo>
                  <a:lnTo>
                    <a:pt x="82" y="219"/>
                  </a:lnTo>
                  <a:lnTo>
                    <a:pt x="53" y="227"/>
                  </a:lnTo>
                  <a:lnTo>
                    <a:pt x="0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0" name="Freeform 479">
              <a:extLst>
                <a:ext uri="{FF2B5EF4-FFF2-40B4-BE49-F238E27FC236}">
                  <a16:creationId xmlns:a16="http://schemas.microsoft.com/office/drawing/2014/main" id="{ABB328BE-285A-49A1-B058-71AD6FA086AE}"/>
                </a:ext>
              </a:extLst>
            </p:cNvPr>
            <p:cNvSpPr/>
            <p:nvPr/>
          </p:nvSpPr>
          <p:spPr bwMode="auto">
            <a:xfrm>
              <a:off x="2829" y="6077"/>
              <a:ext cx="151" cy="168"/>
            </a:xfrm>
            <a:custGeom>
              <a:avLst/>
              <a:gdLst>
                <a:gd name="T0" fmla="*/ 0 w 198"/>
                <a:gd name="T1" fmla="*/ 5 h 234"/>
                <a:gd name="T2" fmla="*/ 1 w 198"/>
                <a:gd name="T3" fmla="*/ 5 h 234"/>
                <a:gd name="T4" fmla="*/ 2 w 198"/>
                <a:gd name="T5" fmla="*/ 5 h 234"/>
                <a:gd name="T6" fmla="*/ 2 w 198"/>
                <a:gd name="T7" fmla="*/ 4 h 234"/>
                <a:gd name="T8" fmla="*/ 4 w 198"/>
                <a:gd name="T9" fmla="*/ 4 h 234"/>
                <a:gd name="T10" fmla="*/ 5 w 198"/>
                <a:gd name="T11" fmla="*/ 2 h 234"/>
                <a:gd name="T12" fmla="*/ 4 w 198"/>
                <a:gd name="T13" fmla="*/ 0 h 234"/>
                <a:gd name="T14" fmla="*/ 1 w 198"/>
                <a:gd name="T15" fmla="*/ 0 h 234"/>
                <a:gd name="T16" fmla="*/ 1 w 198"/>
                <a:gd name="T17" fmla="*/ 2 h 234"/>
                <a:gd name="T18" fmla="*/ 1 w 198"/>
                <a:gd name="T19" fmla="*/ 3 h 234"/>
                <a:gd name="T20" fmla="*/ 0 w 198"/>
                <a:gd name="T21" fmla="*/ 5 h 234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198"/>
                <a:gd name="T34" fmla="*/ 0 h 234"/>
                <a:gd name="T35" fmla="*/ 198 w 198"/>
                <a:gd name="T36" fmla="*/ 234 h 234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198" h="234">
                  <a:moveTo>
                    <a:pt x="0" y="234"/>
                  </a:moveTo>
                  <a:lnTo>
                    <a:pt x="27" y="222"/>
                  </a:lnTo>
                  <a:lnTo>
                    <a:pt x="80" y="217"/>
                  </a:lnTo>
                  <a:lnTo>
                    <a:pt x="82" y="186"/>
                  </a:lnTo>
                  <a:lnTo>
                    <a:pt x="159" y="165"/>
                  </a:lnTo>
                  <a:lnTo>
                    <a:pt x="198" y="87"/>
                  </a:lnTo>
                  <a:lnTo>
                    <a:pt x="159" y="0"/>
                  </a:lnTo>
                  <a:lnTo>
                    <a:pt x="43" y="17"/>
                  </a:lnTo>
                  <a:lnTo>
                    <a:pt x="56" y="82"/>
                  </a:lnTo>
                  <a:lnTo>
                    <a:pt x="29" y="124"/>
                  </a:lnTo>
                  <a:lnTo>
                    <a:pt x="0" y="234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1" name="Freeform 480">
              <a:extLst>
                <a:ext uri="{FF2B5EF4-FFF2-40B4-BE49-F238E27FC236}">
                  <a16:creationId xmlns:a16="http://schemas.microsoft.com/office/drawing/2014/main" id="{6726AFDC-0325-4A2A-8F4F-BA22E3A0ABA6}"/>
                </a:ext>
              </a:extLst>
            </p:cNvPr>
            <p:cNvSpPr/>
            <p:nvPr/>
          </p:nvSpPr>
          <p:spPr bwMode="auto">
            <a:xfrm>
              <a:off x="2678" y="5174"/>
              <a:ext cx="324" cy="333"/>
            </a:xfrm>
            <a:custGeom>
              <a:avLst/>
              <a:gdLst>
                <a:gd name="T0" fmla="*/ 0 w 429"/>
                <a:gd name="T1" fmla="*/ 2 h 464"/>
                <a:gd name="T2" fmla="*/ 0 w 429"/>
                <a:gd name="T3" fmla="*/ 11 h 464"/>
                <a:gd name="T4" fmla="*/ 8 w 429"/>
                <a:gd name="T5" fmla="*/ 11 h 464"/>
                <a:gd name="T6" fmla="*/ 10 w 429"/>
                <a:gd name="T7" fmla="*/ 9 h 464"/>
                <a:gd name="T8" fmla="*/ 10 w 429"/>
                <a:gd name="T9" fmla="*/ 9 h 464"/>
                <a:gd name="T10" fmla="*/ 7 w 429"/>
                <a:gd name="T11" fmla="*/ 2 h 464"/>
                <a:gd name="T12" fmla="*/ 8 w 429"/>
                <a:gd name="T13" fmla="*/ 4 h 464"/>
                <a:gd name="T14" fmla="*/ 9 w 429"/>
                <a:gd name="T15" fmla="*/ 3 h 464"/>
                <a:gd name="T16" fmla="*/ 8 w 429"/>
                <a:gd name="T17" fmla="*/ 0 h 464"/>
                <a:gd name="T18" fmla="*/ 7 w 429"/>
                <a:gd name="T19" fmla="*/ 1 h 464"/>
                <a:gd name="T20" fmla="*/ 7 w 429"/>
                <a:gd name="T21" fmla="*/ 0 h 464"/>
                <a:gd name="T22" fmla="*/ 5 w 429"/>
                <a:gd name="T23" fmla="*/ 0 h 464"/>
                <a:gd name="T24" fmla="*/ 4 w 429"/>
                <a:gd name="T25" fmla="*/ 1 h 464"/>
                <a:gd name="T26" fmla="*/ 0 w 429"/>
                <a:gd name="T27" fmla="*/ 0 h 464"/>
                <a:gd name="T28" fmla="*/ 0 w 429"/>
                <a:gd name="T29" fmla="*/ 2 h 464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429"/>
                <a:gd name="T46" fmla="*/ 0 h 464"/>
                <a:gd name="T47" fmla="*/ 429 w 429"/>
                <a:gd name="T48" fmla="*/ 464 h 464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429" h="464">
                  <a:moveTo>
                    <a:pt x="0" y="75"/>
                  </a:moveTo>
                  <a:lnTo>
                    <a:pt x="17" y="454"/>
                  </a:lnTo>
                  <a:lnTo>
                    <a:pt x="361" y="464"/>
                  </a:lnTo>
                  <a:lnTo>
                    <a:pt x="422" y="405"/>
                  </a:lnTo>
                  <a:lnTo>
                    <a:pt x="429" y="364"/>
                  </a:lnTo>
                  <a:lnTo>
                    <a:pt x="298" y="98"/>
                  </a:lnTo>
                  <a:lnTo>
                    <a:pt x="361" y="183"/>
                  </a:lnTo>
                  <a:lnTo>
                    <a:pt x="392" y="110"/>
                  </a:lnTo>
                  <a:lnTo>
                    <a:pt x="361" y="17"/>
                  </a:lnTo>
                  <a:lnTo>
                    <a:pt x="284" y="30"/>
                  </a:lnTo>
                  <a:lnTo>
                    <a:pt x="282" y="4"/>
                  </a:lnTo>
                  <a:lnTo>
                    <a:pt x="239" y="4"/>
                  </a:lnTo>
                  <a:lnTo>
                    <a:pt x="166" y="40"/>
                  </a:lnTo>
                  <a:lnTo>
                    <a:pt x="17" y="0"/>
                  </a:lnTo>
                  <a:lnTo>
                    <a:pt x="0" y="7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2" name="Freeform 481">
              <a:extLst>
                <a:ext uri="{FF2B5EF4-FFF2-40B4-BE49-F238E27FC236}">
                  <a16:creationId xmlns:a16="http://schemas.microsoft.com/office/drawing/2014/main" id="{8585A338-0C6E-4DF3-A797-C788CB1AC763}"/>
                </a:ext>
              </a:extLst>
            </p:cNvPr>
            <p:cNvSpPr/>
            <p:nvPr/>
          </p:nvSpPr>
          <p:spPr bwMode="auto">
            <a:xfrm>
              <a:off x="1818" y="5728"/>
              <a:ext cx="215" cy="173"/>
            </a:xfrm>
            <a:custGeom>
              <a:avLst/>
              <a:gdLst>
                <a:gd name="T0" fmla="*/ 0 w 285"/>
                <a:gd name="T1" fmla="*/ 5 h 242"/>
                <a:gd name="T2" fmla="*/ 1 w 285"/>
                <a:gd name="T3" fmla="*/ 5 h 242"/>
                <a:gd name="T4" fmla="*/ 2 w 285"/>
                <a:gd name="T5" fmla="*/ 6 h 242"/>
                <a:gd name="T6" fmla="*/ 2 w 285"/>
                <a:gd name="T7" fmla="*/ 4 h 242"/>
                <a:gd name="T8" fmla="*/ 5 w 285"/>
                <a:gd name="T9" fmla="*/ 4 h 242"/>
                <a:gd name="T10" fmla="*/ 5 w 285"/>
                <a:gd name="T11" fmla="*/ 4 h 242"/>
                <a:gd name="T12" fmla="*/ 7 w 285"/>
                <a:gd name="T13" fmla="*/ 3 h 242"/>
                <a:gd name="T14" fmla="*/ 5 w 285"/>
                <a:gd name="T15" fmla="*/ 1 h 242"/>
                <a:gd name="T16" fmla="*/ 5 w 285"/>
                <a:gd name="T17" fmla="*/ 0 h 242"/>
                <a:gd name="T18" fmla="*/ 1 w 285"/>
                <a:gd name="T19" fmla="*/ 2 h 242"/>
                <a:gd name="T20" fmla="*/ 0 w 285"/>
                <a:gd name="T21" fmla="*/ 5 h 242"/>
                <a:gd name="T22" fmla="*/ 0 60000 65536"/>
                <a:gd name="T23" fmla="*/ 0 60000 65536"/>
                <a:gd name="T24" fmla="*/ 0 60000 65536"/>
                <a:gd name="T25" fmla="*/ 0 60000 65536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w 285"/>
                <a:gd name="T34" fmla="*/ 0 h 242"/>
                <a:gd name="T35" fmla="*/ 285 w 285"/>
                <a:gd name="T36" fmla="*/ 242 h 242"/>
              </a:gdLst>
              <a:ahLst/>
              <a:cxnLst>
                <a:cxn ang="T22">
                  <a:pos x="T0" y="T1"/>
                </a:cxn>
                <a:cxn ang="T23">
                  <a:pos x="T2" y="T3"/>
                </a:cxn>
                <a:cxn ang="T24">
                  <a:pos x="T4" y="T5"/>
                </a:cxn>
                <a:cxn ang="T25">
                  <a:pos x="T6" y="T7"/>
                </a:cxn>
                <a:cxn ang="T26">
                  <a:pos x="T8" y="T9"/>
                </a:cxn>
                <a:cxn ang="T27">
                  <a:pos x="T10" y="T11"/>
                </a:cxn>
                <a:cxn ang="T28">
                  <a:pos x="T12" y="T13"/>
                </a:cxn>
                <a:cxn ang="T29">
                  <a:pos x="T14" y="T15"/>
                </a:cxn>
                <a:cxn ang="T30">
                  <a:pos x="T16" y="T17"/>
                </a:cxn>
                <a:cxn ang="T31">
                  <a:pos x="T18" y="T19"/>
                </a:cxn>
                <a:cxn ang="T32">
                  <a:pos x="T20" y="T21"/>
                </a:cxn>
              </a:cxnLst>
              <a:rect l="T33" t="T34" r="T35" b="T36"/>
              <a:pathLst>
                <a:path w="285" h="242">
                  <a:moveTo>
                    <a:pt x="0" y="207"/>
                  </a:moveTo>
                  <a:lnTo>
                    <a:pt x="23" y="233"/>
                  </a:lnTo>
                  <a:lnTo>
                    <a:pt x="102" y="242"/>
                  </a:lnTo>
                  <a:lnTo>
                    <a:pt x="92" y="181"/>
                  </a:lnTo>
                  <a:lnTo>
                    <a:pt x="192" y="171"/>
                  </a:lnTo>
                  <a:lnTo>
                    <a:pt x="233" y="181"/>
                  </a:lnTo>
                  <a:lnTo>
                    <a:pt x="285" y="135"/>
                  </a:lnTo>
                  <a:lnTo>
                    <a:pt x="214" y="42"/>
                  </a:lnTo>
                  <a:lnTo>
                    <a:pt x="206" y="0"/>
                  </a:lnTo>
                  <a:lnTo>
                    <a:pt x="49" y="79"/>
                  </a:lnTo>
                  <a:lnTo>
                    <a:pt x="0" y="207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3" name="Freeform 482">
              <a:extLst>
                <a:ext uri="{FF2B5EF4-FFF2-40B4-BE49-F238E27FC236}">
                  <a16:creationId xmlns:a16="http://schemas.microsoft.com/office/drawing/2014/main" id="{2A27A431-18C3-426B-9110-3E224C1FC975}"/>
                </a:ext>
              </a:extLst>
            </p:cNvPr>
            <p:cNvSpPr/>
            <p:nvPr/>
          </p:nvSpPr>
          <p:spPr bwMode="auto">
            <a:xfrm>
              <a:off x="2603" y="6460"/>
              <a:ext cx="340" cy="308"/>
            </a:xfrm>
            <a:custGeom>
              <a:avLst/>
              <a:gdLst>
                <a:gd name="T0" fmla="*/ 0 w 450"/>
                <a:gd name="T1" fmla="*/ 5 h 434"/>
                <a:gd name="T2" fmla="*/ 0 w 450"/>
                <a:gd name="T3" fmla="*/ 9 h 434"/>
                <a:gd name="T4" fmla="*/ 1 w 450"/>
                <a:gd name="T5" fmla="*/ 10 h 434"/>
                <a:gd name="T6" fmla="*/ 3 w 450"/>
                <a:gd name="T7" fmla="*/ 10 h 434"/>
                <a:gd name="T8" fmla="*/ 4 w 450"/>
                <a:gd name="T9" fmla="*/ 10 h 434"/>
                <a:gd name="T10" fmla="*/ 6 w 450"/>
                <a:gd name="T11" fmla="*/ 9 h 434"/>
                <a:gd name="T12" fmla="*/ 6 w 450"/>
                <a:gd name="T13" fmla="*/ 8 h 434"/>
                <a:gd name="T14" fmla="*/ 7 w 450"/>
                <a:gd name="T15" fmla="*/ 8 h 434"/>
                <a:gd name="T16" fmla="*/ 7 w 450"/>
                <a:gd name="T17" fmla="*/ 7 h 434"/>
                <a:gd name="T18" fmla="*/ 10 w 450"/>
                <a:gd name="T19" fmla="*/ 6 h 434"/>
                <a:gd name="T20" fmla="*/ 9 w 450"/>
                <a:gd name="T21" fmla="*/ 6 h 434"/>
                <a:gd name="T22" fmla="*/ 10 w 450"/>
                <a:gd name="T23" fmla="*/ 3 h 434"/>
                <a:gd name="T24" fmla="*/ 10 w 450"/>
                <a:gd name="T25" fmla="*/ 1 h 434"/>
                <a:gd name="T26" fmla="*/ 8 w 450"/>
                <a:gd name="T27" fmla="*/ 0 h 434"/>
                <a:gd name="T28" fmla="*/ 8 w 450"/>
                <a:gd name="T29" fmla="*/ 0 h 434"/>
                <a:gd name="T30" fmla="*/ 6 w 450"/>
                <a:gd name="T31" fmla="*/ 1 h 434"/>
                <a:gd name="T32" fmla="*/ 6 w 450"/>
                <a:gd name="T33" fmla="*/ 3 h 434"/>
                <a:gd name="T34" fmla="*/ 7 w 450"/>
                <a:gd name="T35" fmla="*/ 4 h 434"/>
                <a:gd name="T36" fmla="*/ 7 w 450"/>
                <a:gd name="T37" fmla="*/ 5 h 434"/>
                <a:gd name="T38" fmla="*/ 2 w 450"/>
                <a:gd name="T39" fmla="*/ 3 h 434"/>
                <a:gd name="T40" fmla="*/ 2 w 450"/>
                <a:gd name="T41" fmla="*/ 5 h 434"/>
                <a:gd name="T42" fmla="*/ 0 w 450"/>
                <a:gd name="T43" fmla="*/ 5 h 434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450"/>
                <a:gd name="T67" fmla="*/ 0 h 434"/>
                <a:gd name="T68" fmla="*/ 450 w 450"/>
                <a:gd name="T69" fmla="*/ 434 h 434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450" h="434">
                  <a:moveTo>
                    <a:pt x="0" y="212"/>
                  </a:moveTo>
                  <a:lnTo>
                    <a:pt x="0" y="379"/>
                  </a:lnTo>
                  <a:lnTo>
                    <a:pt x="47" y="419"/>
                  </a:lnTo>
                  <a:lnTo>
                    <a:pt x="121" y="433"/>
                  </a:lnTo>
                  <a:lnTo>
                    <a:pt x="187" y="434"/>
                  </a:lnTo>
                  <a:lnTo>
                    <a:pt x="254" y="375"/>
                  </a:lnTo>
                  <a:lnTo>
                    <a:pt x="256" y="348"/>
                  </a:lnTo>
                  <a:lnTo>
                    <a:pt x="317" y="334"/>
                  </a:lnTo>
                  <a:lnTo>
                    <a:pt x="309" y="310"/>
                  </a:lnTo>
                  <a:lnTo>
                    <a:pt x="428" y="265"/>
                  </a:lnTo>
                  <a:lnTo>
                    <a:pt x="412" y="245"/>
                  </a:lnTo>
                  <a:lnTo>
                    <a:pt x="450" y="114"/>
                  </a:lnTo>
                  <a:lnTo>
                    <a:pt x="422" y="56"/>
                  </a:lnTo>
                  <a:lnTo>
                    <a:pt x="350" y="15"/>
                  </a:lnTo>
                  <a:lnTo>
                    <a:pt x="329" y="0"/>
                  </a:lnTo>
                  <a:lnTo>
                    <a:pt x="260" y="42"/>
                  </a:lnTo>
                  <a:lnTo>
                    <a:pt x="254" y="156"/>
                  </a:lnTo>
                  <a:lnTo>
                    <a:pt x="298" y="177"/>
                  </a:lnTo>
                  <a:lnTo>
                    <a:pt x="300" y="225"/>
                  </a:lnTo>
                  <a:lnTo>
                    <a:pt x="81" y="122"/>
                  </a:lnTo>
                  <a:lnTo>
                    <a:pt x="86" y="212"/>
                  </a:lnTo>
                  <a:lnTo>
                    <a:pt x="0" y="21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4" name="Freeform 483">
              <a:extLst>
                <a:ext uri="{FF2B5EF4-FFF2-40B4-BE49-F238E27FC236}">
                  <a16:creationId xmlns:a16="http://schemas.microsoft.com/office/drawing/2014/main" id="{E0AD89F1-7779-46A5-892F-46C380B3DFE3}"/>
                </a:ext>
              </a:extLst>
            </p:cNvPr>
            <p:cNvSpPr/>
            <p:nvPr/>
          </p:nvSpPr>
          <p:spPr bwMode="auto">
            <a:xfrm>
              <a:off x="2444" y="6911"/>
              <a:ext cx="472" cy="416"/>
            </a:xfrm>
            <a:custGeom>
              <a:avLst/>
              <a:gdLst>
                <a:gd name="T0" fmla="*/ 0 w 624"/>
                <a:gd name="T1" fmla="*/ 7 h 583"/>
                <a:gd name="T2" fmla="*/ 1 w 624"/>
                <a:gd name="T3" fmla="*/ 7 h 583"/>
                <a:gd name="T4" fmla="*/ 1 w 624"/>
                <a:gd name="T5" fmla="*/ 7 h 583"/>
                <a:gd name="T6" fmla="*/ 2 w 624"/>
                <a:gd name="T7" fmla="*/ 7 h 583"/>
                <a:gd name="T8" fmla="*/ 3 w 624"/>
                <a:gd name="T9" fmla="*/ 7 h 583"/>
                <a:gd name="T10" fmla="*/ 3 w 624"/>
                <a:gd name="T11" fmla="*/ 3 h 583"/>
                <a:gd name="T12" fmla="*/ 4 w 624"/>
                <a:gd name="T13" fmla="*/ 4 h 583"/>
                <a:gd name="T14" fmla="*/ 4 w 624"/>
                <a:gd name="T15" fmla="*/ 5 h 583"/>
                <a:gd name="T16" fmla="*/ 5 w 624"/>
                <a:gd name="T17" fmla="*/ 5 h 583"/>
                <a:gd name="T18" fmla="*/ 6 w 624"/>
                <a:gd name="T19" fmla="*/ 4 h 583"/>
                <a:gd name="T20" fmla="*/ 8 w 624"/>
                <a:gd name="T21" fmla="*/ 4 h 583"/>
                <a:gd name="T22" fmla="*/ 11 w 624"/>
                <a:gd name="T23" fmla="*/ 0 h 583"/>
                <a:gd name="T24" fmla="*/ 13 w 624"/>
                <a:gd name="T25" fmla="*/ 1 h 583"/>
                <a:gd name="T26" fmla="*/ 14 w 624"/>
                <a:gd name="T27" fmla="*/ 4 h 583"/>
                <a:gd name="T28" fmla="*/ 13 w 624"/>
                <a:gd name="T29" fmla="*/ 5 h 583"/>
                <a:gd name="T30" fmla="*/ 13 w 624"/>
                <a:gd name="T31" fmla="*/ 5 h 583"/>
                <a:gd name="T32" fmla="*/ 14 w 624"/>
                <a:gd name="T33" fmla="*/ 5 h 583"/>
                <a:gd name="T34" fmla="*/ 15 w 624"/>
                <a:gd name="T35" fmla="*/ 5 h 583"/>
                <a:gd name="T36" fmla="*/ 14 w 624"/>
                <a:gd name="T37" fmla="*/ 7 h 583"/>
                <a:gd name="T38" fmla="*/ 12 w 624"/>
                <a:gd name="T39" fmla="*/ 10 h 583"/>
                <a:gd name="T40" fmla="*/ 9 w 624"/>
                <a:gd name="T41" fmla="*/ 13 h 583"/>
                <a:gd name="T42" fmla="*/ 7 w 624"/>
                <a:gd name="T43" fmla="*/ 13 h 583"/>
                <a:gd name="T44" fmla="*/ 2 w 624"/>
                <a:gd name="T45" fmla="*/ 13 h 583"/>
                <a:gd name="T46" fmla="*/ 1 w 624"/>
                <a:gd name="T47" fmla="*/ 12 h 583"/>
                <a:gd name="T48" fmla="*/ 1 w 624"/>
                <a:gd name="T49" fmla="*/ 11 h 583"/>
                <a:gd name="T50" fmla="*/ 0 w 624"/>
                <a:gd name="T51" fmla="*/ 7 h 583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60000 65536"/>
                <a:gd name="T67" fmla="*/ 0 60000 6553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w 624"/>
                <a:gd name="T79" fmla="*/ 0 h 583"/>
                <a:gd name="T80" fmla="*/ 624 w 624"/>
                <a:gd name="T81" fmla="*/ 583 h 583"/>
              </a:gdLst>
              <a:ahLst/>
              <a:cxnLst>
                <a:cxn ang="T52">
                  <a:pos x="T0" y="T1"/>
                </a:cxn>
                <a:cxn ang="T53">
                  <a:pos x="T2" y="T3"/>
                </a:cxn>
                <a:cxn ang="T54">
                  <a:pos x="T4" y="T5"/>
                </a:cxn>
                <a:cxn ang="T55">
                  <a:pos x="T6" y="T7"/>
                </a:cxn>
                <a:cxn ang="T56">
                  <a:pos x="T8" y="T9"/>
                </a:cxn>
                <a:cxn ang="T57">
                  <a:pos x="T10" y="T11"/>
                </a:cxn>
                <a:cxn ang="T58">
                  <a:pos x="T12" y="T13"/>
                </a:cxn>
                <a:cxn ang="T59">
                  <a:pos x="T14" y="T15"/>
                </a:cxn>
                <a:cxn ang="T60">
                  <a:pos x="T16" y="T17"/>
                </a:cxn>
                <a:cxn ang="T61">
                  <a:pos x="T18" y="T19"/>
                </a:cxn>
                <a:cxn ang="T62">
                  <a:pos x="T20" y="T21"/>
                </a:cxn>
                <a:cxn ang="T63">
                  <a:pos x="T22" y="T23"/>
                </a:cxn>
                <a:cxn ang="T64">
                  <a:pos x="T24" y="T25"/>
                </a:cxn>
                <a:cxn ang="T65">
                  <a:pos x="T26" y="T27"/>
                </a:cxn>
                <a:cxn ang="T66">
                  <a:pos x="T28" y="T29"/>
                </a:cxn>
                <a:cxn ang="T67">
                  <a:pos x="T30" y="T31"/>
                </a:cxn>
                <a:cxn ang="T68">
                  <a:pos x="T32" y="T33"/>
                </a:cxn>
                <a:cxn ang="T69">
                  <a:pos x="T34" y="T35"/>
                </a:cxn>
                <a:cxn ang="T70">
                  <a:pos x="T36" y="T37"/>
                </a:cxn>
                <a:cxn ang="T71">
                  <a:pos x="T38" y="T39"/>
                </a:cxn>
                <a:cxn ang="T72">
                  <a:pos x="T40" y="T41"/>
                </a:cxn>
                <a:cxn ang="T73">
                  <a:pos x="T42" y="T43"/>
                </a:cxn>
                <a:cxn ang="T74">
                  <a:pos x="T44" y="T45"/>
                </a:cxn>
                <a:cxn ang="T75">
                  <a:pos x="T46" y="T47"/>
                </a:cxn>
                <a:cxn ang="T76">
                  <a:pos x="T48" y="T49"/>
                </a:cxn>
                <a:cxn ang="T77">
                  <a:pos x="T50" y="T51"/>
                </a:cxn>
              </a:cxnLst>
              <a:rect l="T78" t="T79" r="T80" b="T81"/>
              <a:pathLst>
                <a:path w="624" h="583">
                  <a:moveTo>
                    <a:pt x="0" y="308"/>
                  </a:moveTo>
                  <a:lnTo>
                    <a:pt x="22" y="286"/>
                  </a:lnTo>
                  <a:lnTo>
                    <a:pt x="48" y="326"/>
                  </a:lnTo>
                  <a:lnTo>
                    <a:pt x="98" y="326"/>
                  </a:lnTo>
                  <a:lnTo>
                    <a:pt x="131" y="298"/>
                  </a:lnTo>
                  <a:lnTo>
                    <a:pt x="131" y="117"/>
                  </a:lnTo>
                  <a:lnTo>
                    <a:pt x="165" y="163"/>
                  </a:lnTo>
                  <a:lnTo>
                    <a:pt x="163" y="213"/>
                  </a:lnTo>
                  <a:lnTo>
                    <a:pt x="217" y="211"/>
                  </a:lnTo>
                  <a:lnTo>
                    <a:pt x="262" y="156"/>
                  </a:lnTo>
                  <a:lnTo>
                    <a:pt x="347" y="156"/>
                  </a:lnTo>
                  <a:lnTo>
                    <a:pt x="489" y="0"/>
                  </a:lnTo>
                  <a:lnTo>
                    <a:pt x="577" y="23"/>
                  </a:lnTo>
                  <a:lnTo>
                    <a:pt x="593" y="167"/>
                  </a:lnTo>
                  <a:lnTo>
                    <a:pt x="551" y="207"/>
                  </a:lnTo>
                  <a:lnTo>
                    <a:pt x="576" y="239"/>
                  </a:lnTo>
                  <a:lnTo>
                    <a:pt x="597" y="213"/>
                  </a:lnTo>
                  <a:lnTo>
                    <a:pt x="624" y="213"/>
                  </a:lnTo>
                  <a:lnTo>
                    <a:pt x="608" y="298"/>
                  </a:lnTo>
                  <a:lnTo>
                    <a:pt x="521" y="429"/>
                  </a:lnTo>
                  <a:lnTo>
                    <a:pt x="404" y="543"/>
                  </a:lnTo>
                  <a:lnTo>
                    <a:pt x="319" y="581"/>
                  </a:lnTo>
                  <a:lnTo>
                    <a:pt x="75" y="583"/>
                  </a:lnTo>
                  <a:lnTo>
                    <a:pt x="53" y="517"/>
                  </a:lnTo>
                  <a:lnTo>
                    <a:pt x="65" y="468"/>
                  </a:lnTo>
                  <a:lnTo>
                    <a:pt x="0" y="3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5" name="Freeform 484">
              <a:extLst>
                <a:ext uri="{FF2B5EF4-FFF2-40B4-BE49-F238E27FC236}">
                  <a16:creationId xmlns:a16="http://schemas.microsoft.com/office/drawing/2014/main" id="{6ADC72BF-8CA6-48A6-987D-A5087199A511}"/>
                </a:ext>
              </a:extLst>
            </p:cNvPr>
            <p:cNvSpPr/>
            <p:nvPr/>
          </p:nvSpPr>
          <p:spPr bwMode="auto">
            <a:xfrm>
              <a:off x="2747" y="7134"/>
              <a:ext cx="66" cy="75"/>
            </a:xfrm>
            <a:custGeom>
              <a:avLst/>
              <a:gdLst>
                <a:gd name="T0" fmla="*/ 0 w 86"/>
                <a:gd name="T1" fmla="*/ 1 h 106"/>
                <a:gd name="T2" fmla="*/ 1 w 86"/>
                <a:gd name="T3" fmla="*/ 2 h 106"/>
                <a:gd name="T4" fmla="*/ 2 w 86"/>
                <a:gd name="T5" fmla="*/ 1 h 106"/>
                <a:gd name="T6" fmla="*/ 1 w 86"/>
                <a:gd name="T7" fmla="*/ 0 h 106"/>
                <a:gd name="T8" fmla="*/ 0 w 86"/>
                <a:gd name="T9" fmla="*/ 1 h 106"/>
                <a:gd name="T10" fmla="*/ 0 60000 65536"/>
                <a:gd name="T11" fmla="*/ 0 60000 65536"/>
                <a:gd name="T12" fmla="*/ 0 60000 65536"/>
                <a:gd name="T13" fmla="*/ 0 60000 65536"/>
                <a:gd name="T14" fmla="*/ 0 60000 65536"/>
                <a:gd name="T15" fmla="*/ 0 w 86"/>
                <a:gd name="T16" fmla="*/ 0 h 106"/>
                <a:gd name="T17" fmla="*/ 86 w 86"/>
                <a:gd name="T18" fmla="*/ 106 h 106"/>
              </a:gdLst>
              <a:ahLst/>
              <a:cxnLst>
                <a:cxn ang="T10">
                  <a:pos x="T0" y="T1"/>
                </a:cxn>
                <a:cxn ang="T11">
                  <a:pos x="T2" y="T3"/>
                </a:cxn>
                <a:cxn ang="T12">
                  <a:pos x="T4" y="T5"/>
                </a:cxn>
                <a:cxn ang="T13">
                  <a:pos x="T6" y="T7"/>
                </a:cxn>
                <a:cxn ang="T14">
                  <a:pos x="T8" y="T9"/>
                </a:cxn>
              </a:cxnLst>
              <a:rect l="T15" t="T16" r="T17" b="T18"/>
              <a:pathLst>
                <a:path w="86" h="106">
                  <a:moveTo>
                    <a:pt x="0" y="52"/>
                  </a:moveTo>
                  <a:lnTo>
                    <a:pt x="33" y="106"/>
                  </a:lnTo>
                  <a:lnTo>
                    <a:pt x="86" y="52"/>
                  </a:lnTo>
                  <a:lnTo>
                    <a:pt x="61" y="0"/>
                  </a:lnTo>
                  <a:lnTo>
                    <a:pt x="0" y="5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6" name="Freeform 485">
              <a:extLst>
                <a:ext uri="{FF2B5EF4-FFF2-40B4-BE49-F238E27FC236}">
                  <a16:creationId xmlns:a16="http://schemas.microsoft.com/office/drawing/2014/main" id="{2ACE2EF1-6819-4BB9-B58A-09A17A1DABFD}"/>
                </a:ext>
              </a:extLst>
            </p:cNvPr>
            <p:cNvSpPr/>
            <p:nvPr/>
          </p:nvSpPr>
          <p:spPr bwMode="auto">
            <a:xfrm>
              <a:off x="2640" y="4250"/>
              <a:ext cx="228" cy="193"/>
            </a:xfrm>
            <a:custGeom>
              <a:avLst/>
              <a:gdLst>
                <a:gd name="T0" fmla="*/ 2 w 302"/>
                <a:gd name="T1" fmla="*/ 0 h 272"/>
                <a:gd name="T2" fmla="*/ 3 w 302"/>
                <a:gd name="T3" fmla="*/ 0 h 272"/>
                <a:gd name="T4" fmla="*/ 3 w 302"/>
                <a:gd name="T5" fmla="*/ 1 h 272"/>
                <a:gd name="T6" fmla="*/ 4 w 302"/>
                <a:gd name="T7" fmla="*/ 1 h 272"/>
                <a:gd name="T8" fmla="*/ 5 w 302"/>
                <a:gd name="T9" fmla="*/ 1 h 272"/>
                <a:gd name="T10" fmla="*/ 6 w 302"/>
                <a:gd name="T11" fmla="*/ 1 h 272"/>
                <a:gd name="T12" fmla="*/ 6 w 302"/>
                <a:gd name="T13" fmla="*/ 3 h 272"/>
                <a:gd name="T14" fmla="*/ 6 w 302"/>
                <a:gd name="T15" fmla="*/ 3 h 272"/>
                <a:gd name="T16" fmla="*/ 7 w 302"/>
                <a:gd name="T17" fmla="*/ 3 h 272"/>
                <a:gd name="T18" fmla="*/ 7 w 302"/>
                <a:gd name="T19" fmla="*/ 3 h 272"/>
                <a:gd name="T20" fmla="*/ 7 w 302"/>
                <a:gd name="T21" fmla="*/ 4 h 272"/>
                <a:gd name="T22" fmla="*/ 7 w 302"/>
                <a:gd name="T23" fmla="*/ 4 h 272"/>
                <a:gd name="T24" fmla="*/ 6 w 302"/>
                <a:gd name="T25" fmla="*/ 4 h 272"/>
                <a:gd name="T26" fmla="*/ 6 w 302"/>
                <a:gd name="T27" fmla="*/ 4 h 272"/>
                <a:gd name="T28" fmla="*/ 6 w 302"/>
                <a:gd name="T29" fmla="*/ 5 h 272"/>
                <a:gd name="T30" fmla="*/ 7 w 302"/>
                <a:gd name="T31" fmla="*/ 5 h 272"/>
                <a:gd name="T32" fmla="*/ 6 w 302"/>
                <a:gd name="T33" fmla="*/ 5 h 272"/>
                <a:gd name="T34" fmla="*/ 6 w 302"/>
                <a:gd name="T35" fmla="*/ 5 h 272"/>
                <a:gd name="T36" fmla="*/ 6 w 302"/>
                <a:gd name="T37" fmla="*/ 5 h 272"/>
                <a:gd name="T38" fmla="*/ 5 w 302"/>
                <a:gd name="T39" fmla="*/ 6 h 272"/>
                <a:gd name="T40" fmla="*/ 5 w 302"/>
                <a:gd name="T41" fmla="*/ 6 h 272"/>
                <a:gd name="T42" fmla="*/ 5 w 302"/>
                <a:gd name="T43" fmla="*/ 6 h 272"/>
                <a:gd name="T44" fmla="*/ 5 w 302"/>
                <a:gd name="T45" fmla="*/ 6 h 272"/>
                <a:gd name="T46" fmla="*/ 4 w 302"/>
                <a:gd name="T47" fmla="*/ 6 h 272"/>
                <a:gd name="T48" fmla="*/ 4 w 302"/>
                <a:gd name="T49" fmla="*/ 6 h 272"/>
                <a:gd name="T50" fmla="*/ 3 w 302"/>
                <a:gd name="T51" fmla="*/ 6 h 272"/>
                <a:gd name="T52" fmla="*/ 2 w 302"/>
                <a:gd name="T53" fmla="*/ 5 h 272"/>
                <a:gd name="T54" fmla="*/ 1 w 302"/>
                <a:gd name="T55" fmla="*/ 5 h 272"/>
                <a:gd name="T56" fmla="*/ 1 w 302"/>
                <a:gd name="T57" fmla="*/ 5 h 272"/>
                <a:gd name="T58" fmla="*/ 0 w 302"/>
                <a:gd name="T59" fmla="*/ 6 h 272"/>
                <a:gd name="T60" fmla="*/ 0 w 302"/>
                <a:gd name="T61" fmla="*/ 5 h 272"/>
                <a:gd name="T62" fmla="*/ 1 w 302"/>
                <a:gd name="T63" fmla="*/ 4 h 272"/>
                <a:gd name="T64" fmla="*/ 0 w 302"/>
                <a:gd name="T65" fmla="*/ 3 h 272"/>
                <a:gd name="T66" fmla="*/ 1 w 302"/>
                <a:gd name="T67" fmla="*/ 3 h 272"/>
                <a:gd name="T68" fmla="*/ 1 w 302"/>
                <a:gd name="T69" fmla="*/ 2 h 272"/>
                <a:gd name="T70" fmla="*/ 1 w 302"/>
                <a:gd name="T71" fmla="*/ 2 h 272"/>
                <a:gd name="T72" fmla="*/ 1 w 302"/>
                <a:gd name="T73" fmla="*/ 2 h 272"/>
                <a:gd name="T74" fmla="*/ 1 w 302"/>
                <a:gd name="T75" fmla="*/ 1 h 272"/>
                <a:gd name="T76" fmla="*/ 1 w 302"/>
                <a:gd name="T77" fmla="*/ 1 h 272"/>
                <a:gd name="T78" fmla="*/ 2 w 302"/>
                <a:gd name="T79" fmla="*/ 0 h 272"/>
                <a:gd name="T80" fmla="*/ 2 w 302"/>
                <a:gd name="T81" fmla="*/ 0 h 272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w 302"/>
                <a:gd name="T124" fmla="*/ 0 h 272"/>
                <a:gd name="T125" fmla="*/ 302 w 302"/>
                <a:gd name="T126" fmla="*/ 272 h 272"/>
              </a:gdLst>
              <a:ahLst/>
              <a:cxnLst>
                <a:cxn ang="T82">
                  <a:pos x="T0" y="T1"/>
                </a:cxn>
                <a:cxn ang="T83">
                  <a:pos x="T2" y="T3"/>
                </a:cxn>
                <a:cxn ang="T84">
                  <a:pos x="T4" y="T5"/>
                </a:cxn>
                <a:cxn ang="T85">
                  <a:pos x="T6" y="T7"/>
                </a:cxn>
                <a:cxn ang="T86">
                  <a:pos x="T8" y="T9"/>
                </a:cxn>
                <a:cxn ang="T87">
                  <a:pos x="T10" y="T11"/>
                </a:cxn>
                <a:cxn ang="T88">
                  <a:pos x="T12" y="T13"/>
                </a:cxn>
                <a:cxn ang="T89">
                  <a:pos x="T14" y="T15"/>
                </a:cxn>
                <a:cxn ang="T90">
                  <a:pos x="T16" y="T17"/>
                </a:cxn>
                <a:cxn ang="T91">
                  <a:pos x="T18" y="T19"/>
                </a:cxn>
                <a:cxn ang="T92">
                  <a:pos x="T20" y="T21"/>
                </a:cxn>
                <a:cxn ang="T93">
                  <a:pos x="T22" y="T23"/>
                </a:cxn>
                <a:cxn ang="T94">
                  <a:pos x="T24" y="T25"/>
                </a:cxn>
                <a:cxn ang="T95">
                  <a:pos x="T26" y="T27"/>
                </a:cxn>
                <a:cxn ang="T96">
                  <a:pos x="T28" y="T29"/>
                </a:cxn>
                <a:cxn ang="T97">
                  <a:pos x="T30" y="T31"/>
                </a:cxn>
                <a:cxn ang="T98">
                  <a:pos x="T32" y="T33"/>
                </a:cxn>
                <a:cxn ang="T99">
                  <a:pos x="T34" y="T35"/>
                </a:cxn>
                <a:cxn ang="T100">
                  <a:pos x="T36" y="T37"/>
                </a:cxn>
                <a:cxn ang="T101">
                  <a:pos x="T38" y="T39"/>
                </a:cxn>
                <a:cxn ang="T102">
                  <a:pos x="T40" y="T41"/>
                </a:cxn>
                <a:cxn ang="T103">
                  <a:pos x="T42" y="T43"/>
                </a:cxn>
                <a:cxn ang="T104">
                  <a:pos x="T44" y="T45"/>
                </a:cxn>
                <a:cxn ang="T105">
                  <a:pos x="T46" y="T47"/>
                </a:cxn>
                <a:cxn ang="T106">
                  <a:pos x="T48" y="T49"/>
                </a:cxn>
                <a:cxn ang="T107">
                  <a:pos x="T50" y="T51"/>
                </a:cxn>
                <a:cxn ang="T108">
                  <a:pos x="T52" y="T53"/>
                </a:cxn>
                <a:cxn ang="T109">
                  <a:pos x="T54" y="T55"/>
                </a:cxn>
                <a:cxn ang="T110">
                  <a:pos x="T56" y="T57"/>
                </a:cxn>
                <a:cxn ang="T111">
                  <a:pos x="T58" y="T59"/>
                </a:cxn>
                <a:cxn ang="T112">
                  <a:pos x="T60" y="T61"/>
                </a:cxn>
                <a:cxn ang="T113">
                  <a:pos x="T62" y="T63"/>
                </a:cxn>
                <a:cxn ang="T114">
                  <a:pos x="T64" y="T65"/>
                </a:cxn>
                <a:cxn ang="T115">
                  <a:pos x="T66" y="T67"/>
                </a:cxn>
                <a:cxn ang="T116">
                  <a:pos x="T68" y="T69"/>
                </a:cxn>
                <a:cxn ang="T117">
                  <a:pos x="T70" y="T71"/>
                </a:cxn>
                <a:cxn ang="T118">
                  <a:pos x="T72" y="T73"/>
                </a:cxn>
                <a:cxn ang="T119">
                  <a:pos x="T74" y="T75"/>
                </a:cxn>
                <a:cxn ang="T120">
                  <a:pos x="T76" y="T77"/>
                </a:cxn>
                <a:cxn ang="T121">
                  <a:pos x="T78" y="T79"/>
                </a:cxn>
                <a:cxn ang="T122">
                  <a:pos x="T80" y="T81"/>
                </a:cxn>
              </a:cxnLst>
              <a:rect l="T123" t="T124" r="T125" b="T126"/>
              <a:pathLst>
                <a:path w="302" h="272">
                  <a:moveTo>
                    <a:pt x="96" y="0"/>
                  </a:moveTo>
                  <a:lnTo>
                    <a:pt x="125" y="5"/>
                  </a:lnTo>
                  <a:lnTo>
                    <a:pt x="147" y="25"/>
                  </a:lnTo>
                  <a:lnTo>
                    <a:pt x="189" y="25"/>
                  </a:lnTo>
                  <a:lnTo>
                    <a:pt x="232" y="31"/>
                  </a:lnTo>
                  <a:lnTo>
                    <a:pt x="254" y="65"/>
                  </a:lnTo>
                  <a:lnTo>
                    <a:pt x="270" y="109"/>
                  </a:lnTo>
                  <a:lnTo>
                    <a:pt x="274" y="127"/>
                  </a:lnTo>
                  <a:lnTo>
                    <a:pt x="293" y="142"/>
                  </a:lnTo>
                  <a:lnTo>
                    <a:pt x="302" y="154"/>
                  </a:lnTo>
                  <a:lnTo>
                    <a:pt x="302" y="172"/>
                  </a:lnTo>
                  <a:lnTo>
                    <a:pt x="284" y="172"/>
                  </a:lnTo>
                  <a:lnTo>
                    <a:pt x="260" y="172"/>
                  </a:lnTo>
                  <a:lnTo>
                    <a:pt x="270" y="189"/>
                  </a:lnTo>
                  <a:lnTo>
                    <a:pt x="278" y="200"/>
                  </a:lnTo>
                  <a:lnTo>
                    <a:pt x="284" y="223"/>
                  </a:lnTo>
                  <a:lnTo>
                    <a:pt x="270" y="234"/>
                  </a:lnTo>
                  <a:lnTo>
                    <a:pt x="248" y="234"/>
                  </a:lnTo>
                  <a:lnTo>
                    <a:pt x="246" y="234"/>
                  </a:lnTo>
                  <a:lnTo>
                    <a:pt x="232" y="245"/>
                  </a:lnTo>
                  <a:lnTo>
                    <a:pt x="232" y="268"/>
                  </a:lnTo>
                  <a:lnTo>
                    <a:pt x="215" y="272"/>
                  </a:lnTo>
                  <a:lnTo>
                    <a:pt x="200" y="261"/>
                  </a:lnTo>
                  <a:lnTo>
                    <a:pt x="176" y="255"/>
                  </a:lnTo>
                  <a:lnTo>
                    <a:pt x="155" y="245"/>
                  </a:lnTo>
                  <a:lnTo>
                    <a:pt x="135" y="250"/>
                  </a:lnTo>
                  <a:lnTo>
                    <a:pt x="73" y="223"/>
                  </a:lnTo>
                  <a:lnTo>
                    <a:pt x="47" y="227"/>
                  </a:lnTo>
                  <a:lnTo>
                    <a:pt x="26" y="223"/>
                  </a:lnTo>
                  <a:lnTo>
                    <a:pt x="12" y="245"/>
                  </a:lnTo>
                  <a:lnTo>
                    <a:pt x="0" y="199"/>
                  </a:lnTo>
                  <a:lnTo>
                    <a:pt x="28" y="169"/>
                  </a:lnTo>
                  <a:lnTo>
                    <a:pt x="8" y="109"/>
                  </a:lnTo>
                  <a:lnTo>
                    <a:pt x="26" y="117"/>
                  </a:lnTo>
                  <a:lnTo>
                    <a:pt x="29" y="104"/>
                  </a:lnTo>
                  <a:lnTo>
                    <a:pt x="34" y="82"/>
                  </a:lnTo>
                  <a:lnTo>
                    <a:pt x="42" y="71"/>
                  </a:lnTo>
                  <a:lnTo>
                    <a:pt x="47" y="46"/>
                  </a:lnTo>
                  <a:lnTo>
                    <a:pt x="68" y="21"/>
                  </a:lnTo>
                  <a:lnTo>
                    <a:pt x="82" y="0"/>
                  </a:lnTo>
                  <a:lnTo>
                    <a:pt x="96" y="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7" name="Freeform 486">
              <a:extLst>
                <a:ext uri="{FF2B5EF4-FFF2-40B4-BE49-F238E27FC236}">
                  <a16:creationId xmlns:a16="http://schemas.microsoft.com/office/drawing/2014/main" id="{A484FCAB-6932-42F5-88BF-1517C03747BD}"/>
                </a:ext>
              </a:extLst>
            </p:cNvPr>
            <p:cNvSpPr/>
            <p:nvPr/>
          </p:nvSpPr>
          <p:spPr bwMode="auto">
            <a:xfrm>
              <a:off x="2606" y="4388"/>
              <a:ext cx="509" cy="321"/>
            </a:xfrm>
            <a:custGeom>
              <a:avLst/>
              <a:gdLst>
                <a:gd name="T0" fmla="*/ 8 w 671"/>
                <a:gd name="T1" fmla="*/ 0 h 446"/>
                <a:gd name="T2" fmla="*/ 9 w 671"/>
                <a:gd name="T3" fmla="*/ 0 h 446"/>
                <a:gd name="T4" fmla="*/ 10 w 671"/>
                <a:gd name="T5" fmla="*/ 1 h 446"/>
                <a:gd name="T6" fmla="*/ 10 w 671"/>
                <a:gd name="T7" fmla="*/ 1 h 446"/>
                <a:gd name="T8" fmla="*/ 11 w 671"/>
                <a:gd name="T9" fmla="*/ 2 h 446"/>
                <a:gd name="T10" fmla="*/ 13 w 671"/>
                <a:gd name="T11" fmla="*/ 3 h 446"/>
                <a:gd name="T12" fmla="*/ 14 w 671"/>
                <a:gd name="T13" fmla="*/ 3 h 446"/>
                <a:gd name="T14" fmla="*/ 15 w 671"/>
                <a:gd name="T15" fmla="*/ 4 h 446"/>
                <a:gd name="T16" fmla="*/ 15 w 671"/>
                <a:gd name="T17" fmla="*/ 6 h 446"/>
                <a:gd name="T18" fmla="*/ 13 w 671"/>
                <a:gd name="T19" fmla="*/ 7 h 446"/>
                <a:gd name="T20" fmla="*/ 11 w 671"/>
                <a:gd name="T21" fmla="*/ 9 h 446"/>
                <a:gd name="T22" fmla="*/ 11 w 671"/>
                <a:gd name="T23" fmla="*/ 9 h 446"/>
                <a:gd name="T24" fmla="*/ 11 w 671"/>
                <a:gd name="T25" fmla="*/ 11 h 446"/>
                <a:gd name="T26" fmla="*/ 10 w 671"/>
                <a:gd name="T27" fmla="*/ 9 h 446"/>
                <a:gd name="T28" fmla="*/ 9 w 671"/>
                <a:gd name="T29" fmla="*/ 8 h 446"/>
                <a:gd name="T30" fmla="*/ 9 w 671"/>
                <a:gd name="T31" fmla="*/ 7 h 446"/>
                <a:gd name="T32" fmla="*/ 7 w 671"/>
                <a:gd name="T33" fmla="*/ 9 h 446"/>
                <a:gd name="T34" fmla="*/ 6 w 671"/>
                <a:gd name="T35" fmla="*/ 8 h 446"/>
                <a:gd name="T36" fmla="*/ 7 w 671"/>
                <a:gd name="T37" fmla="*/ 8 h 446"/>
                <a:gd name="T38" fmla="*/ 7 w 671"/>
                <a:gd name="T39" fmla="*/ 7 h 446"/>
                <a:gd name="T40" fmla="*/ 6 w 671"/>
                <a:gd name="T41" fmla="*/ 6 h 446"/>
                <a:gd name="T42" fmla="*/ 5 w 671"/>
                <a:gd name="T43" fmla="*/ 5 h 446"/>
                <a:gd name="T44" fmla="*/ 2 w 671"/>
                <a:gd name="T45" fmla="*/ 6 h 446"/>
                <a:gd name="T46" fmla="*/ 1 w 671"/>
                <a:gd name="T47" fmla="*/ 6 h 446"/>
                <a:gd name="T48" fmla="*/ 0 w 671"/>
                <a:gd name="T49" fmla="*/ 4 h 446"/>
                <a:gd name="T50" fmla="*/ 2 w 671"/>
                <a:gd name="T51" fmla="*/ 2 h 446"/>
                <a:gd name="T52" fmla="*/ 1 w 671"/>
                <a:gd name="T53" fmla="*/ 1 h 446"/>
                <a:gd name="T54" fmla="*/ 2 w 671"/>
                <a:gd name="T55" fmla="*/ 1 h 446"/>
                <a:gd name="T56" fmla="*/ 3 w 671"/>
                <a:gd name="T57" fmla="*/ 1 h 446"/>
                <a:gd name="T58" fmla="*/ 5 w 671"/>
                <a:gd name="T59" fmla="*/ 1 h 446"/>
                <a:gd name="T60" fmla="*/ 6 w 671"/>
                <a:gd name="T61" fmla="*/ 1 h 446"/>
                <a:gd name="T62" fmla="*/ 7 w 671"/>
                <a:gd name="T63" fmla="*/ 2 h 446"/>
                <a:gd name="T64" fmla="*/ 7 w 671"/>
                <a:gd name="T65" fmla="*/ 1 h 446"/>
                <a:gd name="T66" fmla="*/ 7 w 671"/>
                <a:gd name="T67" fmla="*/ 1 h 446"/>
                <a:gd name="T68" fmla="*/ 0 60000 65536"/>
                <a:gd name="T69" fmla="*/ 0 60000 65536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w 671"/>
                <a:gd name="T103" fmla="*/ 0 h 446"/>
                <a:gd name="T104" fmla="*/ 671 w 671"/>
                <a:gd name="T105" fmla="*/ 446 h 446"/>
              </a:gdLst>
              <a:ahLst/>
              <a:cxnLst>
                <a:cxn ang="T68">
                  <a:pos x="T0" y="T1"/>
                </a:cxn>
                <a:cxn ang="T69">
                  <a:pos x="T2" y="T3"/>
                </a:cxn>
                <a:cxn ang="T70">
                  <a:pos x="T4" y="T5"/>
                </a:cxn>
                <a:cxn ang="T71">
                  <a:pos x="T6" y="T7"/>
                </a:cxn>
                <a:cxn ang="T72">
                  <a:pos x="T8" y="T9"/>
                </a:cxn>
                <a:cxn ang="T73">
                  <a:pos x="T10" y="T11"/>
                </a:cxn>
                <a:cxn ang="T74">
                  <a:pos x="T12" y="T13"/>
                </a:cxn>
                <a:cxn ang="T75">
                  <a:pos x="T14" y="T15"/>
                </a:cxn>
                <a:cxn ang="T76">
                  <a:pos x="T16" y="T17"/>
                </a:cxn>
                <a:cxn ang="T77">
                  <a:pos x="T18" y="T19"/>
                </a:cxn>
                <a:cxn ang="T78">
                  <a:pos x="T20" y="T21"/>
                </a:cxn>
                <a:cxn ang="T79">
                  <a:pos x="T22" y="T23"/>
                </a:cxn>
                <a:cxn ang="T80">
                  <a:pos x="T24" y="T25"/>
                </a:cxn>
                <a:cxn ang="T81">
                  <a:pos x="T26" y="T27"/>
                </a:cxn>
                <a:cxn ang="T82">
                  <a:pos x="T28" y="T29"/>
                </a:cxn>
                <a:cxn ang="T83">
                  <a:pos x="T30" y="T31"/>
                </a:cxn>
                <a:cxn ang="T84">
                  <a:pos x="T32" y="T33"/>
                </a:cxn>
                <a:cxn ang="T85">
                  <a:pos x="T34" y="T35"/>
                </a:cxn>
                <a:cxn ang="T86">
                  <a:pos x="T36" y="T37"/>
                </a:cxn>
                <a:cxn ang="T87">
                  <a:pos x="T38" y="T39"/>
                </a:cxn>
                <a:cxn ang="T88">
                  <a:pos x="T40" y="T41"/>
                </a:cxn>
                <a:cxn ang="T89">
                  <a:pos x="T42" y="T43"/>
                </a:cxn>
                <a:cxn ang="T90">
                  <a:pos x="T44" y="T45"/>
                </a:cxn>
                <a:cxn ang="T91">
                  <a:pos x="T46" y="T47"/>
                </a:cxn>
                <a:cxn ang="T92">
                  <a:pos x="T48" y="T49"/>
                </a:cxn>
                <a:cxn ang="T93">
                  <a:pos x="T50" y="T51"/>
                </a:cxn>
                <a:cxn ang="T94">
                  <a:pos x="T52" y="T53"/>
                </a:cxn>
                <a:cxn ang="T95">
                  <a:pos x="T54" y="T55"/>
                </a:cxn>
                <a:cxn ang="T96">
                  <a:pos x="T56" y="T57"/>
                </a:cxn>
                <a:cxn ang="T97">
                  <a:pos x="T58" y="T59"/>
                </a:cxn>
                <a:cxn ang="T98">
                  <a:pos x="T60" y="T61"/>
                </a:cxn>
                <a:cxn ang="T99">
                  <a:pos x="T62" y="T63"/>
                </a:cxn>
                <a:cxn ang="T100">
                  <a:pos x="T64" y="T65"/>
                </a:cxn>
                <a:cxn ang="T101">
                  <a:pos x="T66" y="T67"/>
                </a:cxn>
              </a:cxnLst>
              <a:rect l="T102" t="T103" r="T104" b="T105"/>
              <a:pathLst>
                <a:path w="671" h="446">
                  <a:moveTo>
                    <a:pt x="334" y="20"/>
                  </a:moveTo>
                  <a:lnTo>
                    <a:pt x="344" y="17"/>
                  </a:lnTo>
                  <a:lnTo>
                    <a:pt x="362" y="4"/>
                  </a:lnTo>
                  <a:lnTo>
                    <a:pt x="379" y="0"/>
                  </a:lnTo>
                  <a:lnTo>
                    <a:pt x="406" y="4"/>
                  </a:lnTo>
                  <a:lnTo>
                    <a:pt x="418" y="27"/>
                  </a:lnTo>
                  <a:lnTo>
                    <a:pt x="424" y="54"/>
                  </a:lnTo>
                  <a:lnTo>
                    <a:pt x="435" y="63"/>
                  </a:lnTo>
                  <a:lnTo>
                    <a:pt x="448" y="58"/>
                  </a:lnTo>
                  <a:lnTo>
                    <a:pt x="481" y="95"/>
                  </a:lnTo>
                  <a:lnTo>
                    <a:pt x="498" y="124"/>
                  </a:lnTo>
                  <a:lnTo>
                    <a:pt x="542" y="145"/>
                  </a:lnTo>
                  <a:lnTo>
                    <a:pt x="574" y="150"/>
                  </a:lnTo>
                  <a:lnTo>
                    <a:pt x="587" y="145"/>
                  </a:lnTo>
                  <a:lnTo>
                    <a:pt x="617" y="160"/>
                  </a:lnTo>
                  <a:lnTo>
                    <a:pt x="650" y="165"/>
                  </a:lnTo>
                  <a:lnTo>
                    <a:pt x="671" y="233"/>
                  </a:lnTo>
                  <a:lnTo>
                    <a:pt x="638" y="242"/>
                  </a:lnTo>
                  <a:lnTo>
                    <a:pt x="631" y="276"/>
                  </a:lnTo>
                  <a:lnTo>
                    <a:pt x="579" y="311"/>
                  </a:lnTo>
                  <a:lnTo>
                    <a:pt x="500" y="334"/>
                  </a:lnTo>
                  <a:lnTo>
                    <a:pt x="491" y="366"/>
                  </a:lnTo>
                  <a:lnTo>
                    <a:pt x="462" y="352"/>
                  </a:lnTo>
                  <a:lnTo>
                    <a:pt x="493" y="395"/>
                  </a:lnTo>
                  <a:lnTo>
                    <a:pt x="540" y="400"/>
                  </a:lnTo>
                  <a:lnTo>
                    <a:pt x="453" y="446"/>
                  </a:lnTo>
                  <a:lnTo>
                    <a:pt x="400" y="396"/>
                  </a:lnTo>
                  <a:lnTo>
                    <a:pt x="444" y="358"/>
                  </a:lnTo>
                  <a:lnTo>
                    <a:pt x="400" y="349"/>
                  </a:lnTo>
                  <a:lnTo>
                    <a:pt x="376" y="349"/>
                  </a:lnTo>
                  <a:lnTo>
                    <a:pt x="383" y="315"/>
                  </a:lnTo>
                  <a:lnTo>
                    <a:pt x="374" y="320"/>
                  </a:lnTo>
                  <a:lnTo>
                    <a:pt x="310" y="338"/>
                  </a:lnTo>
                  <a:lnTo>
                    <a:pt x="289" y="396"/>
                  </a:lnTo>
                  <a:lnTo>
                    <a:pt x="244" y="394"/>
                  </a:lnTo>
                  <a:lnTo>
                    <a:pt x="254" y="352"/>
                  </a:lnTo>
                  <a:lnTo>
                    <a:pt x="255" y="334"/>
                  </a:lnTo>
                  <a:lnTo>
                    <a:pt x="283" y="325"/>
                  </a:lnTo>
                  <a:lnTo>
                    <a:pt x="295" y="312"/>
                  </a:lnTo>
                  <a:lnTo>
                    <a:pt x="298" y="302"/>
                  </a:lnTo>
                  <a:lnTo>
                    <a:pt x="283" y="296"/>
                  </a:lnTo>
                  <a:lnTo>
                    <a:pt x="262" y="253"/>
                  </a:lnTo>
                  <a:lnTo>
                    <a:pt x="236" y="227"/>
                  </a:lnTo>
                  <a:lnTo>
                    <a:pt x="203" y="227"/>
                  </a:lnTo>
                  <a:lnTo>
                    <a:pt x="162" y="239"/>
                  </a:lnTo>
                  <a:lnTo>
                    <a:pt x="100" y="242"/>
                  </a:lnTo>
                  <a:lnTo>
                    <a:pt x="72" y="250"/>
                  </a:lnTo>
                  <a:lnTo>
                    <a:pt x="24" y="250"/>
                  </a:lnTo>
                  <a:lnTo>
                    <a:pt x="0" y="224"/>
                  </a:lnTo>
                  <a:lnTo>
                    <a:pt x="16" y="185"/>
                  </a:lnTo>
                  <a:lnTo>
                    <a:pt x="41" y="143"/>
                  </a:lnTo>
                  <a:lnTo>
                    <a:pt x="73" y="99"/>
                  </a:lnTo>
                  <a:lnTo>
                    <a:pt x="56" y="47"/>
                  </a:lnTo>
                  <a:lnTo>
                    <a:pt x="57" y="38"/>
                  </a:lnTo>
                  <a:lnTo>
                    <a:pt x="70" y="27"/>
                  </a:lnTo>
                  <a:lnTo>
                    <a:pt x="91" y="31"/>
                  </a:lnTo>
                  <a:lnTo>
                    <a:pt x="117" y="27"/>
                  </a:lnTo>
                  <a:lnTo>
                    <a:pt x="143" y="39"/>
                  </a:lnTo>
                  <a:lnTo>
                    <a:pt x="177" y="54"/>
                  </a:lnTo>
                  <a:lnTo>
                    <a:pt x="199" y="47"/>
                  </a:lnTo>
                  <a:lnTo>
                    <a:pt x="220" y="59"/>
                  </a:lnTo>
                  <a:lnTo>
                    <a:pt x="244" y="65"/>
                  </a:lnTo>
                  <a:lnTo>
                    <a:pt x="259" y="76"/>
                  </a:lnTo>
                  <a:lnTo>
                    <a:pt x="276" y="72"/>
                  </a:lnTo>
                  <a:lnTo>
                    <a:pt x="279" y="49"/>
                  </a:lnTo>
                  <a:lnTo>
                    <a:pt x="290" y="38"/>
                  </a:lnTo>
                  <a:lnTo>
                    <a:pt x="314" y="38"/>
                  </a:lnTo>
                  <a:lnTo>
                    <a:pt x="322" y="31"/>
                  </a:lnTo>
                  <a:lnTo>
                    <a:pt x="334" y="20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8" name="Freeform 487">
              <a:extLst>
                <a:ext uri="{FF2B5EF4-FFF2-40B4-BE49-F238E27FC236}">
                  <a16:creationId xmlns:a16="http://schemas.microsoft.com/office/drawing/2014/main" id="{70927A3F-E4EE-4B3B-8BC4-5C54E305F9BD}"/>
                </a:ext>
              </a:extLst>
            </p:cNvPr>
            <p:cNvSpPr/>
            <p:nvPr/>
          </p:nvSpPr>
          <p:spPr bwMode="auto">
            <a:xfrm>
              <a:off x="2736" y="4551"/>
              <a:ext cx="98" cy="118"/>
            </a:xfrm>
            <a:custGeom>
              <a:avLst/>
              <a:gdLst>
                <a:gd name="T0" fmla="*/ 1 w 129"/>
                <a:gd name="T1" fmla="*/ 1 h 165"/>
                <a:gd name="T2" fmla="*/ 1 w 129"/>
                <a:gd name="T3" fmla="*/ 2 h 165"/>
                <a:gd name="T4" fmla="*/ 1 w 129"/>
                <a:gd name="T5" fmla="*/ 2 h 165"/>
                <a:gd name="T6" fmla="*/ 1 w 129"/>
                <a:gd name="T7" fmla="*/ 4 h 165"/>
                <a:gd name="T8" fmla="*/ 2 w 129"/>
                <a:gd name="T9" fmla="*/ 4 h 165"/>
                <a:gd name="T10" fmla="*/ 2 w 129"/>
                <a:gd name="T11" fmla="*/ 3 h 165"/>
                <a:gd name="T12" fmla="*/ 2 w 129"/>
                <a:gd name="T13" fmla="*/ 3 h 165"/>
                <a:gd name="T14" fmla="*/ 3 w 129"/>
                <a:gd name="T15" fmla="*/ 2 h 165"/>
                <a:gd name="T16" fmla="*/ 3 w 129"/>
                <a:gd name="T17" fmla="*/ 2 h 165"/>
                <a:gd name="T18" fmla="*/ 3 w 129"/>
                <a:gd name="T19" fmla="*/ 2 h 165"/>
                <a:gd name="T20" fmla="*/ 2 w 129"/>
                <a:gd name="T21" fmla="*/ 1 h 165"/>
                <a:gd name="T22" fmla="*/ 1 w 129"/>
                <a:gd name="T23" fmla="*/ 0 h 165"/>
                <a:gd name="T24" fmla="*/ 1 w 129"/>
                <a:gd name="T25" fmla="*/ 0 h 165"/>
                <a:gd name="T26" fmla="*/ 0 w 129"/>
                <a:gd name="T27" fmla="*/ 0 h 165"/>
                <a:gd name="T28" fmla="*/ 1 w 129"/>
                <a:gd name="T29" fmla="*/ 1 h 165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w 129"/>
                <a:gd name="T46" fmla="*/ 0 h 165"/>
                <a:gd name="T47" fmla="*/ 129 w 129"/>
                <a:gd name="T48" fmla="*/ 165 h 165"/>
              </a:gdLst>
              <a:ahLst/>
              <a:cxnLst>
                <a:cxn ang="T30">
                  <a:pos x="T0" y="T1"/>
                </a:cxn>
                <a:cxn ang="T31">
                  <a:pos x="T2" y="T3"/>
                </a:cxn>
                <a:cxn ang="T32">
                  <a:pos x="T4" y="T5"/>
                </a:cxn>
                <a:cxn ang="T33">
                  <a:pos x="T6" y="T7"/>
                </a:cxn>
                <a:cxn ang="T34">
                  <a:pos x="T8" y="T9"/>
                </a:cxn>
                <a:cxn ang="T35">
                  <a:pos x="T10" y="T11"/>
                </a:cxn>
                <a:cxn ang="T36">
                  <a:pos x="T12" y="T13"/>
                </a:cxn>
                <a:cxn ang="T37">
                  <a:pos x="T14" y="T15"/>
                </a:cxn>
                <a:cxn ang="T38">
                  <a:pos x="T16" y="T17"/>
                </a:cxn>
                <a:cxn ang="T39">
                  <a:pos x="T18" y="T19"/>
                </a:cxn>
                <a:cxn ang="T40">
                  <a:pos x="T20" y="T21"/>
                </a:cxn>
                <a:cxn ang="T41">
                  <a:pos x="T22" y="T23"/>
                </a:cxn>
                <a:cxn ang="T42">
                  <a:pos x="T24" y="T25"/>
                </a:cxn>
                <a:cxn ang="T43">
                  <a:pos x="T26" y="T27"/>
                </a:cxn>
                <a:cxn ang="T44">
                  <a:pos x="T28" y="T29"/>
                </a:cxn>
              </a:cxnLst>
              <a:rect l="T45" t="T46" r="T47" b="T48"/>
              <a:pathLst>
                <a:path w="129" h="165">
                  <a:moveTo>
                    <a:pt x="29" y="45"/>
                  </a:moveTo>
                  <a:lnTo>
                    <a:pt x="46" y="69"/>
                  </a:lnTo>
                  <a:lnTo>
                    <a:pt x="53" y="87"/>
                  </a:lnTo>
                  <a:lnTo>
                    <a:pt x="61" y="164"/>
                  </a:lnTo>
                  <a:lnTo>
                    <a:pt x="73" y="165"/>
                  </a:lnTo>
                  <a:lnTo>
                    <a:pt x="83" y="125"/>
                  </a:lnTo>
                  <a:lnTo>
                    <a:pt x="84" y="106"/>
                  </a:lnTo>
                  <a:lnTo>
                    <a:pt x="121" y="93"/>
                  </a:lnTo>
                  <a:lnTo>
                    <a:pt x="129" y="76"/>
                  </a:lnTo>
                  <a:lnTo>
                    <a:pt x="115" y="71"/>
                  </a:lnTo>
                  <a:lnTo>
                    <a:pt x="93" y="27"/>
                  </a:lnTo>
                  <a:lnTo>
                    <a:pt x="65" y="3"/>
                  </a:lnTo>
                  <a:lnTo>
                    <a:pt x="32" y="0"/>
                  </a:lnTo>
                  <a:lnTo>
                    <a:pt x="0" y="6"/>
                  </a:lnTo>
                  <a:lnTo>
                    <a:pt x="29" y="45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69" name="Freeform 488">
              <a:extLst>
                <a:ext uri="{FF2B5EF4-FFF2-40B4-BE49-F238E27FC236}">
                  <a16:creationId xmlns:a16="http://schemas.microsoft.com/office/drawing/2014/main" id="{FA200CC6-AD0A-4F08-97BF-90F8F33F35DF}"/>
                </a:ext>
              </a:extLst>
            </p:cNvPr>
            <p:cNvSpPr/>
            <p:nvPr/>
          </p:nvSpPr>
          <p:spPr bwMode="auto">
            <a:xfrm>
              <a:off x="3084" y="4708"/>
              <a:ext cx="212" cy="105"/>
            </a:xfrm>
            <a:custGeom>
              <a:avLst/>
              <a:gdLst>
                <a:gd name="T0" fmla="*/ 0 w 282"/>
                <a:gd name="T1" fmla="*/ 0 h 147"/>
                <a:gd name="T2" fmla="*/ 1 w 282"/>
                <a:gd name="T3" fmla="*/ 0 h 147"/>
                <a:gd name="T4" fmla="*/ 3 w 282"/>
                <a:gd name="T5" fmla="*/ 1 h 147"/>
                <a:gd name="T6" fmla="*/ 4 w 282"/>
                <a:gd name="T7" fmla="*/ 1 h 147"/>
                <a:gd name="T8" fmla="*/ 4 w 282"/>
                <a:gd name="T9" fmla="*/ 1 h 147"/>
                <a:gd name="T10" fmla="*/ 5 w 282"/>
                <a:gd name="T11" fmla="*/ 1 h 147"/>
                <a:gd name="T12" fmla="*/ 5 w 282"/>
                <a:gd name="T13" fmla="*/ 1 h 147"/>
                <a:gd name="T14" fmla="*/ 6 w 282"/>
                <a:gd name="T15" fmla="*/ 2 h 147"/>
                <a:gd name="T16" fmla="*/ 6 w 282"/>
                <a:gd name="T17" fmla="*/ 2 h 147"/>
                <a:gd name="T18" fmla="*/ 6 w 282"/>
                <a:gd name="T19" fmla="*/ 2 h 147"/>
                <a:gd name="T20" fmla="*/ 7 w 282"/>
                <a:gd name="T21" fmla="*/ 3 h 147"/>
                <a:gd name="T22" fmla="*/ 6 w 282"/>
                <a:gd name="T23" fmla="*/ 3 h 147"/>
                <a:gd name="T24" fmla="*/ 6 w 282"/>
                <a:gd name="T25" fmla="*/ 3 h 147"/>
                <a:gd name="T26" fmla="*/ 5 w 282"/>
                <a:gd name="T27" fmla="*/ 3 h 147"/>
                <a:gd name="T28" fmla="*/ 5 w 282"/>
                <a:gd name="T29" fmla="*/ 3 h 147"/>
                <a:gd name="T30" fmla="*/ 5 w 282"/>
                <a:gd name="T31" fmla="*/ 3 h 147"/>
                <a:gd name="T32" fmla="*/ 4 w 282"/>
                <a:gd name="T33" fmla="*/ 3 h 147"/>
                <a:gd name="T34" fmla="*/ 3 w 282"/>
                <a:gd name="T35" fmla="*/ 3 h 147"/>
                <a:gd name="T36" fmla="*/ 3 w 282"/>
                <a:gd name="T37" fmla="*/ 3 h 147"/>
                <a:gd name="T38" fmla="*/ 3 w 282"/>
                <a:gd name="T39" fmla="*/ 2 h 147"/>
                <a:gd name="T40" fmla="*/ 1 w 282"/>
                <a:gd name="T41" fmla="*/ 1 h 147"/>
                <a:gd name="T42" fmla="*/ 0 w 282"/>
                <a:gd name="T43" fmla="*/ 0 h 147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60000 65536"/>
                <a:gd name="T55" fmla="*/ 0 60000 65536"/>
                <a:gd name="T56" fmla="*/ 0 60000 65536"/>
                <a:gd name="T57" fmla="*/ 0 60000 65536"/>
                <a:gd name="T58" fmla="*/ 0 60000 65536"/>
                <a:gd name="T59" fmla="*/ 0 60000 65536"/>
                <a:gd name="T60" fmla="*/ 0 60000 65536"/>
                <a:gd name="T61" fmla="*/ 0 60000 65536"/>
                <a:gd name="T62" fmla="*/ 0 60000 65536"/>
                <a:gd name="T63" fmla="*/ 0 60000 65536"/>
                <a:gd name="T64" fmla="*/ 0 60000 65536"/>
                <a:gd name="T65" fmla="*/ 0 60000 65536"/>
                <a:gd name="T66" fmla="*/ 0 w 282"/>
                <a:gd name="T67" fmla="*/ 0 h 147"/>
                <a:gd name="T68" fmla="*/ 282 w 282"/>
                <a:gd name="T69" fmla="*/ 147 h 147"/>
              </a:gdLst>
              <a:ahLst/>
              <a:cxnLst>
                <a:cxn ang="T44">
                  <a:pos x="T0" y="T1"/>
                </a:cxn>
                <a:cxn ang="T45">
                  <a:pos x="T2" y="T3"/>
                </a:cxn>
                <a:cxn ang="T46">
                  <a:pos x="T4" y="T5"/>
                </a:cxn>
                <a:cxn ang="T47">
                  <a:pos x="T6" y="T7"/>
                </a:cxn>
                <a:cxn ang="T48">
                  <a:pos x="T8" y="T9"/>
                </a:cxn>
                <a:cxn ang="T49">
                  <a:pos x="T10" y="T11"/>
                </a:cxn>
                <a:cxn ang="T50">
                  <a:pos x="T12" y="T13"/>
                </a:cxn>
                <a:cxn ang="T51">
                  <a:pos x="T14" y="T15"/>
                </a:cxn>
                <a:cxn ang="T52">
                  <a:pos x="T16" y="T17"/>
                </a:cxn>
                <a:cxn ang="T53">
                  <a:pos x="T18" y="T19"/>
                </a:cxn>
                <a:cxn ang="T54">
                  <a:pos x="T20" y="T21"/>
                </a:cxn>
                <a:cxn ang="T55">
                  <a:pos x="T22" y="T23"/>
                </a:cxn>
                <a:cxn ang="T56">
                  <a:pos x="T24" y="T25"/>
                </a:cxn>
                <a:cxn ang="T57">
                  <a:pos x="T26" y="T27"/>
                </a:cxn>
                <a:cxn ang="T58">
                  <a:pos x="T28" y="T29"/>
                </a:cxn>
                <a:cxn ang="T59">
                  <a:pos x="T30" y="T31"/>
                </a:cxn>
                <a:cxn ang="T60">
                  <a:pos x="T32" y="T33"/>
                </a:cxn>
                <a:cxn ang="T61">
                  <a:pos x="T34" y="T35"/>
                </a:cxn>
                <a:cxn ang="T62">
                  <a:pos x="T36" y="T37"/>
                </a:cxn>
                <a:cxn ang="T63">
                  <a:pos x="T38" y="T39"/>
                </a:cxn>
                <a:cxn ang="T64">
                  <a:pos x="T40" y="T41"/>
                </a:cxn>
                <a:cxn ang="T65">
                  <a:pos x="T42" y="T43"/>
                </a:cxn>
              </a:cxnLst>
              <a:rect l="T66" t="T67" r="T68" b="T69"/>
              <a:pathLst>
                <a:path w="282" h="147">
                  <a:moveTo>
                    <a:pt x="0" y="8"/>
                  </a:moveTo>
                  <a:lnTo>
                    <a:pt x="68" y="0"/>
                  </a:lnTo>
                  <a:lnTo>
                    <a:pt x="130" y="31"/>
                  </a:lnTo>
                  <a:lnTo>
                    <a:pt x="160" y="63"/>
                  </a:lnTo>
                  <a:lnTo>
                    <a:pt x="192" y="63"/>
                  </a:lnTo>
                  <a:lnTo>
                    <a:pt x="214" y="50"/>
                  </a:lnTo>
                  <a:lnTo>
                    <a:pt x="235" y="43"/>
                  </a:lnTo>
                  <a:lnTo>
                    <a:pt x="249" y="78"/>
                  </a:lnTo>
                  <a:lnTo>
                    <a:pt x="278" y="86"/>
                  </a:lnTo>
                  <a:lnTo>
                    <a:pt x="275" y="100"/>
                  </a:lnTo>
                  <a:lnTo>
                    <a:pt x="282" y="125"/>
                  </a:lnTo>
                  <a:lnTo>
                    <a:pt x="278" y="144"/>
                  </a:lnTo>
                  <a:lnTo>
                    <a:pt x="249" y="115"/>
                  </a:lnTo>
                  <a:lnTo>
                    <a:pt x="235" y="105"/>
                  </a:lnTo>
                  <a:lnTo>
                    <a:pt x="215" y="105"/>
                  </a:lnTo>
                  <a:lnTo>
                    <a:pt x="208" y="139"/>
                  </a:lnTo>
                  <a:lnTo>
                    <a:pt x="187" y="130"/>
                  </a:lnTo>
                  <a:lnTo>
                    <a:pt x="152" y="147"/>
                  </a:lnTo>
                  <a:lnTo>
                    <a:pt x="110" y="142"/>
                  </a:lnTo>
                  <a:lnTo>
                    <a:pt x="109" y="86"/>
                  </a:lnTo>
                  <a:lnTo>
                    <a:pt x="39" y="35"/>
                  </a:lnTo>
                  <a:lnTo>
                    <a:pt x="0" y="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0" name="Freeform 489">
              <a:extLst>
                <a:ext uri="{FF2B5EF4-FFF2-40B4-BE49-F238E27FC236}">
                  <a16:creationId xmlns:a16="http://schemas.microsoft.com/office/drawing/2014/main" id="{162DAC9C-9675-4211-BDEC-558A4BA4CEB6}"/>
                </a:ext>
              </a:extLst>
            </p:cNvPr>
            <p:cNvSpPr/>
            <p:nvPr/>
          </p:nvSpPr>
          <p:spPr bwMode="auto">
            <a:xfrm>
              <a:off x="3243" y="4771"/>
              <a:ext cx="178" cy="158"/>
            </a:xfrm>
            <a:custGeom>
              <a:avLst/>
              <a:gdLst>
                <a:gd name="T0" fmla="*/ 2 w 234"/>
                <a:gd name="T1" fmla="*/ 0 h 221"/>
                <a:gd name="T2" fmla="*/ 2 w 234"/>
                <a:gd name="T3" fmla="*/ 0 h 221"/>
                <a:gd name="T4" fmla="*/ 3 w 234"/>
                <a:gd name="T5" fmla="*/ 0 h 221"/>
                <a:gd name="T6" fmla="*/ 4 w 234"/>
                <a:gd name="T7" fmla="*/ 1 h 221"/>
                <a:gd name="T8" fmla="*/ 5 w 234"/>
                <a:gd name="T9" fmla="*/ 2 h 221"/>
                <a:gd name="T10" fmla="*/ 5 w 234"/>
                <a:gd name="T11" fmla="*/ 3 h 221"/>
                <a:gd name="T12" fmla="*/ 5 w 234"/>
                <a:gd name="T13" fmla="*/ 3 h 221"/>
                <a:gd name="T14" fmla="*/ 5 w 234"/>
                <a:gd name="T15" fmla="*/ 4 h 221"/>
                <a:gd name="T16" fmla="*/ 5 w 234"/>
                <a:gd name="T17" fmla="*/ 4 h 221"/>
                <a:gd name="T18" fmla="*/ 4 w 234"/>
                <a:gd name="T19" fmla="*/ 5 h 221"/>
                <a:gd name="T20" fmla="*/ 4 w 234"/>
                <a:gd name="T21" fmla="*/ 5 h 221"/>
                <a:gd name="T22" fmla="*/ 3 w 234"/>
                <a:gd name="T23" fmla="*/ 4 h 221"/>
                <a:gd name="T24" fmla="*/ 3 w 234"/>
                <a:gd name="T25" fmla="*/ 4 h 221"/>
                <a:gd name="T26" fmla="*/ 2 w 234"/>
                <a:gd name="T27" fmla="*/ 5 h 221"/>
                <a:gd name="T28" fmla="*/ 1 w 234"/>
                <a:gd name="T29" fmla="*/ 5 h 221"/>
                <a:gd name="T30" fmla="*/ 1 w 234"/>
                <a:gd name="T31" fmla="*/ 4 h 221"/>
                <a:gd name="T32" fmla="*/ 1 w 234"/>
                <a:gd name="T33" fmla="*/ 4 h 221"/>
                <a:gd name="T34" fmla="*/ 1 w 234"/>
                <a:gd name="T35" fmla="*/ 3 h 221"/>
                <a:gd name="T36" fmla="*/ 1 w 234"/>
                <a:gd name="T37" fmla="*/ 4 h 221"/>
                <a:gd name="T38" fmla="*/ 2 w 234"/>
                <a:gd name="T39" fmla="*/ 4 h 221"/>
                <a:gd name="T40" fmla="*/ 3 w 234"/>
                <a:gd name="T41" fmla="*/ 4 h 221"/>
                <a:gd name="T42" fmla="*/ 1 w 234"/>
                <a:gd name="T43" fmla="*/ 3 h 221"/>
                <a:gd name="T44" fmla="*/ 1 w 234"/>
                <a:gd name="T45" fmla="*/ 2 h 221"/>
                <a:gd name="T46" fmla="*/ 1 w 234"/>
                <a:gd name="T47" fmla="*/ 2 h 221"/>
                <a:gd name="T48" fmla="*/ 1 w 234"/>
                <a:gd name="T49" fmla="*/ 1 h 221"/>
                <a:gd name="T50" fmla="*/ 1 w 234"/>
                <a:gd name="T51" fmla="*/ 1 h 221"/>
                <a:gd name="T52" fmla="*/ 0 w 234"/>
                <a:gd name="T53" fmla="*/ 1 h 221"/>
                <a:gd name="T54" fmla="*/ 0 w 234"/>
                <a:gd name="T55" fmla="*/ 1 h 221"/>
                <a:gd name="T56" fmla="*/ 0 w 234"/>
                <a:gd name="T57" fmla="*/ 0 h 221"/>
                <a:gd name="T58" fmla="*/ 1 w 234"/>
                <a:gd name="T59" fmla="*/ 0 h 221"/>
                <a:gd name="T60" fmla="*/ 1 w 234"/>
                <a:gd name="T61" fmla="*/ 1 h 221"/>
                <a:gd name="T62" fmla="*/ 2 w 234"/>
                <a:gd name="T63" fmla="*/ 1 h 221"/>
                <a:gd name="T64" fmla="*/ 2 w 234"/>
                <a:gd name="T65" fmla="*/ 1 h 221"/>
                <a:gd name="T66" fmla="*/ 1 w 234"/>
                <a:gd name="T67" fmla="*/ 0 h 221"/>
                <a:gd name="T68" fmla="*/ 2 w 234"/>
                <a:gd name="T69" fmla="*/ 0 h 221"/>
                <a:gd name="T70" fmla="*/ 2 w 234"/>
                <a:gd name="T71" fmla="*/ 0 h 221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w 234"/>
                <a:gd name="T109" fmla="*/ 0 h 221"/>
                <a:gd name="T110" fmla="*/ 234 w 234"/>
                <a:gd name="T111" fmla="*/ 221 h 221"/>
              </a:gdLst>
              <a:ahLst/>
              <a:cxnLst>
                <a:cxn ang="T72">
                  <a:pos x="T0" y="T1"/>
                </a:cxn>
                <a:cxn ang="T73">
                  <a:pos x="T2" y="T3"/>
                </a:cxn>
                <a:cxn ang="T74">
                  <a:pos x="T4" y="T5"/>
                </a:cxn>
                <a:cxn ang="T75">
                  <a:pos x="T6" y="T7"/>
                </a:cxn>
                <a:cxn ang="T76">
                  <a:pos x="T8" y="T9"/>
                </a:cxn>
                <a:cxn ang="T77">
                  <a:pos x="T10" y="T11"/>
                </a:cxn>
                <a:cxn ang="T78">
                  <a:pos x="T12" y="T13"/>
                </a:cxn>
                <a:cxn ang="T79">
                  <a:pos x="T14" y="T15"/>
                </a:cxn>
                <a:cxn ang="T80">
                  <a:pos x="T16" y="T17"/>
                </a:cxn>
                <a:cxn ang="T81">
                  <a:pos x="T18" y="T19"/>
                </a:cxn>
                <a:cxn ang="T82">
                  <a:pos x="T20" y="T21"/>
                </a:cxn>
                <a:cxn ang="T83">
                  <a:pos x="T22" y="T23"/>
                </a:cxn>
                <a:cxn ang="T84">
                  <a:pos x="T24" y="T25"/>
                </a:cxn>
                <a:cxn ang="T85">
                  <a:pos x="T26" y="T27"/>
                </a:cxn>
                <a:cxn ang="T86">
                  <a:pos x="T28" y="T29"/>
                </a:cxn>
                <a:cxn ang="T87">
                  <a:pos x="T30" y="T31"/>
                </a:cxn>
                <a:cxn ang="T88">
                  <a:pos x="T32" y="T33"/>
                </a:cxn>
                <a:cxn ang="T89">
                  <a:pos x="T34" y="T35"/>
                </a:cxn>
                <a:cxn ang="T90">
                  <a:pos x="T36" y="T37"/>
                </a:cxn>
                <a:cxn ang="T91">
                  <a:pos x="T38" y="T39"/>
                </a:cxn>
                <a:cxn ang="T92">
                  <a:pos x="T40" y="T41"/>
                </a:cxn>
                <a:cxn ang="T93">
                  <a:pos x="T42" y="T43"/>
                </a:cxn>
                <a:cxn ang="T94">
                  <a:pos x="T44" y="T45"/>
                </a:cxn>
                <a:cxn ang="T95">
                  <a:pos x="T46" y="T47"/>
                </a:cxn>
                <a:cxn ang="T96">
                  <a:pos x="T48" y="T49"/>
                </a:cxn>
                <a:cxn ang="T97">
                  <a:pos x="T50" y="T51"/>
                </a:cxn>
                <a:cxn ang="T98">
                  <a:pos x="T52" y="T53"/>
                </a:cxn>
                <a:cxn ang="T99">
                  <a:pos x="T54" y="T55"/>
                </a:cxn>
                <a:cxn ang="T100">
                  <a:pos x="T56" y="T57"/>
                </a:cxn>
                <a:cxn ang="T101">
                  <a:pos x="T58" y="T59"/>
                </a:cxn>
                <a:cxn ang="T102">
                  <a:pos x="T60" y="T61"/>
                </a:cxn>
                <a:cxn ang="T103">
                  <a:pos x="T62" y="T63"/>
                </a:cxn>
                <a:cxn ang="T104">
                  <a:pos x="T64" y="T65"/>
                </a:cxn>
                <a:cxn ang="T105">
                  <a:pos x="T66" y="T67"/>
                </a:cxn>
                <a:cxn ang="T106">
                  <a:pos x="T68" y="T69"/>
                </a:cxn>
                <a:cxn ang="T107">
                  <a:pos x="T70" y="T71"/>
                </a:cxn>
              </a:cxnLst>
              <a:rect l="T108" t="T109" r="T110" b="T111"/>
              <a:pathLst>
                <a:path w="234" h="221">
                  <a:moveTo>
                    <a:pt x="89" y="8"/>
                  </a:moveTo>
                  <a:lnTo>
                    <a:pt x="103" y="8"/>
                  </a:lnTo>
                  <a:lnTo>
                    <a:pt x="137" y="19"/>
                  </a:lnTo>
                  <a:lnTo>
                    <a:pt x="171" y="49"/>
                  </a:lnTo>
                  <a:lnTo>
                    <a:pt x="193" y="83"/>
                  </a:lnTo>
                  <a:lnTo>
                    <a:pt x="234" y="125"/>
                  </a:lnTo>
                  <a:lnTo>
                    <a:pt x="211" y="134"/>
                  </a:lnTo>
                  <a:lnTo>
                    <a:pt x="199" y="160"/>
                  </a:lnTo>
                  <a:lnTo>
                    <a:pt x="196" y="172"/>
                  </a:lnTo>
                  <a:lnTo>
                    <a:pt x="185" y="221"/>
                  </a:lnTo>
                  <a:lnTo>
                    <a:pt x="153" y="207"/>
                  </a:lnTo>
                  <a:lnTo>
                    <a:pt x="143" y="165"/>
                  </a:lnTo>
                  <a:lnTo>
                    <a:pt x="114" y="181"/>
                  </a:lnTo>
                  <a:lnTo>
                    <a:pt x="79" y="206"/>
                  </a:lnTo>
                  <a:lnTo>
                    <a:pt x="59" y="200"/>
                  </a:lnTo>
                  <a:lnTo>
                    <a:pt x="42" y="180"/>
                  </a:lnTo>
                  <a:lnTo>
                    <a:pt x="34" y="160"/>
                  </a:lnTo>
                  <a:lnTo>
                    <a:pt x="46" y="141"/>
                  </a:lnTo>
                  <a:lnTo>
                    <a:pt x="56" y="156"/>
                  </a:lnTo>
                  <a:lnTo>
                    <a:pt x="98" y="179"/>
                  </a:lnTo>
                  <a:lnTo>
                    <a:pt x="108" y="158"/>
                  </a:lnTo>
                  <a:lnTo>
                    <a:pt x="68" y="123"/>
                  </a:lnTo>
                  <a:lnTo>
                    <a:pt x="53" y="94"/>
                  </a:lnTo>
                  <a:lnTo>
                    <a:pt x="41" y="83"/>
                  </a:lnTo>
                  <a:lnTo>
                    <a:pt x="41" y="65"/>
                  </a:lnTo>
                  <a:lnTo>
                    <a:pt x="27" y="58"/>
                  </a:lnTo>
                  <a:lnTo>
                    <a:pt x="0" y="54"/>
                  </a:lnTo>
                  <a:lnTo>
                    <a:pt x="6" y="33"/>
                  </a:lnTo>
                  <a:lnTo>
                    <a:pt x="8" y="19"/>
                  </a:lnTo>
                  <a:lnTo>
                    <a:pt x="30" y="19"/>
                  </a:lnTo>
                  <a:lnTo>
                    <a:pt x="41" y="29"/>
                  </a:lnTo>
                  <a:lnTo>
                    <a:pt x="70" y="58"/>
                  </a:lnTo>
                  <a:lnTo>
                    <a:pt x="74" y="39"/>
                  </a:lnTo>
                  <a:lnTo>
                    <a:pt x="67" y="16"/>
                  </a:lnTo>
                  <a:lnTo>
                    <a:pt x="70" y="0"/>
                  </a:lnTo>
                  <a:lnTo>
                    <a:pt x="89" y="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1" name="Freeform 490">
              <a:extLst>
                <a:ext uri="{FF2B5EF4-FFF2-40B4-BE49-F238E27FC236}">
                  <a16:creationId xmlns:a16="http://schemas.microsoft.com/office/drawing/2014/main" id="{278C98A3-FE22-48E0-8A20-C8B0F8ED2BD8}"/>
                </a:ext>
              </a:extLst>
            </p:cNvPr>
            <p:cNvSpPr/>
            <p:nvPr/>
          </p:nvSpPr>
          <p:spPr bwMode="auto">
            <a:xfrm>
              <a:off x="3206" y="4801"/>
              <a:ext cx="119" cy="98"/>
            </a:xfrm>
            <a:custGeom>
              <a:avLst/>
              <a:gdLst>
                <a:gd name="T0" fmla="*/ 0 w 156"/>
                <a:gd name="T1" fmla="*/ 0 h 135"/>
                <a:gd name="T2" fmla="*/ 0 w 156"/>
                <a:gd name="T3" fmla="*/ 1 h 135"/>
                <a:gd name="T4" fmla="*/ 1 w 156"/>
                <a:gd name="T5" fmla="*/ 2 h 135"/>
                <a:gd name="T6" fmla="*/ 2 w 156"/>
                <a:gd name="T7" fmla="*/ 3 h 135"/>
                <a:gd name="T8" fmla="*/ 2 w 156"/>
                <a:gd name="T9" fmla="*/ 2 h 135"/>
                <a:gd name="T10" fmla="*/ 2 w 156"/>
                <a:gd name="T11" fmla="*/ 3 h 135"/>
                <a:gd name="T12" fmla="*/ 3 w 156"/>
                <a:gd name="T13" fmla="*/ 3 h 135"/>
                <a:gd name="T14" fmla="*/ 3 w 156"/>
                <a:gd name="T15" fmla="*/ 3 h 135"/>
                <a:gd name="T16" fmla="*/ 4 w 156"/>
                <a:gd name="T17" fmla="*/ 3 h 135"/>
                <a:gd name="T18" fmla="*/ 3 w 156"/>
                <a:gd name="T19" fmla="*/ 2 h 135"/>
                <a:gd name="T20" fmla="*/ 3 w 156"/>
                <a:gd name="T21" fmla="*/ 1 h 135"/>
                <a:gd name="T22" fmla="*/ 2 w 156"/>
                <a:gd name="T23" fmla="*/ 1 h 135"/>
                <a:gd name="T24" fmla="*/ 2 w 156"/>
                <a:gd name="T25" fmla="*/ 1 h 135"/>
                <a:gd name="T26" fmla="*/ 2 w 156"/>
                <a:gd name="T27" fmla="*/ 0 h 135"/>
                <a:gd name="T28" fmla="*/ 1 w 156"/>
                <a:gd name="T29" fmla="*/ 0 h 135"/>
                <a:gd name="T30" fmla="*/ 1 w 156"/>
                <a:gd name="T31" fmla="*/ 0 h 135"/>
                <a:gd name="T32" fmla="*/ 0 w 156"/>
                <a:gd name="T33" fmla="*/ 0 h 135"/>
                <a:gd name="T34" fmla="*/ 0 w 156"/>
                <a:gd name="T35" fmla="*/ 0 h 135"/>
                <a:gd name="T36" fmla="*/ 0 60000 65536"/>
                <a:gd name="T37" fmla="*/ 0 60000 65536"/>
                <a:gd name="T38" fmla="*/ 0 60000 65536"/>
                <a:gd name="T39" fmla="*/ 0 60000 65536"/>
                <a:gd name="T40" fmla="*/ 0 60000 65536"/>
                <a:gd name="T41" fmla="*/ 0 60000 65536"/>
                <a:gd name="T42" fmla="*/ 0 60000 65536"/>
                <a:gd name="T43" fmla="*/ 0 60000 65536"/>
                <a:gd name="T44" fmla="*/ 0 60000 65536"/>
                <a:gd name="T45" fmla="*/ 0 60000 65536"/>
                <a:gd name="T46" fmla="*/ 0 60000 65536"/>
                <a:gd name="T47" fmla="*/ 0 60000 65536"/>
                <a:gd name="T48" fmla="*/ 0 60000 65536"/>
                <a:gd name="T49" fmla="*/ 0 60000 65536"/>
                <a:gd name="T50" fmla="*/ 0 60000 65536"/>
                <a:gd name="T51" fmla="*/ 0 60000 65536"/>
                <a:gd name="T52" fmla="*/ 0 60000 65536"/>
                <a:gd name="T53" fmla="*/ 0 60000 65536"/>
                <a:gd name="T54" fmla="*/ 0 w 156"/>
                <a:gd name="T55" fmla="*/ 0 h 135"/>
                <a:gd name="T56" fmla="*/ 156 w 156"/>
                <a:gd name="T57" fmla="*/ 135 h 135"/>
              </a:gdLst>
              <a:ahLst/>
              <a:cxnLst>
                <a:cxn ang="T36">
                  <a:pos x="T0" y="T1"/>
                </a:cxn>
                <a:cxn ang="T37">
                  <a:pos x="T2" y="T3"/>
                </a:cxn>
                <a:cxn ang="T38">
                  <a:pos x="T4" y="T5"/>
                </a:cxn>
                <a:cxn ang="T39">
                  <a:pos x="T6" y="T7"/>
                </a:cxn>
                <a:cxn ang="T40">
                  <a:pos x="T8" y="T9"/>
                </a:cxn>
                <a:cxn ang="T41">
                  <a:pos x="T10" y="T11"/>
                </a:cxn>
                <a:cxn ang="T42">
                  <a:pos x="T12" y="T13"/>
                </a:cxn>
                <a:cxn ang="T43">
                  <a:pos x="T14" y="T15"/>
                </a:cxn>
                <a:cxn ang="T44">
                  <a:pos x="T16" y="T17"/>
                </a:cxn>
                <a:cxn ang="T45">
                  <a:pos x="T18" y="T19"/>
                </a:cxn>
                <a:cxn ang="T46">
                  <a:pos x="T20" y="T21"/>
                </a:cxn>
                <a:cxn ang="T47">
                  <a:pos x="T22" y="T23"/>
                </a:cxn>
                <a:cxn ang="T48">
                  <a:pos x="T24" y="T25"/>
                </a:cxn>
                <a:cxn ang="T49">
                  <a:pos x="T26" y="T27"/>
                </a:cxn>
                <a:cxn ang="T50">
                  <a:pos x="T28" y="T29"/>
                </a:cxn>
                <a:cxn ang="T51">
                  <a:pos x="T30" y="T31"/>
                </a:cxn>
                <a:cxn ang="T52">
                  <a:pos x="T32" y="T33"/>
                </a:cxn>
                <a:cxn ang="T53">
                  <a:pos x="T34" y="T35"/>
                </a:cxn>
              </a:cxnLst>
              <a:rect l="T54" t="T55" r="T56" b="T57"/>
              <a:pathLst>
                <a:path w="156" h="135">
                  <a:moveTo>
                    <a:pt x="0" y="18"/>
                  </a:moveTo>
                  <a:lnTo>
                    <a:pt x="16" y="40"/>
                  </a:lnTo>
                  <a:lnTo>
                    <a:pt x="40" y="74"/>
                  </a:lnTo>
                  <a:lnTo>
                    <a:pt x="77" y="117"/>
                  </a:lnTo>
                  <a:lnTo>
                    <a:pt x="99" y="91"/>
                  </a:lnTo>
                  <a:lnTo>
                    <a:pt x="100" y="114"/>
                  </a:lnTo>
                  <a:lnTo>
                    <a:pt x="117" y="117"/>
                  </a:lnTo>
                  <a:lnTo>
                    <a:pt x="145" y="135"/>
                  </a:lnTo>
                  <a:lnTo>
                    <a:pt x="156" y="114"/>
                  </a:lnTo>
                  <a:lnTo>
                    <a:pt x="116" y="79"/>
                  </a:lnTo>
                  <a:lnTo>
                    <a:pt x="104" y="52"/>
                  </a:lnTo>
                  <a:lnTo>
                    <a:pt x="89" y="39"/>
                  </a:lnTo>
                  <a:lnTo>
                    <a:pt x="89" y="21"/>
                  </a:lnTo>
                  <a:lnTo>
                    <a:pt x="75" y="14"/>
                  </a:lnTo>
                  <a:lnTo>
                    <a:pt x="47" y="9"/>
                  </a:lnTo>
                  <a:lnTo>
                    <a:pt x="26" y="0"/>
                  </a:lnTo>
                  <a:lnTo>
                    <a:pt x="5" y="4"/>
                  </a:lnTo>
                  <a:lnTo>
                    <a:pt x="0" y="1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2" name="Freeform 491">
              <a:extLst>
                <a:ext uri="{FF2B5EF4-FFF2-40B4-BE49-F238E27FC236}">
                  <a16:creationId xmlns:a16="http://schemas.microsoft.com/office/drawing/2014/main" id="{91DD631C-3ECB-4CBE-980B-D9F9B1EF3991}"/>
                </a:ext>
              </a:extLst>
            </p:cNvPr>
            <p:cNvSpPr/>
            <p:nvPr/>
          </p:nvSpPr>
          <p:spPr bwMode="auto">
            <a:xfrm>
              <a:off x="3272" y="4260"/>
              <a:ext cx="1207" cy="569"/>
            </a:xfrm>
            <a:custGeom>
              <a:avLst/>
              <a:gdLst>
                <a:gd name="T0" fmla="*/ 35 w 1596"/>
                <a:gd name="T1" fmla="*/ 8 h 795"/>
                <a:gd name="T2" fmla="*/ 31 w 1596"/>
                <a:gd name="T3" fmla="*/ 7 h 795"/>
                <a:gd name="T4" fmla="*/ 30 w 1596"/>
                <a:gd name="T5" fmla="*/ 6 h 795"/>
                <a:gd name="T6" fmla="*/ 29 w 1596"/>
                <a:gd name="T7" fmla="*/ 6 h 795"/>
                <a:gd name="T8" fmla="*/ 27 w 1596"/>
                <a:gd name="T9" fmla="*/ 5 h 795"/>
                <a:gd name="T10" fmla="*/ 24 w 1596"/>
                <a:gd name="T11" fmla="*/ 3 h 795"/>
                <a:gd name="T12" fmla="*/ 20 w 1596"/>
                <a:gd name="T13" fmla="*/ 2 h 795"/>
                <a:gd name="T14" fmla="*/ 17 w 1596"/>
                <a:gd name="T15" fmla="*/ 1 h 795"/>
                <a:gd name="T16" fmla="*/ 15 w 1596"/>
                <a:gd name="T17" fmla="*/ 1 h 795"/>
                <a:gd name="T18" fmla="*/ 12 w 1596"/>
                <a:gd name="T19" fmla="*/ 1 h 795"/>
                <a:gd name="T20" fmla="*/ 9 w 1596"/>
                <a:gd name="T21" fmla="*/ 1 h 795"/>
                <a:gd name="T22" fmla="*/ 9 w 1596"/>
                <a:gd name="T23" fmla="*/ 4 h 795"/>
                <a:gd name="T24" fmla="*/ 10 w 1596"/>
                <a:gd name="T25" fmla="*/ 5 h 795"/>
                <a:gd name="T26" fmla="*/ 10 w 1596"/>
                <a:gd name="T27" fmla="*/ 6 h 795"/>
                <a:gd name="T28" fmla="*/ 9 w 1596"/>
                <a:gd name="T29" fmla="*/ 6 h 795"/>
                <a:gd name="T30" fmla="*/ 7 w 1596"/>
                <a:gd name="T31" fmla="*/ 5 h 795"/>
                <a:gd name="T32" fmla="*/ 6 w 1596"/>
                <a:gd name="T33" fmla="*/ 6 h 795"/>
                <a:gd name="T34" fmla="*/ 5 w 1596"/>
                <a:gd name="T35" fmla="*/ 5 h 795"/>
                <a:gd name="T36" fmla="*/ 2 w 1596"/>
                <a:gd name="T37" fmla="*/ 5 h 795"/>
                <a:gd name="T38" fmla="*/ 1 w 1596"/>
                <a:gd name="T39" fmla="*/ 6 h 795"/>
                <a:gd name="T40" fmla="*/ 1 w 1596"/>
                <a:gd name="T41" fmla="*/ 7 h 795"/>
                <a:gd name="T42" fmla="*/ 0 w 1596"/>
                <a:gd name="T43" fmla="*/ 7 h 795"/>
                <a:gd name="T44" fmla="*/ 0 w 1596"/>
                <a:gd name="T45" fmla="*/ 9 h 795"/>
                <a:gd name="T46" fmla="*/ 1 w 1596"/>
                <a:gd name="T47" fmla="*/ 10 h 795"/>
                <a:gd name="T48" fmla="*/ 2 w 1596"/>
                <a:gd name="T49" fmla="*/ 10 h 795"/>
                <a:gd name="T50" fmla="*/ 3 w 1596"/>
                <a:gd name="T51" fmla="*/ 12 h 795"/>
                <a:gd name="T52" fmla="*/ 7 w 1596"/>
                <a:gd name="T53" fmla="*/ 11 h 795"/>
                <a:gd name="T54" fmla="*/ 6 w 1596"/>
                <a:gd name="T55" fmla="*/ 13 h 795"/>
                <a:gd name="T56" fmla="*/ 4 w 1596"/>
                <a:gd name="T57" fmla="*/ 15 h 795"/>
                <a:gd name="T58" fmla="*/ 7 w 1596"/>
                <a:gd name="T59" fmla="*/ 17 h 795"/>
                <a:gd name="T60" fmla="*/ 8 w 1596"/>
                <a:gd name="T61" fmla="*/ 17 h 795"/>
                <a:gd name="T62" fmla="*/ 9 w 1596"/>
                <a:gd name="T63" fmla="*/ 17 h 795"/>
                <a:gd name="T64" fmla="*/ 9 w 1596"/>
                <a:gd name="T65" fmla="*/ 13 h 795"/>
                <a:gd name="T66" fmla="*/ 11 w 1596"/>
                <a:gd name="T67" fmla="*/ 12 h 795"/>
                <a:gd name="T68" fmla="*/ 11 w 1596"/>
                <a:gd name="T69" fmla="*/ 11 h 795"/>
                <a:gd name="T70" fmla="*/ 12 w 1596"/>
                <a:gd name="T71" fmla="*/ 11 h 795"/>
                <a:gd name="T72" fmla="*/ 13 w 1596"/>
                <a:gd name="T73" fmla="*/ 12 h 795"/>
                <a:gd name="T74" fmla="*/ 13 w 1596"/>
                <a:gd name="T75" fmla="*/ 13 h 795"/>
                <a:gd name="T76" fmla="*/ 14 w 1596"/>
                <a:gd name="T77" fmla="*/ 15 h 795"/>
                <a:gd name="T78" fmla="*/ 17 w 1596"/>
                <a:gd name="T79" fmla="*/ 15 h 795"/>
                <a:gd name="T80" fmla="*/ 17 w 1596"/>
                <a:gd name="T81" fmla="*/ 17 h 795"/>
                <a:gd name="T82" fmla="*/ 18 w 1596"/>
                <a:gd name="T83" fmla="*/ 19 h 795"/>
                <a:gd name="T84" fmla="*/ 21 w 1596"/>
                <a:gd name="T85" fmla="*/ 18 h 795"/>
                <a:gd name="T86" fmla="*/ 23 w 1596"/>
                <a:gd name="T87" fmla="*/ 18 h 795"/>
                <a:gd name="T88" fmla="*/ 23 w 1596"/>
                <a:gd name="T89" fmla="*/ 17 h 795"/>
                <a:gd name="T90" fmla="*/ 23 w 1596"/>
                <a:gd name="T91" fmla="*/ 16 h 795"/>
                <a:gd name="T92" fmla="*/ 25 w 1596"/>
                <a:gd name="T93" fmla="*/ 17 h 795"/>
                <a:gd name="T94" fmla="*/ 27 w 1596"/>
                <a:gd name="T95" fmla="*/ 16 h 795"/>
                <a:gd name="T96" fmla="*/ 31 w 1596"/>
                <a:gd name="T97" fmla="*/ 17 h 795"/>
                <a:gd name="T98" fmla="*/ 31 w 1596"/>
                <a:gd name="T99" fmla="*/ 14 h 795"/>
                <a:gd name="T100" fmla="*/ 34 w 1596"/>
                <a:gd name="T101" fmla="*/ 11 h 795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1596"/>
                <a:gd name="T154" fmla="*/ 0 h 795"/>
                <a:gd name="T155" fmla="*/ 1596 w 1596"/>
                <a:gd name="T156" fmla="*/ 795 h 795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1596" h="795">
                  <a:moveTo>
                    <a:pt x="1561" y="408"/>
                  </a:moveTo>
                  <a:lnTo>
                    <a:pt x="1596" y="391"/>
                  </a:lnTo>
                  <a:lnTo>
                    <a:pt x="1516" y="328"/>
                  </a:lnTo>
                  <a:lnTo>
                    <a:pt x="1467" y="354"/>
                  </a:lnTo>
                  <a:lnTo>
                    <a:pt x="1395" y="331"/>
                  </a:lnTo>
                  <a:lnTo>
                    <a:pt x="1358" y="311"/>
                  </a:lnTo>
                  <a:lnTo>
                    <a:pt x="1327" y="311"/>
                  </a:lnTo>
                  <a:lnTo>
                    <a:pt x="1310" y="272"/>
                  </a:lnTo>
                  <a:lnTo>
                    <a:pt x="1297" y="246"/>
                  </a:lnTo>
                  <a:lnTo>
                    <a:pt x="1273" y="246"/>
                  </a:lnTo>
                  <a:lnTo>
                    <a:pt x="1247" y="246"/>
                  </a:lnTo>
                  <a:lnTo>
                    <a:pt x="1226" y="257"/>
                  </a:lnTo>
                  <a:lnTo>
                    <a:pt x="1186" y="212"/>
                  </a:lnTo>
                  <a:lnTo>
                    <a:pt x="1171" y="220"/>
                  </a:lnTo>
                  <a:lnTo>
                    <a:pt x="1150" y="230"/>
                  </a:lnTo>
                  <a:lnTo>
                    <a:pt x="1133" y="239"/>
                  </a:lnTo>
                  <a:lnTo>
                    <a:pt x="1098" y="207"/>
                  </a:lnTo>
                  <a:lnTo>
                    <a:pt x="1017" y="134"/>
                  </a:lnTo>
                  <a:lnTo>
                    <a:pt x="958" y="89"/>
                  </a:lnTo>
                  <a:lnTo>
                    <a:pt x="919" y="50"/>
                  </a:lnTo>
                  <a:lnTo>
                    <a:pt x="852" y="97"/>
                  </a:lnTo>
                  <a:lnTo>
                    <a:pt x="841" y="62"/>
                  </a:lnTo>
                  <a:lnTo>
                    <a:pt x="750" y="58"/>
                  </a:lnTo>
                  <a:lnTo>
                    <a:pt x="739" y="58"/>
                  </a:lnTo>
                  <a:lnTo>
                    <a:pt x="696" y="0"/>
                  </a:lnTo>
                  <a:lnTo>
                    <a:pt x="654" y="8"/>
                  </a:lnTo>
                  <a:lnTo>
                    <a:pt x="623" y="31"/>
                  </a:lnTo>
                  <a:lnTo>
                    <a:pt x="566" y="44"/>
                  </a:lnTo>
                  <a:lnTo>
                    <a:pt x="546" y="32"/>
                  </a:lnTo>
                  <a:lnTo>
                    <a:pt x="516" y="67"/>
                  </a:lnTo>
                  <a:lnTo>
                    <a:pt x="492" y="62"/>
                  </a:lnTo>
                  <a:lnTo>
                    <a:pt x="409" y="70"/>
                  </a:lnTo>
                  <a:lnTo>
                    <a:pt x="395" y="67"/>
                  </a:lnTo>
                  <a:lnTo>
                    <a:pt x="384" y="75"/>
                  </a:lnTo>
                  <a:lnTo>
                    <a:pt x="417" y="119"/>
                  </a:lnTo>
                  <a:lnTo>
                    <a:pt x="395" y="159"/>
                  </a:lnTo>
                  <a:lnTo>
                    <a:pt x="396" y="189"/>
                  </a:lnTo>
                  <a:lnTo>
                    <a:pt x="396" y="204"/>
                  </a:lnTo>
                  <a:lnTo>
                    <a:pt x="441" y="204"/>
                  </a:lnTo>
                  <a:lnTo>
                    <a:pt x="454" y="230"/>
                  </a:lnTo>
                  <a:lnTo>
                    <a:pt x="454" y="257"/>
                  </a:lnTo>
                  <a:lnTo>
                    <a:pt x="441" y="263"/>
                  </a:lnTo>
                  <a:lnTo>
                    <a:pt x="425" y="246"/>
                  </a:lnTo>
                  <a:lnTo>
                    <a:pt x="405" y="257"/>
                  </a:lnTo>
                  <a:lnTo>
                    <a:pt x="395" y="269"/>
                  </a:lnTo>
                  <a:lnTo>
                    <a:pt x="361" y="246"/>
                  </a:lnTo>
                  <a:lnTo>
                    <a:pt x="351" y="224"/>
                  </a:lnTo>
                  <a:lnTo>
                    <a:pt x="322" y="235"/>
                  </a:lnTo>
                  <a:lnTo>
                    <a:pt x="322" y="243"/>
                  </a:lnTo>
                  <a:lnTo>
                    <a:pt x="302" y="224"/>
                  </a:lnTo>
                  <a:lnTo>
                    <a:pt x="273" y="246"/>
                  </a:lnTo>
                  <a:lnTo>
                    <a:pt x="240" y="257"/>
                  </a:lnTo>
                  <a:lnTo>
                    <a:pt x="229" y="246"/>
                  </a:lnTo>
                  <a:lnTo>
                    <a:pt x="221" y="224"/>
                  </a:lnTo>
                  <a:lnTo>
                    <a:pt x="176" y="220"/>
                  </a:lnTo>
                  <a:lnTo>
                    <a:pt x="103" y="216"/>
                  </a:lnTo>
                  <a:lnTo>
                    <a:pt x="85" y="220"/>
                  </a:lnTo>
                  <a:lnTo>
                    <a:pt x="81" y="235"/>
                  </a:lnTo>
                  <a:lnTo>
                    <a:pt x="69" y="230"/>
                  </a:lnTo>
                  <a:lnTo>
                    <a:pt x="54" y="254"/>
                  </a:lnTo>
                  <a:lnTo>
                    <a:pt x="43" y="272"/>
                  </a:lnTo>
                  <a:lnTo>
                    <a:pt x="43" y="281"/>
                  </a:lnTo>
                  <a:lnTo>
                    <a:pt x="51" y="299"/>
                  </a:lnTo>
                  <a:lnTo>
                    <a:pt x="39" y="304"/>
                  </a:lnTo>
                  <a:lnTo>
                    <a:pt x="28" y="272"/>
                  </a:lnTo>
                  <a:lnTo>
                    <a:pt x="7" y="276"/>
                  </a:lnTo>
                  <a:lnTo>
                    <a:pt x="0" y="318"/>
                  </a:lnTo>
                  <a:lnTo>
                    <a:pt x="0" y="343"/>
                  </a:lnTo>
                  <a:lnTo>
                    <a:pt x="0" y="366"/>
                  </a:lnTo>
                  <a:lnTo>
                    <a:pt x="11" y="387"/>
                  </a:lnTo>
                  <a:lnTo>
                    <a:pt x="20" y="399"/>
                  </a:lnTo>
                  <a:lnTo>
                    <a:pt x="20" y="424"/>
                  </a:lnTo>
                  <a:lnTo>
                    <a:pt x="39" y="422"/>
                  </a:lnTo>
                  <a:lnTo>
                    <a:pt x="62" y="403"/>
                  </a:lnTo>
                  <a:lnTo>
                    <a:pt x="74" y="422"/>
                  </a:lnTo>
                  <a:lnTo>
                    <a:pt x="91" y="445"/>
                  </a:lnTo>
                  <a:lnTo>
                    <a:pt x="103" y="468"/>
                  </a:lnTo>
                  <a:lnTo>
                    <a:pt x="121" y="512"/>
                  </a:lnTo>
                  <a:lnTo>
                    <a:pt x="157" y="501"/>
                  </a:lnTo>
                  <a:lnTo>
                    <a:pt x="209" y="489"/>
                  </a:lnTo>
                  <a:lnTo>
                    <a:pt x="291" y="477"/>
                  </a:lnTo>
                  <a:lnTo>
                    <a:pt x="312" y="506"/>
                  </a:lnTo>
                  <a:lnTo>
                    <a:pt x="316" y="562"/>
                  </a:lnTo>
                  <a:lnTo>
                    <a:pt x="273" y="573"/>
                  </a:lnTo>
                  <a:lnTo>
                    <a:pt x="240" y="581"/>
                  </a:lnTo>
                  <a:lnTo>
                    <a:pt x="248" y="621"/>
                  </a:lnTo>
                  <a:lnTo>
                    <a:pt x="191" y="621"/>
                  </a:lnTo>
                  <a:lnTo>
                    <a:pt x="240" y="699"/>
                  </a:lnTo>
                  <a:lnTo>
                    <a:pt x="262" y="706"/>
                  </a:lnTo>
                  <a:lnTo>
                    <a:pt x="284" y="710"/>
                  </a:lnTo>
                  <a:lnTo>
                    <a:pt x="298" y="744"/>
                  </a:lnTo>
                  <a:lnTo>
                    <a:pt x="311" y="731"/>
                  </a:lnTo>
                  <a:lnTo>
                    <a:pt x="352" y="723"/>
                  </a:lnTo>
                  <a:lnTo>
                    <a:pt x="378" y="736"/>
                  </a:lnTo>
                  <a:lnTo>
                    <a:pt x="395" y="753"/>
                  </a:lnTo>
                  <a:lnTo>
                    <a:pt x="406" y="736"/>
                  </a:lnTo>
                  <a:lnTo>
                    <a:pt x="435" y="741"/>
                  </a:lnTo>
                  <a:lnTo>
                    <a:pt x="386" y="565"/>
                  </a:lnTo>
                  <a:lnTo>
                    <a:pt x="405" y="556"/>
                  </a:lnTo>
                  <a:lnTo>
                    <a:pt x="469" y="518"/>
                  </a:lnTo>
                  <a:lnTo>
                    <a:pt x="480" y="515"/>
                  </a:lnTo>
                  <a:lnTo>
                    <a:pt x="471" y="501"/>
                  </a:lnTo>
                  <a:lnTo>
                    <a:pt x="484" y="508"/>
                  </a:lnTo>
                  <a:lnTo>
                    <a:pt x="484" y="489"/>
                  </a:lnTo>
                  <a:lnTo>
                    <a:pt x="492" y="477"/>
                  </a:lnTo>
                  <a:lnTo>
                    <a:pt x="498" y="483"/>
                  </a:lnTo>
                  <a:lnTo>
                    <a:pt x="513" y="483"/>
                  </a:lnTo>
                  <a:lnTo>
                    <a:pt x="527" y="493"/>
                  </a:lnTo>
                  <a:lnTo>
                    <a:pt x="544" y="470"/>
                  </a:lnTo>
                  <a:lnTo>
                    <a:pt x="558" y="477"/>
                  </a:lnTo>
                  <a:lnTo>
                    <a:pt x="544" y="508"/>
                  </a:lnTo>
                  <a:lnTo>
                    <a:pt x="554" y="550"/>
                  </a:lnTo>
                  <a:lnTo>
                    <a:pt x="584" y="575"/>
                  </a:lnTo>
                  <a:lnTo>
                    <a:pt x="584" y="581"/>
                  </a:lnTo>
                  <a:lnTo>
                    <a:pt x="575" y="602"/>
                  </a:lnTo>
                  <a:lnTo>
                    <a:pt x="577" y="611"/>
                  </a:lnTo>
                  <a:lnTo>
                    <a:pt x="621" y="629"/>
                  </a:lnTo>
                  <a:lnTo>
                    <a:pt x="632" y="656"/>
                  </a:lnTo>
                  <a:lnTo>
                    <a:pt x="671" y="639"/>
                  </a:lnTo>
                  <a:lnTo>
                    <a:pt x="717" y="629"/>
                  </a:lnTo>
                  <a:lnTo>
                    <a:pt x="750" y="708"/>
                  </a:lnTo>
                  <a:lnTo>
                    <a:pt x="763" y="745"/>
                  </a:lnTo>
                  <a:lnTo>
                    <a:pt x="751" y="754"/>
                  </a:lnTo>
                  <a:lnTo>
                    <a:pt x="746" y="768"/>
                  </a:lnTo>
                  <a:lnTo>
                    <a:pt x="779" y="779"/>
                  </a:lnTo>
                  <a:lnTo>
                    <a:pt x="789" y="795"/>
                  </a:lnTo>
                  <a:lnTo>
                    <a:pt x="835" y="779"/>
                  </a:lnTo>
                  <a:lnTo>
                    <a:pt x="848" y="795"/>
                  </a:lnTo>
                  <a:lnTo>
                    <a:pt x="882" y="776"/>
                  </a:lnTo>
                  <a:lnTo>
                    <a:pt x="904" y="771"/>
                  </a:lnTo>
                  <a:lnTo>
                    <a:pt x="930" y="777"/>
                  </a:lnTo>
                  <a:lnTo>
                    <a:pt x="989" y="777"/>
                  </a:lnTo>
                  <a:lnTo>
                    <a:pt x="977" y="764"/>
                  </a:lnTo>
                  <a:lnTo>
                    <a:pt x="977" y="741"/>
                  </a:lnTo>
                  <a:lnTo>
                    <a:pt x="984" y="726"/>
                  </a:lnTo>
                  <a:lnTo>
                    <a:pt x="984" y="714"/>
                  </a:lnTo>
                  <a:lnTo>
                    <a:pt x="967" y="702"/>
                  </a:lnTo>
                  <a:lnTo>
                    <a:pt x="1004" y="698"/>
                  </a:lnTo>
                  <a:lnTo>
                    <a:pt x="1039" y="702"/>
                  </a:lnTo>
                  <a:lnTo>
                    <a:pt x="1047" y="714"/>
                  </a:lnTo>
                  <a:lnTo>
                    <a:pt x="1071" y="708"/>
                  </a:lnTo>
                  <a:lnTo>
                    <a:pt x="1055" y="673"/>
                  </a:lnTo>
                  <a:lnTo>
                    <a:pt x="1073" y="669"/>
                  </a:lnTo>
                  <a:lnTo>
                    <a:pt x="1166" y="683"/>
                  </a:lnTo>
                  <a:lnTo>
                    <a:pt x="1241" y="691"/>
                  </a:lnTo>
                  <a:lnTo>
                    <a:pt x="1297" y="719"/>
                  </a:lnTo>
                  <a:lnTo>
                    <a:pt x="1327" y="719"/>
                  </a:lnTo>
                  <a:lnTo>
                    <a:pt x="1336" y="753"/>
                  </a:lnTo>
                  <a:lnTo>
                    <a:pt x="1358" y="683"/>
                  </a:lnTo>
                  <a:lnTo>
                    <a:pt x="1327" y="607"/>
                  </a:lnTo>
                  <a:lnTo>
                    <a:pt x="1422" y="581"/>
                  </a:lnTo>
                  <a:lnTo>
                    <a:pt x="1436" y="539"/>
                  </a:lnTo>
                  <a:lnTo>
                    <a:pt x="1448" y="477"/>
                  </a:lnTo>
                  <a:lnTo>
                    <a:pt x="1545" y="483"/>
                  </a:lnTo>
                  <a:lnTo>
                    <a:pt x="1561" y="408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3" name="Freeform 492">
              <a:extLst>
                <a:ext uri="{FF2B5EF4-FFF2-40B4-BE49-F238E27FC236}">
                  <a16:creationId xmlns:a16="http://schemas.microsoft.com/office/drawing/2014/main" id="{77A25719-CD12-4576-ABDE-89C166AF80D9}"/>
                </a:ext>
              </a:extLst>
            </p:cNvPr>
            <p:cNvSpPr/>
            <p:nvPr/>
          </p:nvSpPr>
          <p:spPr bwMode="auto">
            <a:xfrm>
              <a:off x="3561" y="4626"/>
              <a:ext cx="531" cy="353"/>
            </a:xfrm>
            <a:custGeom>
              <a:avLst/>
              <a:gdLst>
                <a:gd name="T0" fmla="*/ 1 w 697"/>
                <a:gd name="T1" fmla="*/ 5 h 492"/>
                <a:gd name="T2" fmla="*/ 2 w 697"/>
                <a:gd name="T3" fmla="*/ 4 h 492"/>
                <a:gd name="T4" fmla="*/ 2 w 697"/>
                <a:gd name="T5" fmla="*/ 4 h 492"/>
                <a:gd name="T6" fmla="*/ 3 w 697"/>
                <a:gd name="T7" fmla="*/ 4 h 492"/>
                <a:gd name="T8" fmla="*/ 4 w 697"/>
                <a:gd name="T9" fmla="*/ 4 h 492"/>
                <a:gd name="T10" fmla="*/ 4 w 697"/>
                <a:gd name="T11" fmla="*/ 5 h 492"/>
                <a:gd name="T12" fmla="*/ 4 w 697"/>
                <a:gd name="T13" fmla="*/ 5 h 492"/>
                <a:gd name="T14" fmla="*/ 5 w 697"/>
                <a:gd name="T15" fmla="*/ 7 h 492"/>
                <a:gd name="T16" fmla="*/ 5 w 697"/>
                <a:gd name="T17" fmla="*/ 6 h 492"/>
                <a:gd name="T18" fmla="*/ 6 w 697"/>
                <a:gd name="T19" fmla="*/ 7 h 492"/>
                <a:gd name="T20" fmla="*/ 8 w 697"/>
                <a:gd name="T21" fmla="*/ 8 h 492"/>
                <a:gd name="T22" fmla="*/ 9 w 697"/>
                <a:gd name="T23" fmla="*/ 9 h 492"/>
                <a:gd name="T24" fmla="*/ 10 w 697"/>
                <a:gd name="T25" fmla="*/ 10 h 492"/>
                <a:gd name="T26" fmla="*/ 11 w 697"/>
                <a:gd name="T27" fmla="*/ 11 h 492"/>
                <a:gd name="T28" fmla="*/ 12 w 697"/>
                <a:gd name="T29" fmla="*/ 10 h 492"/>
                <a:gd name="T30" fmla="*/ 12 w 697"/>
                <a:gd name="T31" fmla="*/ 9 h 492"/>
                <a:gd name="T32" fmla="*/ 11 w 697"/>
                <a:gd name="T33" fmla="*/ 7 h 492"/>
                <a:gd name="T34" fmla="*/ 12 w 697"/>
                <a:gd name="T35" fmla="*/ 7 h 492"/>
                <a:gd name="T36" fmla="*/ 14 w 697"/>
                <a:gd name="T37" fmla="*/ 7 h 492"/>
                <a:gd name="T38" fmla="*/ 16 w 697"/>
                <a:gd name="T39" fmla="*/ 7 h 492"/>
                <a:gd name="T40" fmla="*/ 16 w 697"/>
                <a:gd name="T41" fmla="*/ 6 h 492"/>
                <a:gd name="T42" fmla="*/ 13 w 697"/>
                <a:gd name="T43" fmla="*/ 6 h 492"/>
                <a:gd name="T44" fmla="*/ 12 w 697"/>
                <a:gd name="T45" fmla="*/ 6 h 492"/>
                <a:gd name="T46" fmla="*/ 11 w 697"/>
                <a:gd name="T47" fmla="*/ 7 h 492"/>
                <a:gd name="T48" fmla="*/ 10 w 697"/>
                <a:gd name="T49" fmla="*/ 6 h 492"/>
                <a:gd name="T50" fmla="*/ 9 w 697"/>
                <a:gd name="T51" fmla="*/ 7 h 492"/>
                <a:gd name="T52" fmla="*/ 9 w 697"/>
                <a:gd name="T53" fmla="*/ 6 h 492"/>
                <a:gd name="T54" fmla="*/ 9 w 697"/>
                <a:gd name="T55" fmla="*/ 5 h 492"/>
                <a:gd name="T56" fmla="*/ 9 w 697"/>
                <a:gd name="T57" fmla="*/ 4 h 492"/>
                <a:gd name="T58" fmla="*/ 6 w 697"/>
                <a:gd name="T59" fmla="*/ 3 h 492"/>
                <a:gd name="T60" fmla="*/ 5 w 697"/>
                <a:gd name="T61" fmla="*/ 2 h 492"/>
                <a:gd name="T62" fmla="*/ 3 w 697"/>
                <a:gd name="T63" fmla="*/ 3 h 492"/>
                <a:gd name="T64" fmla="*/ 2 w 697"/>
                <a:gd name="T65" fmla="*/ 1 h 492"/>
                <a:gd name="T66" fmla="*/ 2 w 697"/>
                <a:gd name="T67" fmla="*/ 0 h 492"/>
                <a:gd name="T68" fmla="*/ 1 w 697"/>
                <a:gd name="T69" fmla="*/ 5 h 492"/>
                <a:gd name="T70" fmla="*/ 0 60000 65536"/>
                <a:gd name="T71" fmla="*/ 0 60000 65536"/>
                <a:gd name="T72" fmla="*/ 0 60000 65536"/>
                <a:gd name="T73" fmla="*/ 0 60000 65536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w 697"/>
                <a:gd name="T106" fmla="*/ 0 h 492"/>
                <a:gd name="T107" fmla="*/ 697 w 697"/>
                <a:gd name="T108" fmla="*/ 492 h 492"/>
              </a:gdLst>
              <a:ahLst/>
              <a:cxnLst>
                <a:cxn ang="T70">
                  <a:pos x="T0" y="T1"/>
                </a:cxn>
                <a:cxn ang="T71">
                  <a:pos x="T2" y="T3"/>
                </a:cxn>
                <a:cxn ang="T72">
                  <a:pos x="T4" y="T5"/>
                </a:cxn>
                <a:cxn ang="T73">
                  <a:pos x="T6" y="T7"/>
                </a:cxn>
                <a:cxn ang="T74">
                  <a:pos x="T8" y="T9"/>
                </a:cxn>
                <a:cxn ang="T75">
                  <a:pos x="T10" y="T11"/>
                </a:cxn>
                <a:cxn ang="T76">
                  <a:pos x="T12" y="T13"/>
                </a:cxn>
                <a:cxn ang="T77">
                  <a:pos x="T14" y="T15"/>
                </a:cxn>
                <a:cxn ang="T78">
                  <a:pos x="T16" y="T17"/>
                </a:cxn>
                <a:cxn ang="T79">
                  <a:pos x="T18" y="T19"/>
                </a:cxn>
                <a:cxn ang="T80">
                  <a:pos x="T20" y="T21"/>
                </a:cxn>
                <a:cxn ang="T81">
                  <a:pos x="T22" y="T23"/>
                </a:cxn>
                <a:cxn ang="T82">
                  <a:pos x="T24" y="T25"/>
                </a:cxn>
                <a:cxn ang="T83">
                  <a:pos x="T26" y="T27"/>
                </a:cxn>
                <a:cxn ang="T84">
                  <a:pos x="T28" y="T29"/>
                </a:cxn>
                <a:cxn ang="T85">
                  <a:pos x="T30" y="T31"/>
                </a:cxn>
                <a:cxn ang="T86">
                  <a:pos x="T32" y="T33"/>
                </a:cxn>
                <a:cxn ang="T87">
                  <a:pos x="T34" y="T35"/>
                </a:cxn>
                <a:cxn ang="T88">
                  <a:pos x="T36" y="T37"/>
                </a:cxn>
                <a:cxn ang="T89">
                  <a:pos x="T38" y="T39"/>
                </a:cxn>
                <a:cxn ang="T90">
                  <a:pos x="T40" y="T41"/>
                </a:cxn>
                <a:cxn ang="T91">
                  <a:pos x="T42" y="T43"/>
                </a:cxn>
                <a:cxn ang="T92">
                  <a:pos x="T44" y="T45"/>
                </a:cxn>
                <a:cxn ang="T93">
                  <a:pos x="T46" y="T47"/>
                </a:cxn>
                <a:cxn ang="T94">
                  <a:pos x="T48" y="T49"/>
                </a:cxn>
                <a:cxn ang="T95">
                  <a:pos x="T50" y="T51"/>
                </a:cxn>
                <a:cxn ang="T96">
                  <a:pos x="T52" y="T53"/>
                </a:cxn>
                <a:cxn ang="T97">
                  <a:pos x="T54" y="T55"/>
                </a:cxn>
                <a:cxn ang="T98">
                  <a:pos x="T56" y="T57"/>
                </a:cxn>
                <a:cxn ang="T99">
                  <a:pos x="T58" y="T59"/>
                </a:cxn>
                <a:cxn ang="T100">
                  <a:pos x="T60" y="T61"/>
                </a:cxn>
                <a:cxn ang="T101">
                  <a:pos x="T62" y="T63"/>
                </a:cxn>
                <a:cxn ang="T102">
                  <a:pos x="T64" y="T65"/>
                </a:cxn>
                <a:cxn ang="T103">
                  <a:pos x="T66" y="T67"/>
                </a:cxn>
                <a:cxn ang="T104">
                  <a:pos x="T68" y="T69"/>
                </a:cxn>
              </a:cxnLst>
              <a:rect l="T105" t="T106" r="T107" b="T108"/>
              <a:pathLst>
                <a:path w="697" h="492">
                  <a:moveTo>
                    <a:pt x="49" y="226"/>
                  </a:moveTo>
                  <a:lnTo>
                    <a:pt x="65" y="221"/>
                  </a:lnTo>
                  <a:lnTo>
                    <a:pt x="72" y="202"/>
                  </a:lnTo>
                  <a:lnTo>
                    <a:pt x="81" y="184"/>
                  </a:lnTo>
                  <a:lnTo>
                    <a:pt x="98" y="193"/>
                  </a:lnTo>
                  <a:lnTo>
                    <a:pt x="94" y="168"/>
                  </a:lnTo>
                  <a:lnTo>
                    <a:pt x="112" y="158"/>
                  </a:lnTo>
                  <a:lnTo>
                    <a:pt x="124" y="176"/>
                  </a:lnTo>
                  <a:lnTo>
                    <a:pt x="141" y="176"/>
                  </a:lnTo>
                  <a:lnTo>
                    <a:pt x="158" y="187"/>
                  </a:lnTo>
                  <a:lnTo>
                    <a:pt x="168" y="193"/>
                  </a:lnTo>
                  <a:lnTo>
                    <a:pt x="168" y="199"/>
                  </a:lnTo>
                  <a:lnTo>
                    <a:pt x="169" y="214"/>
                  </a:lnTo>
                  <a:lnTo>
                    <a:pt x="189" y="221"/>
                  </a:lnTo>
                  <a:lnTo>
                    <a:pt x="189" y="244"/>
                  </a:lnTo>
                  <a:lnTo>
                    <a:pt x="205" y="276"/>
                  </a:lnTo>
                  <a:lnTo>
                    <a:pt x="225" y="280"/>
                  </a:lnTo>
                  <a:lnTo>
                    <a:pt x="230" y="272"/>
                  </a:lnTo>
                  <a:lnTo>
                    <a:pt x="251" y="258"/>
                  </a:lnTo>
                  <a:lnTo>
                    <a:pt x="270" y="276"/>
                  </a:lnTo>
                  <a:lnTo>
                    <a:pt x="290" y="306"/>
                  </a:lnTo>
                  <a:lnTo>
                    <a:pt x="325" y="344"/>
                  </a:lnTo>
                  <a:lnTo>
                    <a:pt x="383" y="360"/>
                  </a:lnTo>
                  <a:lnTo>
                    <a:pt x="386" y="384"/>
                  </a:lnTo>
                  <a:lnTo>
                    <a:pt x="423" y="400"/>
                  </a:lnTo>
                  <a:lnTo>
                    <a:pt x="440" y="425"/>
                  </a:lnTo>
                  <a:lnTo>
                    <a:pt x="427" y="491"/>
                  </a:lnTo>
                  <a:lnTo>
                    <a:pt x="459" y="492"/>
                  </a:lnTo>
                  <a:lnTo>
                    <a:pt x="485" y="457"/>
                  </a:lnTo>
                  <a:lnTo>
                    <a:pt x="498" y="440"/>
                  </a:lnTo>
                  <a:lnTo>
                    <a:pt x="507" y="421"/>
                  </a:lnTo>
                  <a:lnTo>
                    <a:pt x="501" y="387"/>
                  </a:lnTo>
                  <a:lnTo>
                    <a:pt x="473" y="373"/>
                  </a:lnTo>
                  <a:lnTo>
                    <a:pt x="481" y="314"/>
                  </a:lnTo>
                  <a:lnTo>
                    <a:pt x="505" y="290"/>
                  </a:lnTo>
                  <a:lnTo>
                    <a:pt x="527" y="298"/>
                  </a:lnTo>
                  <a:lnTo>
                    <a:pt x="579" y="287"/>
                  </a:lnTo>
                  <a:lnTo>
                    <a:pt x="586" y="311"/>
                  </a:lnTo>
                  <a:lnTo>
                    <a:pt x="614" y="310"/>
                  </a:lnTo>
                  <a:lnTo>
                    <a:pt x="680" y="306"/>
                  </a:lnTo>
                  <a:lnTo>
                    <a:pt x="697" y="276"/>
                  </a:lnTo>
                  <a:lnTo>
                    <a:pt x="680" y="261"/>
                  </a:lnTo>
                  <a:lnTo>
                    <a:pt x="637" y="261"/>
                  </a:lnTo>
                  <a:lnTo>
                    <a:pt x="566" y="261"/>
                  </a:lnTo>
                  <a:lnTo>
                    <a:pt x="538" y="261"/>
                  </a:lnTo>
                  <a:lnTo>
                    <a:pt x="510" y="256"/>
                  </a:lnTo>
                  <a:lnTo>
                    <a:pt x="462" y="280"/>
                  </a:lnTo>
                  <a:lnTo>
                    <a:pt x="457" y="276"/>
                  </a:lnTo>
                  <a:lnTo>
                    <a:pt x="449" y="264"/>
                  </a:lnTo>
                  <a:lnTo>
                    <a:pt x="426" y="272"/>
                  </a:lnTo>
                  <a:lnTo>
                    <a:pt x="403" y="280"/>
                  </a:lnTo>
                  <a:lnTo>
                    <a:pt x="398" y="275"/>
                  </a:lnTo>
                  <a:lnTo>
                    <a:pt x="394" y="264"/>
                  </a:lnTo>
                  <a:lnTo>
                    <a:pt x="365" y="256"/>
                  </a:lnTo>
                  <a:lnTo>
                    <a:pt x="360" y="253"/>
                  </a:lnTo>
                  <a:lnTo>
                    <a:pt x="364" y="239"/>
                  </a:lnTo>
                  <a:lnTo>
                    <a:pt x="378" y="230"/>
                  </a:lnTo>
                  <a:lnTo>
                    <a:pt x="360" y="183"/>
                  </a:lnTo>
                  <a:lnTo>
                    <a:pt x="331" y="114"/>
                  </a:lnTo>
                  <a:lnTo>
                    <a:pt x="247" y="137"/>
                  </a:lnTo>
                  <a:lnTo>
                    <a:pt x="230" y="114"/>
                  </a:lnTo>
                  <a:lnTo>
                    <a:pt x="191" y="96"/>
                  </a:lnTo>
                  <a:lnTo>
                    <a:pt x="158" y="123"/>
                  </a:lnTo>
                  <a:lnTo>
                    <a:pt x="126" y="116"/>
                  </a:lnTo>
                  <a:lnTo>
                    <a:pt x="89" y="87"/>
                  </a:lnTo>
                  <a:lnTo>
                    <a:pt x="83" y="51"/>
                  </a:lnTo>
                  <a:lnTo>
                    <a:pt x="85" y="26"/>
                  </a:lnTo>
                  <a:lnTo>
                    <a:pt x="83" y="0"/>
                  </a:lnTo>
                  <a:lnTo>
                    <a:pt x="0" y="51"/>
                  </a:lnTo>
                  <a:lnTo>
                    <a:pt x="49" y="22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4" name="Freeform 493">
              <a:extLst>
                <a:ext uri="{FF2B5EF4-FFF2-40B4-BE49-F238E27FC236}">
                  <a16:creationId xmlns:a16="http://schemas.microsoft.com/office/drawing/2014/main" id="{87750CEC-D8AB-403A-B7ED-85C6E11B7025}"/>
                </a:ext>
              </a:extLst>
            </p:cNvPr>
            <p:cNvSpPr/>
            <p:nvPr/>
          </p:nvSpPr>
          <p:spPr bwMode="auto">
            <a:xfrm>
              <a:off x="3495" y="4741"/>
              <a:ext cx="403" cy="308"/>
            </a:xfrm>
            <a:custGeom>
              <a:avLst/>
              <a:gdLst>
                <a:gd name="T0" fmla="*/ 0 w 534"/>
                <a:gd name="T1" fmla="*/ 1 h 433"/>
                <a:gd name="T2" fmla="*/ 0 w 534"/>
                <a:gd name="T3" fmla="*/ 3 h 433"/>
                <a:gd name="T4" fmla="*/ 1 w 534"/>
                <a:gd name="T5" fmla="*/ 2 h 433"/>
                <a:gd name="T6" fmla="*/ 2 w 534"/>
                <a:gd name="T7" fmla="*/ 3 h 433"/>
                <a:gd name="T8" fmla="*/ 1 w 534"/>
                <a:gd name="T9" fmla="*/ 3 h 433"/>
                <a:gd name="T10" fmla="*/ 0 w 534"/>
                <a:gd name="T11" fmla="*/ 3 h 433"/>
                <a:gd name="T12" fmla="*/ 0 w 534"/>
                <a:gd name="T13" fmla="*/ 4 h 433"/>
                <a:gd name="T14" fmla="*/ 0 w 534"/>
                <a:gd name="T15" fmla="*/ 4 h 433"/>
                <a:gd name="T16" fmla="*/ 1 w 534"/>
                <a:gd name="T17" fmla="*/ 5 h 433"/>
                <a:gd name="T18" fmla="*/ 1 w 534"/>
                <a:gd name="T19" fmla="*/ 5 h 433"/>
                <a:gd name="T20" fmla="*/ 1 w 534"/>
                <a:gd name="T21" fmla="*/ 5 h 433"/>
                <a:gd name="T22" fmla="*/ 1 w 534"/>
                <a:gd name="T23" fmla="*/ 7 h 433"/>
                <a:gd name="T24" fmla="*/ 3 w 534"/>
                <a:gd name="T25" fmla="*/ 7 h 433"/>
                <a:gd name="T26" fmla="*/ 4 w 534"/>
                <a:gd name="T27" fmla="*/ 6 h 433"/>
                <a:gd name="T28" fmla="*/ 6 w 534"/>
                <a:gd name="T29" fmla="*/ 7 h 433"/>
                <a:gd name="T30" fmla="*/ 7 w 534"/>
                <a:gd name="T31" fmla="*/ 8 h 433"/>
                <a:gd name="T32" fmla="*/ 7 w 534"/>
                <a:gd name="T33" fmla="*/ 9 h 433"/>
                <a:gd name="T34" fmla="*/ 7 w 534"/>
                <a:gd name="T35" fmla="*/ 9 h 433"/>
                <a:gd name="T36" fmla="*/ 9 w 534"/>
                <a:gd name="T37" fmla="*/ 10 h 433"/>
                <a:gd name="T38" fmla="*/ 11 w 534"/>
                <a:gd name="T39" fmla="*/ 7 h 433"/>
                <a:gd name="T40" fmla="*/ 12 w 534"/>
                <a:gd name="T41" fmla="*/ 7 h 433"/>
                <a:gd name="T42" fmla="*/ 12 w 534"/>
                <a:gd name="T43" fmla="*/ 7 h 433"/>
                <a:gd name="T44" fmla="*/ 12 w 534"/>
                <a:gd name="T45" fmla="*/ 6 h 433"/>
                <a:gd name="T46" fmla="*/ 12 w 534"/>
                <a:gd name="T47" fmla="*/ 5 h 433"/>
                <a:gd name="T48" fmla="*/ 11 w 534"/>
                <a:gd name="T49" fmla="*/ 5 h 433"/>
                <a:gd name="T50" fmla="*/ 11 w 534"/>
                <a:gd name="T51" fmla="*/ 5 h 433"/>
                <a:gd name="T52" fmla="*/ 10 w 534"/>
                <a:gd name="T53" fmla="*/ 4 h 433"/>
                <a:gd name="T54" fmla="*/ 9 w 534"/>
                <a:gd name="T55" fmla="*/ 3 h 433"/>
                <a:gd name="T56" fmla="*/ 9 w 534"/>
                <a:gd name="T57" fmla="*/ 3 h 433"/>
                <a:gd name="T58" fmla="*/ 8 w 534"/>
                <a:gd name="T59" fmla="*/ 2 h 433"/>
                <a:gd name="T60" fmla="*/ 7 w 534"/>
                <a:gd name="T61" fmla="*/ 3 h 433"/>
                <a:gd name="T62" fmla="*/ 7 w 534"/>
                <a:gd name="T63" fmla="*/ 3 h 433"/>
                <a:gd name="T64" fmla="*/ 7 w 534"/>
                <a:gd name="T65" fmla="*/ 3 h 433"/>
                <a:gd name="T66" fmla="*/ 7 w 534"/>
                <a:gd name="T67" fmla="*/ 2 h 433"/>
                <a:gd name="T68" fmla="*/ 7 w 534"/>
                <a:gd name="T69" fmla="*/ 1 h 433"/>
                <a:gd name="T70" fmla="*/ 6 w 534"/>
                <a:gd name="T71" fmla="*/ 1 h 433"/>
                <a:gd name="T72" fmla="*/ 6 w 534"/>
                <a:gd name="T73" fmla="*/ 1 h 433"/>
                <a:gd name="T74" fmla="*/ 5 w 534"/>
                <a:gd name="T75" fmla="*/ 0 h 433"/>
                <a:gd name="T76" fmla="*/ 5 w 534"/>
                <a:gd name="T77" fmla="*/ 0 h 433"/>
                <a:gd name="T78" fmla="*/ 5 w 534"/>
                <a:gd name="T79" fmla="*/ 0 h 433"/>
                <a:gd name="T80" fmla="*/ 4 w 534"/>
                <a:gd name="T81" fmla="*/ 0 h 433"/>
                <a:gd name="T82" fmla="*/ 5 w 534"/>
                <a:gd name="T83" fmla="*/ 1 h 433"/>
                <a:gd name="T84" fmla="*/ 4 w 534"/>
                <a:gd name="T85" fmla="*/ 1 h 433"/>
                <a:gd name="T86" fmla="*/ 4 w 534"/>
                <a:gd name="T87" fmla="*/ 1 h 433"/>
                <a:gd name="T88" fmla="*/ 4 w 534"/>
                <a:gd name="T89" fmla="*/ 1 h 433"/>
                <a:gd name="T90" fmla="*/ 3 w 534"/>
                <a:gd name="T91" fmla="*/ 1 h 433"/>
                <a:gd name="T92" fmla="*/ 3 w 534"/>
                <a:gd name="T93" fmla="*/ 1 h 433"/>
                <a:gd name="T94" fmla="*/ 2 w 534"/>
                <a:gd name="T95" fmla="*/ 2 h 433"/>
                <a:gd name="T96" fmla="*/ 2 w 534"/>
                <a:gd name="T97" fmla="*/ 1 h 433"/>
                <a:gd name="T98" fmla="*/ 1 w 534"/>
                <a:gd name="T99" fmla="*/ 1 h 433"/>
                <a:gd name="T100" fmla="*/ 0 w 534"/>
                <a:gd name="T101" fmla="*/ 1 h 433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w 534"/>
                <a:gd name="T154" fmla="*/ 0 h 433"/>
                <a:gd name="T155" fmla="*/ 534 w 534"/>
                <a:gd name="T156" fmla="*/ 433 h 433"/>
              </a:gdLst>
              <a:ahLst/>
              <a:cxnLst>
                <a:cxn ang="T102">
                  <a:pos x="T0" y="T1"/>
                </a:cxn>
                <a:cxn ang="T103">
                  <a:pos x="T2" y="T3"/>
                </a:cxn>
                <a:cxn ang="T104">
                  <a:pos x="T4" y="T5"/>
                </a:cxn>
                <a:cxn ang="T105">
                  <a:pos x="T6" y="T7"/>
                </a:cxn>
                <a:cxn ang="T106">
                  <a:pos x="T8" y="T9"/>
                </a:cxn>
                <a:cxn ang="T107">
                  <a:pos x="T10" y="T11"/>
                </a:cxn>
                <a:cxn ang="T108">
                  <a:pos x="T12" y="T13"/>
                </a:cxn>
                <a:cxn ang="T109">
                  <a:pos x="T14" y="T15"/>
                </a:cxn>
                <a:cxn ang="T110">
                  <a:pos x="T16" y="T17"/>
                </a:cxn>
                <a:cxn ang="T111">
                  <a:pos x="T18" y="T19"/>
                </a:cxn>
                <a:cxn ang="T112">
                  <a:pos x="T20" y="T21"/>
                </a:cxn>
                <a:cxn ang="T113">
                  <a:pos x="T22" y="T23"/>
                </a:cxn>
                <a:cxn ang="T114">
                  <a:pos x="T24" y="T25"/>
                </a:cxn>
                <a:cxn ang="T115">
                  <a:pos x="T26" y="T27"/>
                </a:cxn>
                <a:cxn ang="T116">
                  <a:pos x="T28" y="T29"/>
                </a:cxn>
                <a:cxn ang="T117">
                  <a:pos x="T30" y="T31"/>
                </a:cxn>
                <a:cxn ang="T118">
                  <a:pos x="T32" y="T33"/>
                </a:cxn>
                <a:cxn ang="T119">
                  <a:pos x="T34" y="T35"/>
                </a:cxn>
                <a:cxn ang="T120">
                  <a:pos x="T36" y="T37"/>
                </a:cxn>
                <a:cxn ang="T121">
                  <a:pos x="T38" y="T39"/>
                </a:cxn>
                <a:cxn ang="T122">
                  <a:pos x="T40" y="T41"/>
                </a:cxn>
                <a:cxn ang="T123">
                  <a:pos x="T42" y="T43"/>
                </a:cxn>
                <a:cxn ang="T124">
                  <a:pos x="T44" y="T45"/>
                </a:cxn>
                <a:cxn ang="T125">
                  <a:pos x="T46" y="T47"/>
                </a:cxn>
                <a:cxn ang="T126">
                  <a:pos x="T48" y="T49"/>
                </a:cxn>
                <a:cxn ang="T127">
                  <a:pos x="T50" y="T51"/>
                </a:cxn>
                <a:cxn ang="T128">
                  <a:pos x="T52" y="T53"/>
                </a:cxn>
                <a:cxn ang="T129">
                  <a:pos x="T54" y="T55"/>
                </a:cxn>
                <a:cxn ang="T130">
                  <a:pos x="T56" y="T57"/>
                </a:cxn>
                <a:cxn ang="T131">
                  <a:pos x="T58" y="T59"/>
                </a:cxn>
                <a:cxn ang="T132">
                  <a:pos x="T60" y="T61"/>
                </a:cxn>
                <a:cxn ang="T133">
                  <a:pos x="T62" y="T63"/>
                </a:cxn>
                <a:cxn ang="T134">
                  <a:pos x="T64" y="T65"/>
                </a:cxn>
                <a:cxn ang="T135">
                  <a:pos x="T66" y="T67"/>
                </a:cxn>
                <a:cxn ang="T136">
                  <a:pos x="T68" y="T69"/>
                </a:cxn>
                <a:cxn ang="T137">
                  <a:pos x="T70" y="T71"/>
                </a:cxn>
                <a:cxn ang="T138">
                  <a:pos x="T72" y="T73"/>
                </a:cxn>
                <a:cxn ang="T139">
                  <a:pos x="T74" y="T75"/>
                </a:cxn>
                <a:cxn ang="T140">
                  <a:pos x="T76" y="T77"/>
                </a:cxn>
                <a:cxn ang="T141">
                  <a:pos x="T78" y="T79"/>
                </a:cxn>
                <a:cxn ang="T142">
                  <a:pos x="T80" y="T81"/>
                </a:cxn>
                <a:cxn ang="T143">
                  <a:pos x="T82" y="T83"/>
                </a:cxn>
                <a:cxn ang="T144">
                  <a:pos x="T84" y="T85"/>
                </a:cxn>
                <a:cxn ang="T145">
                  <a:pos x="T86" y="T87"/>
                </a:cxn>
                <a:cxn ang="T146">
                  <a:pos x="T88" y="T89"/>
                </a:cxn>
                <a:cxn ang="T147">
                  <a:pos x="T90" y="T91"/>
                </a:cxn>
                <a:cxn ang="T148">
                  <a:pos x="T92" y="T93"/>
                </a:cxn>
                <a:cxn ang="T149">
                  <a:pos x="T94" y="T95"/>
                </a:cxn>
                <a:cxn ang="T150">
                  <a:pos x="T96" y="T97"/>
                </a:cxn>
                <a:cxn ang="T151">
                  <a:pos x="T98" y="T99"/>
                </a:cxn>
                <a:cxn ang="T152">
                  <a:pos x="T100" y="T101"/>
                </a:cxn>
              </a:cxnLst>
              <a:rect l="T153" t="T154" r="T155" b="T156"/>
              <a:pathLst>
                <a:path w="534" h="433">
                  <a:moveTo>
                    <a:pt x="0" y="63"/>
                  </a:moveTo>
                  <a:lnTo>
                    <a:pt x="4" y="118"/>
                  </a:lnTo>
                  <a:lnTo>
                    <a:pt x="32" y="86"/>
                  </a:lnTo>
                  <a:lnTo>
                    <a:pt x="72" y="129"/>
                  </a:lnTo>
                  <a:lnTo>
                    <a:pt x="53" y="156"/>
                  </a:lnTo>
                  <a:lnTo>
                    <a:pt x="7" y="130"/>
                  </a:lnTo>
                  <a:lnTo>
                    <a:pt x="1" y="168"/>
                  </a:lnTo>
                  <a:lnTo>
                    <a:pt x="7" y="191"/>
                  </a:lnTo>
                  <a:lnTo>
                    <a:pt x="32" y="196"/>
                  </a:lnTo>
                  <a:lnTo>
                    <a:pt x="22" y="221"/>
                  </a:lnTo>
                  <a:lnTo>
                    <a:pt x="41" y="238"/>
                  </a:lnTo>
                  <a:lnTo>
                    <a:pt x="41" y="314"/>
                  </a:lnTo>
                  <a:lnTo>
                    <a:pt x="115" y="292"/>
                  </a:lnTo>
                  <a:lnTo>
                    <a:pt x="157" y="269"/>
                  </a:lnTo>
                  <a:lnTo>
                    <a:pt x="250" y="320"/>
                  </a:lnTo>
                  <a:lnTo>
                    <a:pt x="311" y="352"/>
                  </a:lnTo>
                  <a:lnTo>
                    <a:pt x="322" y="366"/>
                  </a:lnTo>
                  <a:lnTo>
                    <a:pt x="328" y="405"/>
                  </a:lnTo>
                  <a:lnTo>
                    <a:pt x="382" y="433"/>
                  </a:lnTo>
                  <a:lnTo>
                    <a:pt x="466" y="329"/>
                  </a:lnTo>
                  <a:lnTo>
                    <a:pt x="519" y="329"/>
                  </a:lnTo>
                  <a:lnTo>
                    <a:pt x="528" y="286"/>
                  </a:lnTo>
                  <a:lnTo>
                    <a:pt x="534" y="268"/>
                  </a:lnTo>
                  <a:lnTo>
                    <a:pt x="517" y="240"/>
                  </a:lnTo>
                  <a:lnTo>
                    <a:pt x="478" y="223"/>
                  </a:lnTo>
                  <a:lnTo>
                    <a:pt x="472" y="202"/>
                  </a:lnTo>
                  <a:lnTo>
                    <a:pt x="417" y="186"/>
                  </a:lnTo>
                  <a:lnTo>
                    <a:pt x="382" y="148"/>
                  </a:lnTo>
                  <a:lnTo>
                    <a:pt x="371" y="122"/>
                  </a:lnTo>
                  <a:lnTo>
                    <a:pt x="343" y="98"/>
                  </a:lnTo>
                  <a:lnTo>
                    <a:pt x="327" y="113"/>
                  </a:lnTo>
                  <a:lnTo>
                    <a:pt x="317" y="122"/>
                  </a:lnTo>
                  <a:lnTo>
                    <a:pt x="297" y="118"/>
                  </a:lnTo>
                  <a:lnTo>
                    <a:pt x="281" y="86"/>
                  </a:lnTo>
                  <a:lnTo>
                    <a:pt x="281" y="63"/>
                  </a:lnTo>
                  <a:lnTo>
                    <a:pt x="261" y="56"/>
                  </a:lnTo>
                  <a:lnTo>
                    <a:pt x="256" y="35"/>
                  </a:lnTo>
                  <a:lnTo>
                    <a:pt x="233" y="18"/>
                  </a:lnTo>
                  <a:lnTo>
                    <a:pt x="216" y="18"/>
                  </a:lnTo>
                  <a:lnTo>
                    <a:pt x="204" y="0"/>
                  </a:lnTo>
                  <a:lnTo>
                    <a:pt x="186" y="10"/>
                  </a:lnTo>
                  <a:lnTo>
                    <a:pt x="192" y="35"/>
                  </a:lnTo>
                  <a:lnTo>
                    <a:pt x="182" y="31"/>
                  </a:lnTo>
                  <a:lnTo>
                    <a:pt x="173" y="26"/>
                  </a:lnTo>
                  <a:lnTo>
                    <a:pt x="157" y="63"/>
                  </a:lnTo>
                  <a:lnTo>
                    <a:pt x="136" y="68"/>
                  </a:lnTo>
                  <a:lnTo>
                    <a:pt x="115" y="61"/>
                  </a:lnTo>
                  <a:lnTo>
                    <a:pt x="101" y="80"/>
                  </a:lnTo>
                  <a:lnTo>
                    <a:pt x="84" y="63"/>
                  </a:lnTo>
                  <a:lnTo>
                    <a:pt x="57" y="46"/>
                  </a:lnTo>
                  <a:lnTo>
                    <a:pt x="0" y="6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5" name="Freeform 494">
              <a:extLst>
                <a:ext uri="{FF2B5EF4-FFF2-40B4-BE49-F238E27FC236}">
                  <a16:creationId xmlns:a16="http://schemas.microsoft.com/office/drawing/2014/main" id="{A159727D-BF55-458D-992D-496325ACC61D}"/>
                </a:ext>
              </a:extLst>
            </p:cNvPr>
            <p:cNvSpPr/>
            <p:nvPr/>
          </p:nvSpPr>
          <p:spPr bwMode="auto">
            <a:xfrm>
              <a:off x="3946" y="4738"/>
              <a:ext cx="337" cy="155"/>
            </a:xfrm>
            <a:custGeom>
              <a:avLst/>
              <a:gdLst>
                <a:gd name="T0" fmla="*/ 3 w 444"/>
                <a:gd name="T1" fmla="*/ 3 h 219"/>
                <a:gd name="T2" fmla="*/ 2 w 444"/>
                <a:gd name="T3" fmla="*/ 3 h 219"/>
                <a:gd name="T4" fmla="*/ 0 w 444"/>
                <a:gd name="T5" fmla="*/ 4 h 219"/>
                <a:gd name="T6" fmla="*/ 0 w 444"/>
                <a:gd name="T7" fmla="*/ 4 h 219"/>
                <a:gd name="T8" fmla="*/ 0 w 444"/>
                <a:gd name="T9" fmla="*/ 5 h 219"/>
                <a:gd name="T10" fmla="*/ 1 w 444"/>
                <a:gd name="T11" fmla="*/ 5 h 219"/>
                <a:gd name="T12" fmla="*/ 3 w 444"/>
                <a:gd name="T13" fmla="*/ 5 h 219"/>
                <a:gd name="T14" fmla="*/ 4 w 444"/>
                <a:gd name="T15" fmla="*/ 5 h 219"/>
                <a:gd name="T16" fmla="*/ 5 w 444"/>
                <a:gd name="T17" fmla="*/ 5 h 219"/>
                <a:gd name="T18" fmla="*/ 5 w 444"/>
                <a:gd name="T19" fmla="*/ 4 h 219"/>
                <a:gd name="T20" fmla="*/ 6 w 444"/>
                <a:gd name="T21" fmla="*/ 4 h 219"/>
                <a:gd name="T22" fmla="*/ 7 w 444"/>
                <a:gd name="T23" fmla="*/ 4 h 219"/>
                <a:gd name="T24" fmla="*/ 7 w 444"/>
                <a:gd name="T25" fmla="*/ 4 h 219"/>
                <a:gd name="T26" fmla="*/ 9 w 444"/>
                <a:gd name="T27" fmla="*/ 3 h 219"/>
                <a:gd name="T28" fmla="*/ 10 w 444"/>
                <a:gd name="T29" fmla="*/ 2 h 219"/>
                <a:gd name="T30" fmla="*/ 10 w 444"/>
                <a:gd name="T31" fmla="*/ 2 h 219"/>
                <a:gd name="T32" fmla="*/ 10 w 444"/>
                <a:gd name="T33" fmla="*/ 1 h 219"/>
                <a:gd name="T34" fmla="*/ 9 w 444"/>
                <a:gd name="T35" fmla="*/ 1 h 219"/>
                <a:gd name="T36" fmla="*/ 9 w 444"/>
                <a:gd name="T37" fmla="*/ 1 h 219"/>
                <a:gd name="T38" fmla="*/ 8 w 444"/>
                <a:gd name="T39" fmla="*/ 1 h 219"/>
                <a:gd name="T40" fmla="*/ 7 w 444"/>
                <a:gd name="T41" fmla="*/ 0 h 219"/>
                <a:gd name="T42" fmla="*/ 4 w 444"/>
                <a:gd name="T43" fmla="*/ 0 h 219"/>
                <a:gd name="T44" fmla="*/ 4 w 444"/>
                <a:gd name="T45" fmla="*/ 0 h 219"/>
                <a:gd name="T46" fmla="*/ 4 w 444"/>
                <a:gd name="T47" fmla="*/ 1 h 219"/>
                <a:gd name="T48" fmla="*/ 4 w 444"/>
                <a:gd name="T49" fmla="*/ 1 h 219"/>
                <a:gd name="T50" fmla="*/ 4 w 444"/>
                <a:gd name="T51" fmla="*/ 1 h 219"/>
                <a:gd name="T52" fmla="*/ 3 w 444"/>
                <a:gd name="T53" fmla="*/ 1 h 219"/>
                <a:gd name="T54" fmla="*/ 3 w 444"/>
                <a:gd name="T55" fmla="*/ 1 h 219"/>
                <a:gd name="T56" fmla="*/ 2 w 444"/>
                <a:gd name="T57" fmla="*/ 1 h 219"/>
                <a:gd name="T58" fmla="*/ 2 w 444"/>
                <a:gd name="T59" fmla="*/ 1 h 219"/>
                <a:gd name="T60" fmla="*/ 2 w 444"/>
                <a:gd name="T61" fmla="*/ 1 h 219"/>
                <a:gd name="T62" fmla="*/ 2 w 444"/>
                <a:gd name="T63" fmla="*/ 2 h 219"/>
                <a:gd name="T64" fmla="*/ 2 w 444"/>
                <a:gd name="T65" fmla="*/ 2 h 219"/>
                <a:gd name="T66" fmla="*/ 2 w 444"/>
                <a:gd name="T67" fmla="*/ 3 h 219"/>
                <a:gd name="T68" fmla="*/ 4 w 444"/>
                <a:gd name="T69" fmla="*/ 3 h 219"/>
                <a:gd name="T70" fmla="*/ 4 w 444"/>
                <a:gd name="T71" fmla="*/ 2 h 219"/>
                <a:gd name="T72" fmla="*/ 5 w 444"/>
                <a:gd name="T73" fmla="*/ 3 h 219"/>
                <a:gd name="T74" fmla="*/ 4 w 444"/>
                <a:gd name="T75" fmla="*/ 3 h 219"/>
                <a:gd name="T76" fmla="*/ 4 w 444"/>
                <a:gd name="T77" fmla="*/ 3 h 219"/>
                <a:gd name="T78" fmla="*/ 3 w 444"/>
                <a:gd name="T79" fmla="*/ 3 h 219"/>
                <a:gd name="T80" fmla="*/ 3 w 444"/>
                <a:gd name="T81" fmla="*/ 3 h 219"/>
                <a:gd name="T82" fmla="*/ 3 w 444"/>
                <a:gd name="T83" fmla="*/ 3 h 219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60000 65536"/>
                <a:gd name="T112" fmla="*/ 0 60000 65536"/>
                <a:gd name="T113" fmla="*/ 0 60000 65536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w 444"/>
                <a:gd name="T127" fmla="*/ 0 h 219"/>
                <a:gd name="T128" fmla="*/ 444 w 444"/>
                <a:gd name="T129" fmla="*/ 219 h 219"/>
              </a:gdLst>
              <a:ahLst/>
              <a:cxnLst>
                <a:cxn ang="T84">
                  <a:pos x="T0" y="T1"/>
                </a:cxn>
                <a:cxn ang="T85">
                  <a:pos x="T2" y="T3"/>
                </a:cxn>
                <a:cxn ang="T86">
                  <a:pos x="T4" y="T5"/>
                </a:cxn>
                <a:cxn ang="T87">
                  <a:pos x="T6" y="T7"/>
                </a:cxn>
                <a:cxn ang="T88">
                  <a:pos x="T8" y="T9"/>
                </a:cxn>
                <a:cxn ang="T89">
                  <a:pos x="T10" y="T11"/>
                </a:cxn>
                <a:cxn ang="T90">
                  <a:pos x="T12" y="T13"/>
                </a:cxn>
                <a:cxn ang="T91">
                  <a:pos x="T14" y="T15"/>
                </a:cxn>
                <a:cxn ang="T92">
                  <a:pos x="T16" y="T17"/>
                </a:cxn>
                <a:cxn ang="T93">
                  <a:pos x="T18" y="T19"/>
                </a:cxn>
                <a:cxn ang="T94">
                  <a:pos x="T20" y="T21"/>
                </a:cxn>
                <a:cxn ang="T95">
                  <a:pos x="T22" y="T23"/>
                </a:cxn>
                <a:cxn ang="T96">
                  <a:pos x="T24" y="T25"/>
                </a:cxn>
                <a:cxn ang="T97">
                  <a:pos x="T26" y="T27"/>
                </a:cxn>
                <a:cxn ang="T98">
                  <a:pos x="T28" y="T29"/>
                </a:cxn>
                <a:cxn ang="T99">
                  <a:pos x="T30" y="T31"/>
                </a:cxn>
                <a:cxn ang="T100">
                  <a:pos x="T32" y="T33"/>
                </a:cxn>
                <a:cxn ang="T101">
                  <a:pos x="T34" y="T35"/>
                </a:cxn>
                <a:cxn ang="T102">
                  <a:pos x="T36" y="T37"/>
                </a:cxn>
                <a:cxn ang="T103">
                  <a:pos x="T38" y="T39"/>
                </a:cxn>
                <a:cxn ang="T104">
                  <a:pos x="T40" y="T41"/>
                </a:cxn>
                <a:cxn ang="T105">
                  <a:pos x="T42" y="T43"/>
                </a:cxn>
                <a:cxn ang="T106">
                  <a:pos x="T44" y="T45"/>
                </a:cxn>
                <a:cxn ang="T107">
                  <a:pos x="T46" y="T47"/>
                </a:cxn>
                <a:cxn ang="T108">
                  <a:pos x="T48" y="T49"/>
                </a:cxn>
                <a:cxn ang="T109">
                  <a:pos x="T50" y="T51"/>
                </a:cxn>
                <a:cxn ang="T110">
                  <a:pos x="T52" y="T53"/>
                </a:cxn>
                <a:cxn ang="T111">
                  <a:pos x="T54" y="T55"/>
                </a:cxn>
                <a:cxn ang="T112">
                  <a:pos x="T56" y="T57"/>
                </a:cxn>
                <a:cxn ang="T113">
                  <a:pos x="T58" y="T59"/>
                </a:cxn>
                <a:cxn ang="T114">
                  <a:pos x="T60" y="T61"/>
                </a:cxn>
                <a:cxn ang="T115">
                  <a:pos x="T62" y="T63"/>
                </a:cxn>
                <a:cxn ang="T116">
                  <a:pos x="T64" y="T65"/>
                </a:cxn>
                <a:cxn ang="T117">
                  <a:pos x="T66" y="T67"/>
                </a:cxn>
                <a:cxn ang="T118">
                  <a:pos x="T68" y="T69"/>
                </a:cxn>
                <a:cxn ang="T119">
                  <a:pos x="T70" y="T71"/>
                </a:cxn>
                <a:cxn ang="T120">
                  <a:pos x="T72" y="T73"/>
                </a:cxn>
                <a:cxn ang="T121">
                  <a:pos x="T74" y="T75"/>
                </a:cxn>
                <a:cxn ang="T122">
                  <a:pos x="T76" y="T77"/>
                </a:cxn>
                <a:cxn ang="T123">
                  <a:pos x="T78" y="T79"/>
                </a:cxn>
                <a:cxn ang="T124">
                  <a:pos x="T80" y="T81"/>
                </a:cxn>
                <a:cxn ang="T125">
                  <a:pos x="T82" y="T83"/>
                </a:cxn>
              </a:cxnLst>
              <a:rect l="T126" t="T127" r="T128" b="T129"/>
              <a:pathLst>
                <a:path w="444" h="219">
                  <a:moveTo>
                    <a:pt x="113" y="156"/>
                  </a:moveTo>
                  <a:lnTo>
                    <a:pt x="81" y="156"/>
                  </a:lnTo>
                  <a:lnTo>
                    <a:pt x="16" y="165"/>
                  </a:lnTo>
                  <a:lnTo>
                    <a:pt x="0" y="190"/>
                  </a:lnTo>
                  <a:lnTo>
                    <a:pt x="16" y="200"/>
                  </a:lnTo>
                  <a:lnTo>
                    <a:pt x="29" y="207"/>
                  </a:lnTo>
                  <a:lnTo>
                    <a:pt x="118" y="206"/>
                  </a:lnTo>
                  <a:lnTo>
                    <a:pt x="179" y="206"/>
                  </a:lnTo>
                  <a:lnTo>
                    <a:pt x="207" y="219"/>
                  </a:lnTo>
                  <a:lnTo>
                    <a:pt x="216" y="192"/>
                  </a:lnTo>
                  <a:lnTo>
                    <a:pt x="242" y="190"/>
                  </a:lnTo>
                  <a:lnTo>
                    <a:pt x="278" y="180"/>
                  </a:lnTo>
                  <a:lnTo>
                    <a:pt x="309" y="172"/>
                  </a:lnTo>
                  <a:lnTo>
                    <a:pt x="363" y="136"/>
                  </a:lnTo>
                  <a:lnTo>
                    <a:pt x="423" y="102"/>
                  </a:lnTo>
                  <a:lnTo>
                    <a:pt x="444" y="84"/>
                  </a:lnTo>
                  <a:lnTo>
                    <a:pt x="436" y="50"/>
                  </a:lnTo>
                  <a:lnTo>
                    <a:pt x="406" y="50"/>
                  </a:lnTo>
                  <a:lnTo>
                    <a:pt x="382" y="35"/>
                  </a:lnTo>
                  <a:lnTo>
                    <a:pt x="349" y="22"/>
                  </a:lnTo>
                  <a:lnTo>
                    <a:pt x="275" y="14"/>
                  </a:lnTo>
                  <a:lnTo>
                    <a:pt x="182" y="0"/>
                  </a:lnTo>
                  <a:lnTo>
                    <a:pt x="165" y="4"/>
                  </a:lnTo>
                  <a:lnTo>
                    <a:pt x="171" y="22"/>
                  </a:lnTo>
                  <a:lnTo>
                    <a:pt x="180" y="39"/>
                  </a:lnTo>
                  <a:lnTo>
                    <a:pt x="156" y="45"/>
                  </a:lnTo>
                  <a:lnTo>
                    <a:pt x="148" y="33"/>
                  </a:lnTo>
                  <a:lnTo>
                    <a:pt x="117" y="29"/>
                  </a:lnTo>
                  <a:lnTo>
                    <a:pt x="76" y="33"/>
                  </a:lnTo>
                  <a:lnTo>
                    <a:pt x="93" y="45"/>
                  </a:lnTo>
                  <a:lnTo>
                    <a:pt x="93" y="57"/>
                  </a:lnTo>
                  <a:lnTo>
                    <a:pt x="86" y="72"/>
                  </a:lnTo>
                  <a:lnTo>
                    <a:pt x="86" y="95"/>
                  </a:lnTo>
                  <a:lnTo>
                    <a:pt x="98" y="108"/>
                  </a:lnTo>
                  <a:lnTo>
                    <a:pt x="156" y="108"/>
                  </a:lnTo>
                  <a:lnTo>
                    <a:pt x="174" y="107"/>
                  </a:lnTo>
                  <a:lnTo>
                    <a:pt x="192" y="126"/>
                  </a:lnTo>
                  <a:lnTo>
                    <a:pt x="173" y="153"/>
                  </a:lnTo>
                  <a:lnTo>
                    <a:pt x="154" y="153"/>
                  </a:lnTo>
                  <a:lnTo>
                    <a:pt x="132" y="152"/>
                  </a:lnTo>
                  <a:lnTo>
                    <a:pt x="123" y="153"/>
                  </a:lnTo>
                  <a:lnTo>
                    <a:pt x="113" y="156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6" name="Freeform 495">
              <a:extLst>
                <a:ext uri="{FF2B5EF4-FFF2-40B4-BE49-F238E27FC236}">
                  <a16:creationId xmlns:a16="http://schemas.microsoft.com/office/drawing/2014/main" id="{B755233B-1AF3-458B-AF22-8FF7DCD542D8}"/>
                </a:ext>
              </a:extLst>
            </p:cNvPr>
            <p:cNvSpPr/>
            <p:nvPr/>
          </p:nvSpPr>
          <p:spPr bwMode="auto">
            <a:xfrm>
              <a:off x="3911" y="4831"/>
              <a:ext cx="215" cy="163"/>
            </a:xfrm>
            <a:custGeom>
              <a:avLst/>
              <a:gdLst>
                <a:gd name="T0" fmla="*/ 0 w 285"/>
                <a:gd name="T1" fmla="*/ 5 h 227"/>
                <a:gd name="T2" fmla="*/ 0 w 285"/>
                <a:gd name="T3" fmla="*/ 5 h 227"/>
                <a:gd name="T4" fmla="*/ 1 w 285"/>
                <a:gd name="T5" fmla="*/ 5 h 227"/>
                <a:gd name="T6" fmla="*/ 2 w 285"/>
                <a:gd name="T7" fmla="*/ 5 h 227"/>
                <a:gd name="T8" fmla="*/ 3 w 285"/>
                <a:gd name="T9" fmla="*/ 3 h 227"/>
                <a:gd name="T10" fmla="*/ 3 w 285"/>
                <a:gd name="T11" fmla="*/ 4 h 227"/>
                <a:gd name="T12" fmla="*/ 4 w 285"/>
                <a:gd name="T13" fmla="*/ 5 h 227"/>
                <a:gd name="T14" fmla="*/ 5 w 285"/>
                <a:gd name="T15" fmla="*/ 5 h 227"/>
                <a:gd name="T16" fmla="*/ 6 w 285"/>
                <a:gd name="T17" fmla="*/ 5 h 227"/>
                <a:gd name="T18" fmla="*/ 7 w 285"/>
                <a:gd name="T19" fmla="*/ 5 h 227"/>
                <a:gd name="T20" fmla="*/ 7 w 285"/>
                <a:gd name="T21" fmla="*/ 3 h 227"/>
                <a:gd name="T22" fmla="*/ 6 w 285"/>
                <a:gd name="T23" fmla="*/ 3 h 227"/>
                <a:gd name="T24" fmla="*/ 6 w 285"/>
                <a:gd name="T25" fmla="*/ 3 h 227"/>
                <a:gd name="T26" fmla="*/ 6 w 285"/>
                <a:gd name="T27" fmla="*/ 2 h 227"/>
                <a:gd name="T28" fmla="*/ 5 w 285"/>
                <a:gd name="T29" fmla="*/ 2 h 227"/>
                <a:gd name="T30" fmla="*/ 5 w 285"/>
                <a:gd name="T31" fmla="*/ 2 h 227"/>
                <a:gd name="T32" fmla="*/ 3 w 285"/>
                <a:gd name="T33" fmla="*/ 2 h 227"/>
                <a:gd name="T34" fmla="*/ 3 w 285"/>
                <a:gd name="T35" fmla="*/ 2 h 227"/>
                <a:gd name="T36" fmla="*/ 2 w 285"/>
                <a:gd name="T37" fmla="*/ 2 h 227"/>
                <a:gd name="T38" fmla="*/ 1 w 285"/>
                <a:gd name="T39" fmla="*/ 1 h 227"/>
                <a:gd name="T40" fmla="*/ 1 w 285"/>
                <a:gd name="T41" fmla="*/ 1 h 227"/>
                <a:gd name="T42" fmla="*/ 1 w 285"/>
                <a:gd name="T43" fmla="*/ 1 h 227"/>
                <a:gd name="T44" fmla="*/ 1 w 285"/>
                <a:gd name="T45" fmla="*/ 1 h 227"/>
                <a:gd name="T46" fmla="*/ 3 w 285"/>
                <a:gd name="T47" fmla="*/ 1 h 227"/>
                <a:gd name="T48" fmla="*/ 3 w 285"/>
                <a:gd name="T49" fmla="*/ 0 h 227"/>
                <a:gd name="T50" fmla="*/ 2 w 285"/>
                <a:gd name="T51" fmla="*/ 0 h 227"/>
                <a:gd name="T52" fmla="*/ 1 w 285"/>
                <a:gd name="T53" fmla="*/ 0 h 227"/>
                <a:gd name="T54" fmla="*/ 0 w 285"/>
                <a:gd name="T55" fmla="*/ 1 h 227"/>
                <a:gd name="T56" fmla="*/ 0 w 285"/>
                <a:gd name="T57" fmla="*/ 2 h 227"/>
                <a:gd name="T58" fmla="*/ 0 w 285"/>
                <a:gd name="T59" fmla="*/ 2 h 227"/>
                <a:gd name="T60" fmla="*/ 0 w 285"/>
                <a:gd name="T61" fmla="*/ 2 h 227"/>
                <a:gd name="T62" fmla="*/ 1 w 285"/>
                <a:gd name="T63" fmla="*/ 2 h 227"/>
                <a:gd name="T64" fmla="*/ 1 w 285"/>
                <a:gd name="T65" fmla="*/ 3 h 227"/>
                <a:gd name="T66" fmla="*/ 1 w 285"/>
                <a:gd name="T67" fmla="*/ 4 h 227"/>
                <a:gd name="T68" fmla="*/ 1 w 285"/>
                <a:gd name="T69" fmla="*/ 4 h 227"/>
                <a:gd name="T70" fmla="*/ 1 w 285"/>
                <a:gd name="T71" fmla="*/ 4 h 227"/>
                <a:gd name="T72" fmla="*/ 0 w 285"/>
                <a:gd name="T73" fmla="*/ 5 h 227"/>
                <a:gd name="T74" fmla="*/ 0 60000 65536"/>
                <a:gd name="T75" fmla="*/ 0 60000 65536"/>
                <a:gd name="T76" fmla="*/ 0 60000 65536"/>
                <a:gd name="T77" fmla="*/ 0 60000 65536"/>
                <a:gd name="T78" fmla="*/ 0 60000 65536"/>
                <a:gd name="T79" fmla="*/ 0 60000 65536"/>
                <a:gd name="T80" fmla="*/ 0 60000 65536"/>
                <a:gd name="T81" fmla="*/ 0 60000 65536"/>
                <a:gd name="T82" fmla="*/ 0 60000 65536"/>
                <a:gd name="T83" fmla="*/ 0 60000 65536"/>
                <a:gd name="T84" fmla="*/ 0 60000 65536"/>
                <a:gd name="T85" fmla="*/ 0 60000 65536"/>
                <a:gd name="T86" fmla="*/ 0 60000 65536"/>
                <a:gd name="T87" fmla="*/ 0 60000 65536"/>
                <a:gd name="T88" fmla="*/ 0 60000 65536"/>
                <a:gd name="T89" fmla="*/ 0 60000 65536"/>
                <a:gd name="T90" fmla="*/ 0 60000 65536"/>
                <a:gd name="T91" fmla="*/ 0 60000 65536"/>
                <a:gd name="T92" fmla="*/ 0 60000 65536"/>
                <a:gd name="T93" fmla="*/ 0 60000 65536"/>
                <a:gd name="T94" fmla="*/ 0 60000 65536"/>
                <a:gd name="T95" fmla="*/ 0 60000 65536"/>
                <a:gd name="T96" fmla="*/ 0 60000 65536"/>
                <a:gd name="T97" fmla="*/ 0 60000 65536"/>
                <a:gd name="T98" fmla="*/ 0 60000 65536"/>
                <a:gd name="T99" fmla="*/ 0 60000 65536"/>
                <a:gd name="T100" fmla="*/ 0 60000 65536"/>
                <a:gd name="T101" fmla="*/ 0 60000 65536"/>
                <a:gd name="T102" fmla="*/ 0 60000 65536"/>
                <a:gd name="T103" fmla="*/ 0 60000 65536"/>
                <a:gd name="T104" fmla="*/ 0 60000 65536"/>
                <a:gd name="T105" fmla="*/ 0 60000 65536"/>
                <a:gd name="T106" fmla="*/ 0 60000 65536"/>
                <a:gd name="T107" fmla="*/ 0 60000 65536"/>
                <a:gd name="T108" fmla="*/ 0 60000 65536"/>
                <a:gd name="T109" fmla="*/ 0 60000 65536"/>
                <a:gd name="T110" fmla="*/ 0 60000 65536"/>
                <a:gd name="T111" fmla="*/ 0 w 285"/>
                <a:gd name="T112" fmla="*/ 0 h 227"/>
                <a:gd name="T113" fmla="*/ 285 w 285"/>
                <a:gd name="T114" fmla="*/ 227 h 227"/>
              </a:gdLst>
              <a:ahLst/>
              <a:cxnLst>
                <a:cxn ang="T74">
                  <a:pos x="T0" y="T1"/>
                </a:cxn>
                <a:cxn ang="T75">
                  <a:pos x="T2" y="T3"/>
                </a:cxn>
                <a:cxn ang="T76">
                  <a:pos x="T4" y="T5"/>
                </a:cxn>
                <a:cxn ang="T77">
                  <a:pos x="T6" y="T7"/>
                </a:cxn>
                <a:cxn ang="T78">
                  <a:pos x="T8" y="T9"/>
                </a:cxn>
                <a:cxn ang="T79">
                  <a:pos x="T10" y="T11"/>
                </a:cxn>
                <a:cxn ang="T80">
                  <a:pos x="T12" y="T13"/>
                </a:cxn>
                <a:cxn ang="T81">
                  <a:pos x="T14" y="T15"/>
                </a:cxn>
                <a:cxn ang="T82">
                  <a:pos x="T16" y="T17"/>
                </a:cxn>
                <a:cxn ang="T83">
                  <a:pos x="T18" y="T19"/>
                </a:cxn>
                <a:cxn ang="T84">
                  <a:pos x="T20" y="T21"/>
                </a:cxn>
                <a:cxn ang="T85">
                  <a:pos x="T22" y="T23"/>
                </a:cxn>
                <a:cxn ang="T86">
                  <a:pos x="T24" y="T25"/>
                </a:cxn>
                <a:cxn ang="T87">
                  <a:pos x="T26" y="T27"/>
                </a:cxn>
                <a:cxn ang="T88">
                  <a:pos x="T28" y="T29"/>
                </a:cxn>
                <a:cxn ang="T89">
                  <a:pos x="T30" y="T31"/>
                </a:cxn>
                <a:cxn ang="T90">
                  <a:pos x="T32" y="T33"/>
                </a:cxn>
                <a:cxn ang="T91">
                  <a:pos x="T34" y="T35"/>
                </a:cxn>
                <a:cxn ang="T92">
                  <a:pos x="T36" y="T37"/>
                </a:cxn>
                <a:cxn ang="T93">
                  <a:pos x="T38" y="T39"/>
                </a:cxn>
                <a:cxn ang="T94">
                  <a:pos x="T40" y="T41"/>
                </a:cxn>
                <a:cxn ang="T95">
                  <a:pos x="T42" y="T43"/>
                </a:cxn>
                <a:cxn ang="T96">
                  <a:pos x="T44" y="T45"/>
                </a:cxn>
                <a:cxn ang="T97">
                  <a:pos x="T46" y="T47"/>
                </a:cxn>
                <a:cxn ang="T98">
                  <a:pos x="T48" y="T49"/>
                </a:cxn>
                <a:cxn ang="T99">
                  <a:pos x="T50" y="T51"/>
                </a:cxn>
                <a:cxn ang="T100">
                  <a:pos x="T52" y="T53"/>
                </a:cxn>
                <a:cxn ang="T101">
                  <a:pos x="T54" y="T55"/>
                </a:cxn>
                <a:cxn ang="T102">
                  <a:pos x="T56" y="T57"/>
                </a:cxn>
                <a:cxn ang="T103">
                  <a:pos x="T58" y="T59"/>
                </a:cxn>
                <a:cxn ang="T104">
                  <a:pos x="T60" y="T61"/>
                </a:cxn>
                <a:cxn ang="T105">
                  <a:pos x="T62" y="T63"/>
                </a:cxn>
                <a:cxn ang="T106">
                  <a:pos x="T64" y="T65"/>
                </a:cxn>
                <a:cxn ang="T107">
                  <a:pos x="T66" y="T67"/>
                </a:cxn>
                <a:cxn ang="T108">
                  <a:pos x="T68" y="T69"/>
                </a:cxn>
                <a:cxn ang="T109">
                  <a:pos x="T70" y="T71"/>
                </a:cxn>
                <a:cxn ang="T110">
                  <a:pos x="T72" y="T73"/>
                </a:cxn>
              </a:cxnLst>
              <a:rect l="T111" t="T112" r="T113" b="T114"/>
              <a:pathLst>
                <a:path w="285" h="227">
                  <a:moveTo>
                    <a:pt x="0" y="192"/>
                  </a:moveTo>
                  <a:lnTo>
                    <a:pt x="4" y="201"/>
                  </a:lnTo>
                  <a:lnTo>
                    <a:pt x="27" y="205"/>
                  </a:lnTo>
                  <a:lnTo>
                    <a:pt x="76" y="207"/>
                  </a:lnTo>
                  <a:lnTo>
                    <a:pt x="135" y="138"/>
                  </a:lnTo>
                  <a:lnTo>
                    <a:pt x="150" y="181"/>
                  </a:lnTo>
                  <a:lnTo>
                    <a:pt x="166" y="227"/>
                  </a:lnTo>
                  <a:lnTo>
                    <a:pt x="206" y="209"/>
                  </a:lnTo>
                  <a:lnTo>
                    <a:pt x="243" y="191"/>
                  </a:lnTo>
                  <a:lnTo>
                    <a:pt x="285" y="205"/>
                  </a:lnTo>
                  <a:lnTo>
                    <a:pt x="285" y="139"/>
                  </a:lnTo>
                  <a:lnTo>
                    <a:pt x="258" y="127"/>
                  </a:lnTo>
                  <a:lnTo>
                    <a:pt x="242" y="128"/>
                  </a:lnTo>
                  <a:lnTo>
                    <a:pt x="253" y="85"/>
                  </a:lnTo>
                  <a:lnTo>
                    <a:pt x="218" y="76"/>
                  </a:lnTo>
                  <a:lnTo>
                    <a:pt x="192" y="73"/>
                  </a:lnTo>
                  <a:lnTo>
                    <a:pt x="151" y="73"/>
                  </a:lnTo>
                  <a:lnTo>
                    <a:pt x="121" y="73"/>
                  </a:lnTo>
                  <a:lnTo>
                    <a:pt x="81" y="73"/>
                  </a:lnTo>
                  <a:lnTo>
                    <a:pt x="49" y="66"/>
                  </a:lnTo>
                  <a:lnTo>
                    <a:pt x="45" y="59"/>
                  </a:lnTo>
                  <a:lnTo>
                    <a:pt x="50" y="44"/>
                  </a:lnTo>
                  <a:lnTo>
                    <a:pt x="65" y="32"/>
                  </a:lnTo>
                  <a:lnTo>
                    <a:pt x="119" y="21"/>
                  </a:lnTo>
                  <a:lnTo>
                    <a:pt x="117" y="0"/>
                  </a:lnTo>
                  <a:lnTo>
                    <a:pt x="73" y="7"/>
                  </a:lnTo>
                  <a:lnTo>
                    <a:pt x="40" y="4"/>
                  </a:lnTo>
                  <a:lnTo>
                    <a:pt x="19" y="27"/>
                  </a:lnTo>
                  <a:lnTo>
                    <a:pt x="9" y="73"/>
                  </a:lnTo>
                  <a:lnTo>
                    <a:pt x="11" y="84"/>
                  </a:lnTo>
                  <a:lnTo>
                    <a:pt x="8" y="86"/>
                  </a:lnTo>
                  <a:lnTo>
                    <a:pt x="34" y="97"/>
                  </a:lnTo>
                  <a:lnTo>
                    <a:pt x="47" y="122"/>
                  </a:lnTo>
                  <a:lnTo>
                    <a:pt x="39" y="153"/>
                  </a:lnTo>
                  <a:lnTo>
                    <a:pt x="32" y="155"/>
                  </a:lnTo>
                  <a:lnTo>
                    <a:pt x="25" y="166"/>
                  </a:lnTo>
                  <a:lnTo>
                    <a:pt x="0" y="192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77" name="Freeform 496">
              <a:extLst>
                <a:ext uri="{FF2B5EF4-FFF2-40B4-BE49-F238E27FC236}">
                  <a16:creationId xmlns:a16="http://schemas.microsoft.com/office/drawing/2014/main" id="{E544C818-7BD0-4DAC-A332-8B2A4D19F13C}"/>
                </a:ext>
              </a:extLst>
            </p:cNvPr>
            <p:cNvSpPr/>
            <p:nvPr/>
          </p:nvSpPr>
          <p:spPr bwMode="auto">
            <a:xfrm>
              <a:off x="5288" y="5475"/>
              <a:ext cx="16" cy="25"/>
            </a:xfrm>
            <a:custGeom>
              <a:avLst/>
              <a:gdLst>
                <a:gd name="T0" fmla="*/ 0 w 19"/>
                <a:gd name="T1" fmla="*/ 1 h 33"/>
                <a:gd name="T2" fmla="*/ 0 w 19"/>
                <a:gd name="T3" fmla="*/ 0 h 33"/>
                <a:gd name="T4" fmla="*/ 1 w 19"/>
                <a:gd name="T5" fmla="*/ 1 h 33"/>
                <a:gd name="T6" fmla="*/ 0 w 19"/>
                <a:gd name="T7" fmla="*/ 1 h 33"/>
                <a:gd name="T8" fmla="*/ 0 60000 65536"/>
                <a:gd name="T9" fmla="*/ 0 60000 65536"/>
                <a:gd name="T10" fmla="*/ 0 60000 65536"/>
                <a:gd name="T11" fmla="*/ 0 60000 65536"/>
                <a:gd name="T12" fmla="*/ 0 w 19"/>
                <a:gd name="T13" fmla="*/ 0 h 33"/>
                <a:gd name="T14" fmla="*/ 19 w 19"/>
                <a:gd name="T15" fmla="*/ 33 h 33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19" h="33">
                  <a:moveTo>
                    <a:pt x="0" y="33"/>
                  </a:moveTo>
                  <a:lnTo>
                    <a:pt x="11" y="0"/>
                  </a:lnTo>
                  <a:lnTo>
                    <a:pt x="19" y="18"/>
                  </a:lnTo>
                  <a:lnTo>
                    <a:pt x="0" y="33"/>
                  </a:lnTo>
                  <a:close/>
                </a:path>
              </a:pathLst>
            </a:custGeom>
            <a:grpFill/>
            <a:ln w="6350">
              <a:noFill/>
              <a:round/>
            </a:ln>
          </p:spPr>
          <p:txBody>
            <a:bodyPr/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en-US" sz="1800" b="0" i="0" u="none" strike="noStrike" kern="0" cap="none" spc="0" normalizeH="0" baseline="0" noProof="0">
                <a:ln>
                  <a:noFill/>
                </a:ln>
                <a:solidFill>
                  <a:sysClr val="windowText" lastClr="000000"/>
                </a:solidFill>
                <a:effectLst/>
                <a:uLnTx/>
                <a:uFillTx/>
                <a:latin typeface="Arial Narrow" panose="020B0606020202030204" pitchFamily="34" charset="0"/>
                <a:cs typeface="Arial" panose="020B0604020202020204" pitchFamily="34" charset="0"/>
              </a:endParaRPr>
            </a:p>
          </p:txBody>
        </p:sp>
      </p:grpSp>
      <p:sp>
        <p:nvSpPr>
          <p:cNvPr id="38" name="Freeform 3"/>
          <p:cNvSpPr/>
          <p:nvPr/>
        </p:nvSpPr>
        <p:spPr>
          <a:xfrm>
            <a:off x="6118849" y="1597470"/>
            <a:ext cx="6074421" cy="4234632"/>
          </a:xfrm>
          <a:custGeom>
            <a:avLst/>
            <a:gdLst>
              <a:gd name="connsiteX0" fmla="*/ 2087994 w 2087994"/>
              <a:gd name="connsiteY0" fmla="*/ 1393164 h 1393164"/>
              <a:gd name="connsiteX1" fmla="*/ 0 w 2087994"/>
              <a:gd name="connsiteY1" fmla="*/ 1393164 h 1393164"/>
              <a:gd name="connsiteX2" fmla="*/ 0 w 2087994"/>
              <a:gd name="connsiteY2" fmla="*/ 0 h 1393164"/>
              <a:gd name="connsiteX3" fmla="*/ 2087994 w 2087994"/>
              <a:gd name="connsiteY3" fmla="*/ 0 h 1393164"/>
              <a:gd name="connsiteX4" fmla="*/ 2087994 w 2087994"/>
              <a:gd name="connsiteY4" fmla="*/ 1393164 h 1393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7994" h="1393164">
                <a:moveTo>
                  <a:pt x="2087994" y="1393164"/>
                </a:moveTo>
                <a:lnTo>
                  <a:pt x="0" y="1393164"/>
                </a:lnTo>
                <a:lnTo>
                  <a:pt x="0" y="0"/>
                </a:lnTo>
                <a:lnTo>
                  <a:pt x="2087994" y="0"/>
                </a:lnTo>
                <a:lnTo>
                  <a:pt x="2087994" y="1393164"/>
                </a:lnTo>
              </a:path>
            </a:pathLst>
          </a:custGeom>
          <a:solidFill>
            <a:srgbClr val="D7C2AA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2" name="Freeform 3"/>
          <p:cNvSpPr/>
          <p:nvPr/>
        </p:nvSpPr>
        <p:spPr>
          <a:xfrm>
            <a:off x="727964" y="3487952"/>
            <a:ext cx="5021264" cy="0"/>
          </a:xfrm>
          <a:custGeom>
            <a:avLst/>
            <a:gdLst>
              <a:gd name="connsiteX0" fmla="*/ 0 w 4744630"/>
              <a:gd name="connsiteY0" fmla="*/ 0 h 0"/>
              <a:gd name="connsiteX1" fmla="*/ 4744631 w 4744630"/>
              <a:gd name="connsiteY1" fmla="*/ 0 h 0"/>
              <a:gd name="connsiteX2" fmla="*/ 0 w 4744630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44630">
                <a:moveTo>
                  <a:pt x="0" y="0"/>
                </a:moveTo>
                <a:lnTo>
                  <a:pt x="4744631" y="0"/>
                </a:lnTo>
                <a:lnTo>
                  <a:pt x="0" y="0"/>
                </a:lnTo>
              </a:path>
            </a:pathLst>
          </a:custGeom>
          <a:solidFill>
            <a:srgbClr val="DAB9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3" name="Freeform 3"/>
          <p:cNvSpPr/>
          <p:nvPr/>
        </p:nvSpPr>
        <p:spPr>
          <a:xfrm>
            <a:off x="727964" y="2334166"/>
            <a:ext cx="5021264" cy="0"/>
          </a:xfrm>
          <a:custGeom>
            <a:avLst/>
            <a:gdLst>
              <a:gd name="connsiteX0" fmla="*/ 0 w 4744630"/>
              <a:gd name="connsiteY0" fmla="*/ 0 h 0"/>
              <a:gd name="connsiteX1" fmla="*/ 4744631 w 4744630"/>
              <a:gd name="connsiteY1" fmla="*/ 0 h 0"/>
              <a:gd name="connsiteX2" fmla="*/ 0 w 4744630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44630">
                <a:moveTo>
                  <a:pt x="0" y="0"/>
                </a:moveTo>
                <a:lnTo>
                  <a:pt x="4744631" y="0"/>
                </a:lnTo>
                <a:lnTo>
                  <a:pt x="0" y="0"/>
                </a:lnTo>
              </a:path>
            </a:pathLst>
          </a:custGeom>
          <a:solidFill>
            <a:srgbClr val="DAB9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Freeform 3"/>
          <p:cNvSpPr/>
          <p:nvPr/>
        </p:nvSpPr>
        <p:spPr>
          <a:xfrm>
            <a:off x="727964" y="4818558"/>
            <a:ext cx="5021264" cy="0"/>
          </a:xfrm>
          <a:custGeom>
            <a:avLst/>
            <a:gdLst>
              <a:gd name="connsiteX0" fmla="*/ 0 w 4744630"/>
              <a:gd name="connsiteY0" fmla="*/ 0 h 0"/>
              <a:gd name="connsiteX1" fmla="*/ 4744631 w 4744630"/>
              <a:gd name="connsiteY1" fmla="*/ 0 h 0"/>
              <a:gd name="connsiteX2" fmla="*/ 0 w 4744630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44630">
                <a:moveTo>
                  <a:pt x="0" y="0"/>
                </a:moveTo>
                <a:lnTo>
                  <a:pt x="4744631" y="0"/>
                </a:lnTo>
                <a:lnTo>
                  <a:pt x="0" y="0"/>
                </a:lnTo>
              </a:path>
            </a:pathLst>
          </a:custGeom>
          <a:solidFill>
            <a:srgbClr val="DAB9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4" name="TextBox 1"/>
          <p:cNvSpPr txBox="1"/>
          <p:nvPr/>
        </p:nvSpPr>
        <p:spPr>
          <a:xfrm>
            <a:off x="1202111" y="1650870"/>
            <a:ext cx="2091919" cy="381386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lnSpc>
                <a:spcPts val="2540"/>
              </a:lnSpc>
            </a:pPr>
            <a:r>
              <a:rPr lang="en-US" altLang="zh-CN" sz="2800" b="1" dirty="0">
                <a:solidFill>
                  <a:srgbClr val="9A3D37"/>
                </a:solidFill>
                <a:cs typeface="Calibri" panose="020F0502020204030204" pitchFamily="18" charset="0"/>
              </a:rPr>
              <a:t> Indian Office:</a:t>
            </a:r>
          </a:p>
        </p:txBody>
      </p:sp>
      <p:sp>
        <p:nvSpPr>
          <p:cNvPr id="15" name="TextBox 1"/>
          <p:cNvSpPr txBox="1"/>
          <p:nvPr/>
        </p:nvSpPr>
        <p:spPr>
          <a:xfrm>
            <a:off x="1450586" y="2050702"/>
            <a:ext cx="4149598" cy="152349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tabLst>
                <a:tab pos="26881" algn="l"/>
              </a:tabLst>
            </a:pPr>
            <a:r>
              <a:rPr lang="en-US" altLang="zh-CN" sz="2400" dirty="0">
                <a:solidFill>
                  <a:srgbClr val="404040"/>
                </a:solidFill>
              </a:rPr>
              <a:t>	- </a:t>
            </a:r>
            <a:r>
              <a:rPr lang="en-US" altLang="zh-CN" sz="2400" dirty="0">
                <a:solidFill>
                  <a:srgbClr val="404040"/>
                </a:solidFill>
                <a:cs typeface="Calibri" panose="020F0502020204030204" pitchFamily="18" charset="0"/>
              </a:rPr>
              <a:t>Low human capital costs</a:t>
            </a:r>
          </a:p>
          <a:p>
            <a:pPr defTabSz="-672">
              <a:tabLst>
                <a:tab pos="26881" algn="l"/>
              </a:tabLst>
            </a:pPr>
            <a:r>
              <a:rPr lang="en-US" altLang="zh-CN" sz="2400" dirty="0">
                <a:solidFill>
                  <a:srgbClr val="404040"/>
                </a:solidFill>
                <a:cs typeface="Calibri" panose="020F0502020204030204" pitchFamily="18" charset="0"/>
              </a:rPr>
              <a:t>			 		   ~20% of Hong Kong</a:t>
            </a:r>
          </a:p>
          <a:p>
            <a:pPr defTabSz="-672">
              <a:tabLst>
                <a:tab pos="26881" algn="l"/>
              </a:tabLst>
            </a:pPr>
            <a:r>
              <a:rPr lang="en-US" altLang="zh-CN" sz="2400" dirty="0">
                <a:solidFill>
                  <a:srgbClr val="404040"/>
                </a:solidFill>
                <a:cs typeface="Calibri" panose="020F0502020204030204" pitchFamily="18" charset="0"/>
              </a:rPr>
              <a:t>- Compatible time difference</a:t>
            </a:r>
          </a:p>
          <a:p>
            <a:pPr defTabSz="-672">
              <a:tabLst>
                <a:tab pos="26881" algn="l"/>
              </a:tabLst>
            </a:pPr>
            <a:r>
              <a:rPr lang="en-US" altLang="zh-CN" sz="2400" dirty="0">
                <a:solidFill>
                  <a:srgbClr val="404040"/>
                </a:solidFill>
                <a:cs typeface="Calibri" panose="020F0502020204030204" pitchFamily="18" charset="0"/>
              </a:rPr>
              <a:t>    2.5 hours later than Hong Kong</a:t>
            </a:r>
          </a:p>
        </p:txBody>
      </p:sp>
      <p:sp>
        <p:nvSpPr>
          <p:cNvPr id="21" name="Freeform 3"/>
          <p:cNvSpPr/>
          <p:nvPr/>
        </p:nvSpPr>
        <p:spPr>
          <a:xfrm>
            <a:off x="729308" y="3713830"/>
            <a:ext cx="5021264" cy="0"/>
          </a:xfrm>
          <a:custGeom>
            <a:avLst/>
            <a:gdLst>
              <a:gd name="connsiteX0" fmla="*/ 0 w 4744630"/>
              <a:gd name="connsiteY0" fmla="*/ 0 h 0"/>
              <a:gd name="connsiteX1" fmla="*/ 4744631 w 4744630"/>
              <a:gd name="connsiteY1" fmla="*/ 0 h 0"/>
              <a:gd name="connsiteX2" fmla="*/ 0 w 4744630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44630">
                <a:moveTo>
                  <a:pt x="0" y="0"/>
                </a:moveTo>
                <a:lnTo>
                  <a:pt x="4744631" y="0"/>
                </a:lnTo>
                <a:lnTo>
                  <a:pt x="0" y="0"/>
                </a:lnTo>
              </a:path>
            </a:pathLst>
          </a:custGeom>
          <a:solidFill>
            <a:srgbClr val="DAB9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24" name="Freeform 3"/>
          <p:cNvSpPr/>
          <p:nvPr/>
        </p:nvSpPr>
        <p:spPr>
          <a:xfrm>
            <a:off x="729308" y="5127095"/>
            <a:ext cx="5021264" cy="0"/>
          </a:xfrm>
          <a:custGeom>
            <a:avLst/>
            <a:gdLst>
              <a:gd name="connsiteX0" fmla="*/ 0 w 4744630"/>
              <a:gd name="connsiteY0" fmla="*/ 0 h 0"/>
              <a:gd name="connsiteX1" fmla="*/ 4744631 w 4744630"/>
              <a:gd name="connsiteY1" fmla="*/ 0 h 0"/>
              <a:gd name="connsiteX2" fmla="*/ 0 w 4744630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4744630">
                <a:moveTo>
                  <a:pt x="0" y="0"/>
                </a:moveTo>
                <a:lnTo>
                  <a:pt x="4744631" y="0"/>
                </a:lnTo>
                <a:lnTo>
                  <a:pt x="0" y="0"/>
                </a:lnTo>
              </a:path>
            </a:pathLst>
          </a:custGeom>
          <a:solidFill>
            <a:srgbClr val="DAB9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graphicFrame>
        <p:nvGraphicFramePr>
          <p:cNvPr id="33" name="图表 32"/>
          <p:cNvGraphicFramePr/>
          <p:nvPr>
            <p:extLst/>
          </p:nvPr>
        </p:nvGraphicFramePr>
        <p:xfrm>
          <a:off x="6118776" y="1601831"/>
          <a:ext cx="6074494" cy="423463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3"/>
          </a:graphicData>
        </a:graphic>
      </p:graphicFrame>
      <p:sp>
        <p:nvSpPr>
          <p:cNvPr id="278" name="TextBox 277"/>
          <p:cNvSpPr txBox="1"/>
          <p:nvPr/>
        </p:nvSpPr>
        <p:spPr>
          <a:xfrm>
            <a:off x="917217" y="489231"/>
            <a:ext cx="9725483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IV. Offshore Late-hour Support Desk Coverage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79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280" name="文本框 21"/>
          <p:cNvSpPr txBox="1"/>
          <p:nvPr/>
        </p:nvSpPr>
        <p:spPr>
          <a:xfrm>
            <a:off x="838200" y="991060"/>
            <a:ext cx="2092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532236123"/>
      </p:ext>
    </p:extLst>
  </p:cSld>
  <p:clrMapOvr>
    <a:masterClrMapping/>
  </p:clrMapOvr>
  <p:transition spd="slow" advClick="0" advTm="2000">
    <p:push dir="u"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" name="组合 63"/>
          <p:cNvGrpSpPr>
            <a:grpSpLocks noChangeAspect="1"/>
          </p:cNvGrpSpPr>
          <p:nvPr/>
        </p:nvGrpSpPr>
        <p:grpSpPr>
          <a:xfrm flipV="1">
            <a:off x="5637114" y="2076077"/>
            <a:ext cx="3047627" cy="3047627"/>
            <a:chOff x="9444" y="1959"/>
            <a:chExt cx="4048" cy="4048"/>
          </a:xfrm>
        </p:grpSpPr>
        <p:sp>
          <p:nvSpPr>
            <p:cNvPr id="77" name="椭圆 76"/>
            <p:cNvSpPr/>
            <p:nvPr/>
          </p:nvSpPr>
          <p:spPr>
            <a:xfrm flipV="1">
              <a:off x="9752" y="2267"/>
              <a:ext cx="3432" cy="3432"/>
            </a:xfrm>
            <a:prstGeom prst="ellipse">
              <a:avLst/>
            </a:prstGeom>
            <a:blipFill rotWithShape="1">
              <a:blip r:embed="rId3"/>
              <a:tile tx="-469900" ty="0" sx="24000" sy="24000" flip="none" algn="tl"/>
            </a:blipFill>
            <a:ln>
              <a:solidFill>
                <a:srgbClr val="9A3D37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80" name="椭圆 79"/>
            <p:cNvSpPr/>
            <p:nvPr/>
          </p:nvSpPr>
          <p:spPr>
            <a:xfrm>
              <a:off x="9444" y="1959"/>
              <a:ext cx="4049" cy="4049"/>
            </a:xfrm>
            <a:prstGeom prst="ellipse">
              <a:avLst/>
            </a:prstGeom>
            <a:noFill/>
            <a:ln w="28575">
              <a:solidFill>
                <a:srgbClr val="9A3D37"/>
              </a:solidFill>
              <a:prstDash val="sysDot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1CD65"/>
                  </a:solidFill>
                </a14:hiddenFill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sp>
        <p:nvSpPr>
          <p:cNvPr id="81" name="椭圆 80"/>
          <p:cNvSpPr>
            <a:spLocks noChangeAspect="1"/>
          </p:cNvSpPr>
          <p:nvPr/>
        </p:nvSpPr>
        <p:spPr>
          <a:xfrm flipV="1">
            <a:off x="10131112" y="3180507"/>
            <a:ext cx="838013" cy="838013"/>
          </a:xfrm>
          <a:prstGeom prst="ellipse">
            <a:avLst/>
          </a:prstGeom>
          <a:solidFill>
            <a:srgbClr val="AA9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82" name="椭圆 81"/>
          <p:cNvSpPr/>
          <p:nvPr/>
        </p:nvSpPr>
        <p:spPr>
          <a:xfrm flipV="1">
            <a:off x="10005107" y="3054502"/>
            <a:ext cx="1090022" cy="1090022"/>
          </a:xfrm>
          <a:prstGeom prst="ellipse">
            <a:avLst/>
          </a:prstGeom>
          <a:noFill/>
          <a:ln w="19050">
            <a:solidFill>
              <a:srgbClr val="AA988D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1CD6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cxnSp>
        <p:nvCxnSpPr>
          <p:cNvPr id="83" name="直接连接符 82"/>
          <p:cNvCxnSpPr>
            <a:cxnSpLocks/>
            <a:stCxn id="80" idx="6"/>
            <a:endCxn id="82" idx="2"/>
          </p:cNvCxnSpPr>
          <p:nvPr/>
        </p:nvCxnSpPr>
        <p:spPr>
          <a:xfrm flipV="1">
            <a:off x="8685494" y="3599513"/>
            <a:ext cx="1319613" cy="1"/>
          </a:xfrm>
          <a:prstGeom prst="line">
            <a:avLst/>
          </a:prstGeom>
          <a:ln w="28575">
            <a:solidFill>
              <a:srgbClr val="9A3D3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TextBox 1"/>
          <p:cNvSpPr txBox="1"/>
          <p:nvPr/>
        </p:nvSpPr>
        <p:spPr>
          <a:xfrm>
            <a:off x="9667664" y="4270529"/>
            <a:ext cx="1764907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2000" b="1" dirty="0">
                <a:solidFill>
                  <a:srgbClr val="AA988D"/>
                </a:solidFill>
                <a:latin typeface="Calibri" panose="020F0502020204030204" pitchFamily="18" charset="0"/>
                <a:cs typeface="Calibri" panose="020F0502020204030204" pitchFamily="18" charset="0"/>
              </a:rPr>
              <a:t>Consulting Firms</a:t>
            </a:r>
          </a:p>
          <a:p>
            <a:pPr algn="ctr" defTabSz="-672"/>
            <a:r>
              <a:rPr lang="en-US" altLang="zh-CN" sz="2000" b="1" dirty="0">
                <a:solidFill>
                  <a:srgbClr val="AA988D"/>
                </a:solidFill>
                <a:latin typeface="Calibri" panose="020F0502020204030204" pitchFamily="18" charset="0"/>
                <a:cs typeface="Calibri" panose="020F0502020204030204" pitchFamily="18" charset="0"/>
              </a:rPr>
              <a:t>Digital solutions</a:t>
            </a:r>
            <a:endParaRPr lang="en-US" altLang="zh-CN" sz="2000" b="1" dirty="0">
              <a:solidFill>
                <a:srgbClr val="AA988D"/>
              </a:solidFill>
              <a:latin typeface="Calibri Light" panose="020F0302020204030204" charset="0"/>
              <a:cs typeface="Calibri" panose="020F0502020204030204" pitchFamily="18" charset="0"/>
            </a:endParaRPr>
          </a:p>
        </p:txBody>
      </p:sp>
      <p:sp>
        <p:nvSpPr>
          <p:cNvPr id="88" name="TextBox 1"/>
          <p:cNvSpPr txBox="1"/>
          <p:nvPr/>
        </p:nvSpPr>
        <p:spPr>
          <a:xfrm>
            <a:off x="6160109" y="5356342"/>
            <a:ext cx="2001638" cy="415498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2400" b="1" dirty="0">
                <a:solidFill>
                  <a:srgbClr val="9A3D37"/>
                </a:solidFill>
                <a:latin typeface="Calibri" panose="020F0502020204030204" pitchFamily="18" charset="0"/>
                <a:cs typeface="Calibri" panose="020F0502020204030204" pitchFamily="18" charset="0"/>
                <a:sym typeface="+mn-ea"/>
              </a:rPr>
              <a:t>Ad-hoc projects</a:t>
            </a:r>
            <a:endParaRPr lang="en-US" altLang="zh-CN" sz="2400" b="1" dirty="0">
              <a:solidFill>
                <a:srgbClr val="9A3D37"/>
              </a:solidFill>
              <a:latin typeface="Calibri" panose="020F0502020204030204" pitchFamily="18" charset="0"/>
              <a:cs typeface="Calibri" panose="020F0502020204030204" pitchFamily="18" charset="0"/>
            </a:endParaRPr>
          </a:p>
        </p:txBody>
      </p:sp>
      <p:sp>
        <p:nvSpPr>
          <p:cNvPr id="89" name="TextBox 1"/>
          <p:cNvSpPr txBox="1"/>
          <p:nvPr/>
        </p:nvSpPr>
        <p:spPr>
          <a:xfrm>
            <a:off x="1089182" y="1887619"/>
            <a:ext cx="4080797" cy="4770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tabLst>
                <a:tab pos="698901" algn="l"/>
              </a:tabLst>
            </a:pPr>
            <a:r>
              <a:rPr lang="en-US" altLang="zh-CN" sz="2800" dirty="0">
                <a:solidFill>
                  <a:srgbClr val="9A3D37"/>
                </a:solidFill>
                <a:cs typeface="Times New Roman" panose="02020603050405020304" pitchFamily="18" charset="0"/>
                <a:sym typeface="+mn-ea"/>
              </a:rPr>
              <a:t>Reduce Manpower Capacity</a:t>
            </a:r>
            <a:endParaRPr lang="en-US" altLang="zh-CN" dirty="0">
              <a:solidFill>
                <a:srgbClr val="9A3D37"/>
              </a:solidFill>
              <a:cs typeface="Calibri" panose="020F0502020204030204" pitchFamily="18" charset="0"/>
            </a:endParaRPr>
          </a:p>
        </p:txBody>
      </p:sp>
      <p:sp>
        <p:nvSpPr>
          <p:cNvPr id="90" name="TextBox 1"/>
          <p:cNvSpPr txBox="1"/>
          <p:nvPr/>
        </p:nvSpPr>
        <p:spPr>
          <a:xfrm>
            <a:off x="1089182" y="2289008"/>
            <a:ext cx="366452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tabLst>
                <a:tab pos="698901" algn="l"/>
              </a:tabLst>
            </a:pPr>
            <a:r>
              <a:rPr lang="en-US" altLang="zh-CN" sz="2000" dirty="0">
                <a:solidFill>
                  <a:srgbClr val="404040"/>
                </a:solidFill>
                <a:cs typeface="Calibri" panose="020F0502020204030204" pitchFamily="18" charset="0"/>
              </a:rPr>
              <a:t>Reduce both mean and variance in </a:t>
            </a:r>
          </a:p>
          <a:p>
            <a:pPr defTabSz="-672">
              <a:tabLst>
                <a:tab pos="698901" algn="l"/>
              </a:tabLst>
            </a:pPr>
            <a:r>
              <a:rPr lang="en-US" altLang="zh-CN" sz="2000" dirty="0">
                <a:solidFill>
                  <a:srgbClr val="404040"/>
                </a:solidFill>
                <a:cs typeface="Calibri" panose="020F0502020204030204" pitchFamily="18" charset="0"/>
              </a:rPr>
              <a:t>Required manpower capacity</a:t>
            </a:r>
          </a:p>
        </p:txBody>
      </p:sp>
      <p:sp>
        <p:nvSpPr>
          <p:cNvPr id="91" name="等腰三角形 90"/>
          <p:cNvSpPr/>
          <p:nvPr/>
        </p:nvSpPr>
        <p:spPr>
          <a:xfrm rot="5400000">
            <a:off x="708388" y="2047452"/>
            <a:ext cx="212359" cy="145829"/>
          </a:xfrm>
          <a:prstGeom prst="triangl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92" name="等腰三角形 91"/>
          <p:cNvSpPr/>
          <p:nvPr/>
        </p:nvSpPr>
        <p:spPr>
          <a:xfrm rot="5400000">
            <a:off x="710284" y="3376274"/>
            <a:ext cx="212359" cy="145829"/>
          </a:xfrm>
          <a:prstGeom prst="triangl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93" name="等腰三角形 92"/>
          <p:cNvSpPr/>
          <p:nvPr/>
        </p:nvSpPr>
        <p:spPr>
          <a:xfrm rot="5400000">
            <a:off x="702922" y="4710897"/>
            <a:ext cx="212359" cy="145829"/>
          </a:xfrm>
          <a:prstGeom prst="triangle">
            <a:avLst/>
          </a:prstGeom>
          <a:solidFill>
            <a:srgbClr val="9A3D3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94" name="TextBox 1"/>
          <p:cNvSpPr txBox="1"/>
          <p:nvPr/>
        </p:nvSpPr>
        <p:spPr>
          <a:xfrm>
            <a:off x="1083803" y="3224254"/>
            <a:ext cx="2688685" cy="4770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tabLst>
                <a:tab pos="698901" algn="l"/>
              </a:tabLst>
            </a:pPr>
            <a:r>
              <a:rPr lang="en-US" altLang="zh-CN" sz="2800" dirty="0">
                <a:solidFill>
                  <a:srgbClr val="9A3D37"/>
                </a:solidFill>
                <a:cs typeface="Calibri" panose="020F0502020204030204" pitchFamily="18" charset="0"/>
                <a:sym typeface="+mn-ea"/>
              </a:rPr>
              <a:t>Increase efficiency</a:t>
            </a:r>
            <a:endParaRPr lang="en-US" altLang="zh-CN" dirty="0">
              <a:solidFill>
                <a:srgbClr val="9A3D37"/>
              </a:solidFill>
              <a:cs typeface="Calibri" panose="020F0502020204030204" pitchFamily="18" charset="0"/>
            </a:endParaRPr>
          </a:p>
        </p:txBody>
      </p:sp>
      <p:sp>
        <p:nvSpPr>
          <p:cNvPr id="95" name="TextBox 1"/>
          <p:cNvSpPr txBox="1"/>
          <p:nvPr/>
        </p:nvSpPr>
        <p:spPr>
          <a:xfrm>
            <a:off x="1083803" y="3599891"/>
            <a:ext cx="389459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tabLst>
                <a:tab pos="698901" algn="l"/>
              </a:tabLst>
            </a:pPr>
            <a:r>
              <a:rPr lang="en-US" altLang="zh-CN" sz="2000" dirty="0">
                <a:solidFill>
                  <a:srgbClr val="404040"/>
                </a:solidFill>
                <a:cs typeface="Calibri" panose="020F0502020204030204" pitchFamily="18" charset="0"/>
              </a:rPr>
              <a:t>Consulting firms are more specialized</a:t>
            </a:r>
          </a:p>
          <a:p>
            <a:pPr defTabSz="-672">
              <a:tabLst>
                <a:tab pos="698901" algn="l"/>
              </a:tabLst>
            </a:pPr>
            <a:r>
              <a:rPr lang="en-US" altLang="zh-CN" sz="2000" dirty="0">
                <a:solidFill>
                  <a:srgbClr val="404040"/>
                </a:solidFill>
                <a:cs typeface="Calibri" panose="020F0502020204030204" pitchFamily="18" charset="0"/>
              </a:rPr>
              <a:t>In dealing with unexpected situations</a:t>
            </a:r>
          </a:p>
        </p:txBody>
      </p:sp>
      <p:sp>
        <p:nvSpPr>
          <p:cNvPr id="96" name="TextBox 1"/>
          <p:cNvSpPr txBox="1"/>
          <p:nvPr/>
        </p:nvSpPr>
        <p:spPr>
          <a:xfrm>
            <a:off x="1083803" y="4545285"/>
            <a:ext cx="2828531" cy="477054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tabLst>
                <a:tab pos="698901" algn="l"/>
              </a:tabLst>
            </a:pPr>
            <a:r>
              <a:rPr lang="en-US" altLang="zh-CN" sz="2800" dirty="0">
                <a:solidFill>
                  <a:srgbClr val="9A3D37"/>
                </a:solidFill>
                <a:cs typeface="Calibri" panose="020F0502020204030204" pitchFamily="18" charset="0"/>
                <a:sym typeface="+mn-ea"/>
              </a:rPr>
              <a:t>No</a:t>
            </a:r>
            <a:r>
              <a:rPr lang="zh-CN" altLang="en-US" sz="2800" dirty="0">
                <a:solidFill>
                  <a:srgbClr val="9A3D37"/>
                </a:solidFill>
                <a:cs typeface="Calibri" panose="020F0502020204030204" pitchFamily="18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9A3D37"/>
                </a:solidFill>
                <a:cs typeface="Calibri" panose="020F0502020204030204" pitchFamily="18" charset="0"/>
                <a:sym typeface="+mn-ea"/>
              </a:rPr>
              <a:t>additional</a:t>
            </a:r>
            <a:r>
              <a:rPr lang="zh-CN" altLang="en-US" sz="2800" dirty="0">
                <a:solidFill>
                  <a:srgbClr val="9A3D37"/>
                </a:solidFill>
                <a:cs typeface="Calibri" panose="020F0502020204030204" pitchFamily="18" charset="0"/>
                <a:sym typeface="+mn-ea"/>
              </a:rPr>
              <a:t> </a:t>
            </a:r>
            <a:r>
              <a:rPr lang="en-US" altLang="zh-CN" sz="2800" dirty="0">
                <a:solidFill>
                  <a:srgbClr val="9A3D37"/>
                </a:solidFill>
                <a:cs typeface="Calibri" panose="020F0502020204030204" pitchFamily="18" charset="0"/>
                <a:sym typeface="+mn-ea"/>
              </a:rPr>
              <a:t>Costs</a:t>
            </a:r>
            <a:endParaRPr lang="en-US" altLang="zh-CN" dirty="0">
              <a:solidFill>
                <a:srgbClr val="9A3D37"/>
              </a:solidFill>
              <a:cs typeface="Calibri" panose="020F0502020204030204" pitchFamily="18" charset="0"/>
            </a:endParaRPr>
          </a:p>
        </p:txBody>
      </p:sp>
      <p:sp>
        <p:nvSpPr>
          <p:cNvPr id="97" name="TextBox 1"/>
          <p:cNvSpPr txBox="1"/>
          <p:nvPr/>
        </p:nvSpPr>
        <p:spPr>
          <a:xfrm>
            <a:off x="1092035" y="4901021"/>
            <a:ext cx="365882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tabLst>
                <a:tab pos="698901" algn="l"/>
              </a:tabLst>
            </a:pPr>
            <a:r>
              <a:rPr lang="en-US" altLang="zh-CN" sz="2000" dirty="0">
                <a:solidFill>
                  <a:srgbClr val="404040"/>
                </a:solidFill>
                <a:cs typeface="Calibri" panose="020F0502020204030204" pitchFamily="18" charset="0"/>
              </a:rPr>
              <a:t>The reduce in manpower costs will</a:t>
            </a:r>
          </a:p>
          <a:p>
            <a:pPr defTabSz="-672">
              <a:tabLst>
                <a:tab pos="698901" algn="l"/>
              </a:tabLst>
            </a:pPr>
            <a:r>
              <a:rPr lang="en-US" altLang="zh-CN" sz="2000" dirty="0">
                <a:solidFill>
                  <a:srgbClr val="404040"/>
                </a:solidFill>
                <a:cs typeface="Calibri" panose="020F0502020204030204" pitchFamily="18" charset="0"/>
              </a:rPr>
              <a:t>Roughly cancel out additional costs</a:t>
            </a:r>
          </a:p>
        </p:txBody>
      </p:sp>
      <p:sp>
        <p:nvSpPr>
          <p:cNvPr id="114" name="Freeform 175"/>
          <p:cNvSpPr>
            <a:spLocks noEditPoints="1"/>
          </p:cNvSpPr>
          <p:nvPr/>
        </p:nvSpPr>
        <p:spPr bwMode="auto">
          <a:xfrm rot="5400000">
            <a:off x="10368160" y="3409567"/>
            <a:ext cx="363916" cy="379892"/>
          </a:xfrm>
          <a:custGeom>
            <a:avLst/>
            <a:gdLst>
              <a:gd name="T0" fmla="*/ 60 w 71"/>
              <a:gd name="T1" fmla="*/ 10 h 74"/>
              <a:gd name="T2" fmla="*/ 62 w 71"/>
              <a:gd name="T3" fmla="*/ 58 h 74"/>
              <a:gd name="T4" fmla="*/ 65 w 71"/>
              <a:gd name="T5" fmla="*/ 37 h 74"/>
              <a:gd name="T6" fmla="*/ 53 w 71"/>
              <a:gd name="T7" fmla="*/ 50 h 74"/>
              <a:gd name="T8" fmla="*/ 51 w 71"/>
              <a:gd name="T9" fmla="*/ 37 h 74"/>
              <a:gd name="T10" fmla="*/ 21 w 71"/>
              <a:gd name="T11" fmla="*/ 49 h 74"/>
              <a:gd name="T12" fmla="*/ 16 w 71"/>
              <a:gd name="T13" fmla="*/ 37 h 74"/>
              <a:gd name="T14" fmla="*/ 12 w 71"/>
              <a:gd name="T15" fmla="*/ 55 h 74"/>
              <a:gd name="T16" fmla="*/ 0 w 71"/>
              <a:gd name="T17" fmla="*/ 36 h 74"/>
              <a:gd name="T18" fmla="*/ 35 w 71"/>
              <a:gd name="T19" fmla="*/ 0 h 74"/>
              <a:gd name="T20" fmla="*/ 46 w 71"/>
              <a:gd name="T21" fmla="*/ 64 h 74"/>
              <a:gd name="T22" fmla="*/ 43 w 71"/>
              <a:gd name="T23" fmla="*/ 74 h 74"/>
              <a:gd name="T24" fmla="*/ 27 w 71"/>
              <a:gd name="T25" fmla="*/ 74 h 74"/>
              <a:gd name="T26" fmla="*/ 24 w 71"/>
              <a:gd name="T27" fmla="*/ 72 h 74"/>
              <a:gd name="T28" fmla="*/ 16 w 71"/>
              <a:gd name="T29" fmla="*/ 64 h 74"/>
              <a:gd name="T30" fmla="*/ 14 w 71"/>
              <a:gd name="T31" fmla="*/ 60 h 74"/>
              <a:gd name="T32" fmla="*/ 37 w 71"/>
              <a:gd name="T33" fmla="*/ 41 h 74"/>
              <a:gd name="T34" fmla="*/ 56 w 71"/>
              <a:gd name="T35" fmla="*/ 60 h 74"/>
              <a:gd name="T36" fmla="*/ 54 w 71"/>
              <a:gd name="T37" fmla="*/ 64 h 74"/>
              <a:gd name="T38" fmla="*/ 46 w 71"/>
              <a:gd name="T39" fmla="*/ 64 h 74"/>
              <a:gd name="T40" fmla="*/ 40 w 71"/>
              <a:gd name="T41" fmla="*/ 69 h 74"/>
              <a:gd name="T42" fmla="*/ 40 w 71"/>
              <a:gd name="T43" fmla="*/ 61 h 74"/>
              <a:gd name="T44" fmla="*/ 48 w 71"/>
              <a:gd name="T45" fmla="*/ 59 h 74"/>
              <a:gd name="T46" fmla="*/ 23 w 71"/>
              <a:gd name="T47" fmla="*/ 59 h 74"/>
              <a:gd name="T48" fmla="*/ 27 w 71"/>
              <a:gd name="T49" fmla="*/ 59 h 74"/>
              <a:gd name="T50" fmla="*/ 30 w 71"/>
              <a:gd name="T51" fmla="*/ 69 h 74"/>
              <a:gd name="T52" fmla="*/ 56 w 71"/>
              <a:gd name="T53" fmla="*/ 14 h 74"/>
              <a:gd name="T54" fmla="*/ 56 w 71"/>
              <a:gd name="T55" fmla="*/ 14 h 74"/>
              <a:gd name="T56" fmla="*/ 55 w 71"/>
              <a:gd name="T57" fmla="*/ 34 h 74"/>
              <a:gd name="T58" fmla="*/ 56 w 71"/>
              <a:gd name="T59" fmla="*/ 14 h 74"/>
              <a:gd name="T60" fmla="*/ 53 w 71"/>
              <a:gd name="T61" fmla="*/ 11 h 74"/>
              <a:gd name="T62" fmla="*/ 49 w 71"/>
              <a:gd name="T63" fmla="*/ 12 h 74"/>
              <a:gd name="T64" fmla="*/ 53 w 71"/>
              <a:gd name="T65" fmla="*/ 11 h 74"/>
              <a:gd name="T66" fmla="*/ 40 w 71"/>
              <a:gd name="T67" fmla="*/ 6 h 74"/>
              <a:gd name="T68" fmla="*/ 37 w 71"/>
              <a:gd name="T69" fmla="*/ 17 h 74"/>
              <a:gd name="T70" fmla="*/ 47 w 71"/>
              <a:gd name="T71" fmla="*/ 15 h 74"/>
              <a:gd name="T72" fmla="*/ 40 w 71"/>
              <a:gd name="T73" fmla="*/ 6 h 74"/>
              <a:gd name="T74" fmla="*/ 33 w 71"/>
              <a:gd name="T75" fmla="*/ 6 h 74"/>
              <a:gd name="T76" fmla="*/ 24 w 71"/>
              <a:gd name="T77" fmla="*/ 13 h 74"/>
              <a:gd name="T78" fmla="*/ 24 w 71"/>
              <a:gd name="T79" fmla="*/ 15 h 74"/>
              <a:gd name="T80" fmla="*/ 33 w 71"/>
              <a:gd name="T81" fmla="*/ 6 h 74"/>
              <a:gd name="T82" fmla="*/ 23 w 71"/>
              <a:gd name="T83" fmla="*/ 8 h 74"/>
              <a:gd name="T84" fmla="*/ 20 w 71"/>
              <a:gd name="T85" fmla="*/ 13 h 74"/>
              <a:gd name="T86" fmla="*/ 23 w 71"/>
              <a:gd name="T87" fmla="*/ 8 h 74"/>
              <a:gd name="T88" fmla="*/ 15 w 71"/>
              <a:gd name="T89" fmla="*/ 14 h 74"/>
              <a:gd name="T90" fmla="*/ 5 w 71"/>
              <a:gd name="T91" fmla="*/ 34 h 74"/>
              <a:gd name="T92" fmla="*/ 19 w 71"/>
              <a:gd name="T93" fmla="*/ 16 h 74"/>
              <a:gd name="T94" fmla="*/ 48 w 71"/>
              <a:gd name="T95" fmla="*/ 18 h 74"/>
              <a:gd name="T96" fmla="*/ 47 w 71"/>
              <a:gd name="T97" fmla="*/ 18 h 74"/>
              <a:gd name="T98" fmla="*/ 37 w 71"/>
              <a:gd name="T99" fmla="*/ 34 h 74"/>
              <a:gd name="T100" fmla="*/ 48 w 71"/>
              <a:gd name="T101" fmla="*/ 18 h 74"/>
              <a:gd name="T102" fmla="*/ 33 w 71"/>
              <a:gd name="T103" fmla="*/ 20 h 74"/>
              <a:gd name="T104" fmla="*/ 22 w 71"/>
              <a:gd name="T105" fmla="*/ 18 h 74"/>
              <a:gd name="T106" fmla="*/ 33 w 71"/>
              <a:gd name="T107" fmla="*/ 34 h 74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</a:cxnLst>
            <a:rect l="0" t="0" r="r" b="b"/>
            <a:pathLst>
              <a:path w="71" h="74">
                <a:moveTo>
                  <a:pt x="35" y="0"/>
                </a:moveTo>
                <a:cubicBezTo>
                  <a:pt x="45" y="0"/>
                  <a:pt x="54" y="4"/>
                  <a:pt x="60" y="10"/>
                </a:cubicBezTo>
                <a:cubicBezTo>
                  <a:pt x="67" y="17"/>
                  <a:pt x="71" y="26"/>
                  <a:pt x="71" y="36"/>
                </a:cubicBezTo>
                <a:cubicBezTo>
                  <a:pt x="71" y="44"/>
                  <a:pt x="67" y="52"/>
                  <a:pt x="62" y="58"/>
                </a:cubicBezTo>
                <a:cubicBezTo>
                  <a:pt x="60" y="61"/>
                  <a:pt x="56" y="58"/>
                  <a:pt x="58" y="55"/>
                </a:cubicBezTo>
                <a:cubicBezTo>
                  <a:pt x="62" y="50"/>
                  <a:pt x="65" y="44"/>
                  <a:pt x="65" y="37"/>
                </a:cubicBezTo>
                <a:cubicBezTo>
                  <a:pt x="55" y="37"/>
                  <a:pt x="55" y="37"/>
                  <a:pt x="55" y="37"/>
                </a:cubicBezTo>
                <a:cubicBezTo>
                  <a:pt x="55" y="42"/>
                  <a:pt x="54" y="46"/>
                  <a:pt x="53" y="50"/>
                </a:cubicBezTo>
                <a:cubicBezTo>
                  <a:pt x="52" y="52"/>
                  <a:pt x="49" y="51"/>
                  <a:pt x="50" y="49"/>
                </a:cubicBezTo>
                <a:cubicBezTo>
                  <a:pt x="51" y="46"/>
                  <a:pt x="51" y="41"/>
                  <a:pt x="51" y="37"/>
                </a:cubicBezTo>
                <a:cubicBezTo>
                  <a:pt x="38" y="37"/>
                  <a:pt x="32" y="37"/>
                  <a:pt x="19" y="37"/>
                </a:cubicBezTo>
                <a:cubicBezTo>
                  <a:pt x="19" y="41"/>
                  <a:pt x="20" y="46"/>
                  <a:pt x="21" y="49"/>
                </a:cubicBezTo>
                <a:cubicBezTo>
                  <a:pt x="21" y="51"/>
                  <a:pt x="18" y="52"/>
                  <a:pt x="17" y="50"/>
                </a:cubicBezTo>
                <a:cubicBezTo>
                  <a:pt x="16" y="46"/>
                  <a:pt x="16" y="42"/>
                  <a:pt x="16" y="37"/>
                </a:cubicBezTo>
                <a:cubicBezTo>
                  <a:pt x="5" y="37"/>
                  <a:pt x="5" y="37"/>
                  <a:pt x="5" y="37"/>
                </a:cubicBezTo>
                <a:cubicBezTo>
                  <a:pt x="6" y="44"/>
                  <a:pt x="8" y="50"/>
                  <a:pt x="12" y="55"/>
                </a:cubicBezTo>
                <a:cubicBezTo>
                  <a:pt x="15" y="58"/>
                  <a:pt x="10" y="61"/>
                  <a:pt x="8" y="58"/>
                </a:cubicBezTo>
                <a:cubicBezTo>
                  <a:pt x="3" y="52"/>
                  <a:pt x="0" y="44"/>
                  <a:pt x="0" y="36"/>
                </a:cubicBezTo>
                <a:cubicBezTo>
                  <a:pt x="0" y="26"/>
                  <a:pt x="4" y="17"/>
                  <a:pt x="10" y="10"/>
                </a:cubicBezTo>
                <a:cubicBezTo>
                  <a:pt x="16" y="4"/>
                  <a:pt x="25" y="0"/>
                  <a:pt x="35" y="0"/>
                </a:cubicBezTo>
                <a:close/>
                <a:moveTo>
                  <a:pt x="46" y="64"/>
                </a:moveTo>
                <a:cubicBezTo>
                  <a:pt x="46" y="64"/>
                  <a:pt x="46" y="64"/>
                  <a:pt x="46" y="64"/>
                </a:cubicBezTo>
                <a:cubicBezTo>
                  <a:pt x="46" y="72"/>
                  <a:pt x="46" y="72"/>
                  <a:pt x="46" y="72"/>
                </a:cubicBezTo>
                <a:cubicBezTo>
                  <a:pt x="46" y="73"/>
                  <a:pt x="45" y="74"/>
                  <a:pt x="43" y="74"/>
                </a:cubicBezTo>
                <a:cubicBezTo>
                  <a:pt x="43" y="74"/>
                  <a:pt x="43" y="74"/>
                  <a:pt x="43" y="74"/>
                </a:cubicBezTo>
                <a:cubicBezTo>
                  <a:pt x="27" y="74"/>
                  <a:pt x="27" y="74"/>
                  <a:pt x="27" y="74"/>
                </a:cubicBezTo>
                <a:cubicBezTo>
                  <a:pt x="26" y="74"/>
                  <a:pt x="24" y="73"/>
                  <a:pt x="24" y="72"/>
                </a:cubicBezTo>
                <a:cubicBezTo>
                  <a:pt x="24" y="72"/>
                  <a:pt x="24" y="72"/>
                  <a:pt x="24" y="72"/>
                </a:cubicBezTo>
                <a:cubicBezTo>
                  <a:pt x="24" y="64"/>
                  <a:pt x="24" y="64"/>
                  <a:pt x="24" y="64"/>
                </a:cubicBezTo>
                <a:cubicBezTo>
                  <a:pt x="16" y="64"/>
                  <a:pt x="16" y="64"/>
                  <a:pt x="16" y="64"/>
                </a:cubicBezTo>
                <a:cubicBezTo>
                  <a:pt x="15" y="64"/>
                  <a:pt x="13" y="63"/>
                  <a:pt x="13" y="61"/>
                </a:cubicBezTo>
                <a:cubicBezTo>
                  <a:pt x="13" y="61"/>
                  <a:pt x="14" y="60"/>
                  <a:pt x="14" y="60"/>
                </a:cubicBezTo>
                <a:cubicBezTo>
                  <a:pt x="33" y="41"/>
                  <a:pt x="33" y="41"/>
                  <a:pt x="33" y="41"/>
                </a:cubicBezTo>
                <a:cubicBezTo>
                  <a:pt x="34" y="40"/>
                  <a:pt x="36" y="40"/>
                  <a:pt x="37" y="41"/>
                </a:cubicBezTo>
                <a:cubicBezTo>
                  <a:pt x="37" y="41"/>
                  <a:pt x="37" y="41"/>
                  <a:pt x="37" y="41"/>
                </a:cubicBezTo>
                <a:cubicBezTo>
                  <a:pt x="56" y="60"/>
                  <a:pt x="56" y="60"/>
                  <a:pt x="56" y="60"/>
                </a:cubicBezTo>
                <a:cubicBezTo>
                  <a:pt x="57" y="61"/>
                  <a:pt x="57" y="62"/>
                  <a:pt x="56" y="63"/>
                </a:cubicBezTo>
                <a:cubicBezTo>
                  <a:pt x="56" y="64"/>
                  <a:pt x="55" y="64"/>
                  <a:pt x="54" y="64"/>
                </a:cubicBezTo>
                <a:cubicBezTo>
                  <a:pt x="54" y="64"/>
                  <a:pt x="54" y="64"/>
                  <a:pt x="54" y="64"/>
                </a:cubicBezTo>
                <a:cubicBezTo>
                  <a:pt x="46" y="64"/>
                  <a:pt x="46" y="64"/>
                  <a:pt x="46" y="64"/>
                </a:cubicBezTo>
                <a:close/>
                <a:moveTo>
                  <a:pt x="40" y="69"/>
                </a:moveTo>
                <a:cubicBezTo>
                  <a:pt x="40" y="69"/>
                  <a:pt x="40" y="69"/>
                  <a:pt x="40" y="69"/>
                </a:cubicBezTo>
                <a:cubicBezTo>
                  <a:pt x="40" y="62"/>
                  <a:pt x="40" y="62"/>
                  <a:pt x="40" y="62"/>
                </a:cubicBezTo>
                <a:cubicBezTo>
                  <a:pt x="40" y="61"/>
                  <a:pt x="40" y="61"/>
                  <a:pt x="40" y="61"/>
                </a:cubicBezTo>
                <a:cubicBezTo>
                  <a:pt x="40" y="60"/>
                  <a:pt x="42" y="59"/>
                  <a:pt x="43" y="59"/>
                </a:cubicBezTo>
                <a:cubicBezTo>
                  <a:pt x="48" y="59"/>
                  <a:pt x="48" y="59"/>
                  <a:pt x="48" y="59"/>
                </a:cubicBezTo>
                <a:cubicBezTo>
                  <a:pt x="35" y="46"/>
                  <a:pt x="35" y="46"/>
                  <a:pt x="35" y="46"/>
                </a:cubicBezTo>
                <a:cubicBezTo>
                  <a:pt x="23" y="59"/>
                  <a:pt x="23" y="59"/>
                  <a:pt x="23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7" y="59"/>
                  <a:pt x="27" y="59"/>
                  <a:pt x="27" y="59"/>
                </a:cubicBezTo>
                <a:cubicBezTo>
                  <a:pt x="29" y="59"/>
                  <a:pt x="30" y="60"/>
                  <a:pt x="30" y="61"/>
                </a:cubicBezTo>
                <a:cubicBezTo>
                  <a:pt x="30" y="69"/>
                  <a:pt x="30" y="69"/>
                  <a:pt x="30" y="69"/>
                </a:cubicBezTo>
                <a:cubicBezTo>
                  <a:pt x="40" y="69"/>
                  <a:pt x="40" y="69"/>
                  <a:pt x="40" y="69"/>
                </a:cubicBezTo>
                <a:close/>
                <a:moveTo>
                  <a:pt x="56" y="14"/>
                </a:moveTo>
                <a:cubicBezTo>
                  <a:pt x="56" y="14"/>
                  <a:pt x="56" y="14"/>
                  <a:pt x="56" y="14"/>
                </a:cubicBezTo>
                <a:cubicBezTo>
                  <a:pt x="56" y="14"/>
                  <a:pt x="56" y="14"/>
                  <a:pt x="56" y="14"/>
                </a:cubicBezTo>
                <a:cubicBezTo>
                  <a:pt x="54" y="15"/>
                  <a:pt x="53" y="15"/>
                  <a:pt x="51" y="16"/>
                </a:cubicBezTo>
                <a:cubicBezTo>
                  <a:pt x="53" y="21"/>
                  <a:pt x="55" y="27"/>
                  <a:pt x="55" y="34"/>
                </a:cubicBezTo>
                <a:cubicBezTo>
                  <a:pt x="65" y="34"/>
                  <a:pt x="65" y="34"/>
                  <a:pt x="65" y="34"/>
                </a:cubicBezTo>
                <a:cubicBezTo>
                  <a:pt x="65" y="26"/>
                  <a:pt x="61" y="19"/>
                  <a:pt x="56" y="14"/>
                </a:cubicBezTo>
                <a:close/>
                <a:moveTo>
                  <a:pt x="53" y="11"/>
                </a:moveTo>
                <a:cubicBezTo>
                  <a:pt x="53" y="11"/>
                  <a:pt x="53" y="11"/>
                  <a:pt x="53" y="11"/>
                </a:cubicBezTo>
                <a:cubicBezTo>
                  <a:pt x="51" y="10"/>
                  <a:pt x="49" y="9"/>
                  <a:pt x="47" y="8"/>
                </a:cubicBezTo>
                <a:cubicBezTo>
                  <a:pt x="48" y="9"/>
                  <a:pt x="49" y="10"/>
                  <a:pt x="49" y="12"/>
                </a:cubicBezTo>
                <a:cubicBezTo>
                  <a:pt x="50" y="12"/>
                  <a:pt x="50" y="13"/>
                  <a:pt x="50" y="13"/>
                </a:cubicBezTo>
                <a:cubicBezTo>
                  <a:pt x="51" y="13"/>
                  <a:pt x="52" y="12"/>
                  <a:pt x="53" y="11"/>
                </a:cubicBezTo>
                <a:close/>
                <a:moveTo>
                  <a:pt x="40" y="6"/>
                </a:moveTo>
                <a:cubicBezTo>
                  <a:pt x="40" y="6"/>
                  <a:pt x="40" y="6"/>
                  <a:pt x="40" y="6"/>
                </a:cubicBezTo>
                <a:cubicBezTo>
                  <a:pt x="39" y="6"/>
                  <a:pt x="38" y="6"/>
                  <a:pt x="37" y="6"/>
                </a:cubicBezTo>
                <a:cubicBezTo>
                  <a:pt x="37" y="17"/>
                  <a:pt x="37" y="17"/>
                  <a:pt x="37" y="17"/>
                </a:cubicBezTo>
                <a:cubicBezTo>
                  <a:pt x="40" y="17"/>
                  <a:pt x="43" y="16"/>
                  <a:pt x="46" y="15"/>
                </a:cubicBezTo>
                <a:cubicBezTo>
                  <a:pt x="46" y="15"/>
                  <a:pt x="47" y="15"/>
                  <a:pt x="47" y="15"/>
                </a:cubicBezTo>
                <a:cubicBezTo>
                  <a:pt x="47" y="14"/>
                  <a:pt x="47" y="14"/>
                  <a:pt x="46" y="13"/>
                </a:cubicBezTo>
                <a:cubicBezTo>
                  <a:pt x="45" y="10"/>
                  <a:pt x="42" y="7"/>
                  <a:pt x="40" y="6"/>
                </a:cubicBezTo>
                <a:close/>
                <a:moveTo>
                  <a:pt x="33" y="6"/>
                </a:moveTo>
                <a:cubicBezTo>
                  <a:pt x="33" y="6"/>
                  <a:pt x="33" y="6"/>
                  <a:pt x="33" y="6"/>
                </a:cubicBezTo>
                <a:cubicBezTo>
                  <a:pt x="32" y="6"/>
                  <a:pt x="31" y="6"/>
                  <a:pt x="30" y="6"/>
                </a:cubicBezTo>
                <a:cubicBezTo>
                  <a:pt x="28" y="7"/>
                  <a:pt x="26" y="10"/>
                  <a:pt x="24" y="13"/>
                </a:cubicBezTo>
                <a:cubicBezTo>
                  <a:pt x="24" y="14"/>
                  <a:pt x="23" y="14"/>
                  <a:pt x="23" y="15"/>
                </a:cubicBezTo>
                <a:cubicBezTo>
                  <a:pt x="23" y="15"/>
                  <a:pt x="24" y="15"/>
                  <a:pt x="24" y="15"/>
                </a:cubicBezTo>
                <a:cubicBezTo>
                  <a:pt x="27" y="16"/>
                  <a:pt x="30" y="17"/>
                  <a:pt x="33" y="17"/>
                </a:cubicBezTo>
                <a:cubicBezTo>
                  <a:pt x="33" y="6"/>
                  <a:pt x="33" y="6"/>
                  <a:pt x="33" y="6"/>
                </a:cubicBezTo>
                <a:close/>
                <a:moveTo>
                  <a:pt x="23" y="8"/>
                </a:moveTo>
                <a:cubicBezTo>
                  <a:pt x="23" y="8"/>
                  <a:pt x="23" y="8"/>
                  <a:pt x="23" y="8"/>
                </a:cubicBezTo>
                <a:cubicBezTo>
                  <a:pt x="21" y="9"/>
                  <a:pt x="19" y="10"/>
                  <a:pt x="17" y="11"/>
                </a:cubicBezTo>
                <a:cubicBezTo>
                  <a:pt x="18" y="12"/>
                  <a:pt x="19" y="13"/>
                  <a:pt x="20" y="13"/>
                </a:cubicBezTo>
                <a:cubicBezTo>
                  <a:pt x="20" y="13"/>
                  <a:pt x="21" y="12"/>
                  <a:pt x="21" y="12"/>
                </a:cubicBezTo>
                <a:cubicBezTo>
                  <a:pt x="22" y="10"/>
                  <a:pt x="23" y="9"/>
                  <a:pt x="23" y="8"/>
                </a:cubicBezTo>
                <a:close/>
                <a:moveTo>
                  <a:pt x="15" y="14"/>
                </a:moveTo>
                <a:cubicBezTo>
                  <a:pt x="15" y="14"/>
                  <a:pt x="15" y="14"/>
                  <a:pt x="15" y="14"/>
                </a:cubicBezTo>
                <a:cubicBezTo>
                  <a:pt x="14" y="14"/>
                  <a:pt x="14" y="14"/>
                  <a:pt x="14" y="14"/>
                </a:cubicBezTo>
                <a:cubicBezTo>
                  <a:pt x="9" y="19"/>
                  <a:pt x="6" y="26"/>
                  <a:pt x="5" y="34"/>
                </a:cubicBezTo>
                <a:cubicBezTo>
                  <a:pt x="16" y="34"/>
                  <a:pt x="16" y="34"/>
                  <a:pt x="16" y="34"/>
                </a:cubicBezTo>
                <a:cubicBezTo>
                  <a:pt x="16" y="27"/>
                  <a:pt x="17" y="21"/>
                  <a:pt x="19" y="16"/>
                </a:cubicBezTo>
                <a:cubicBezTo>
                  <a:pt x="17" y="15"/>
                  <a:pt x="16" y="15"/>
                  <a:pt x="15" y="14"/>
                </a:cubicBezTo>
                <a:close/>
                <a:moveTo>
                  <a:pt x="48" y="18"/>
                </a:moveTo>
                <a:cubicBezTo>
                  <a:pt x="48" y="18"/>
                  <a:pt x="48" y="18"/>
                  <a:pt x="48" y="18"/>
                </a:cubicBezTo>
                <a:cubicBezTo>
                  <a:pt x="48" y="18"/>
                  <a:pt x="48" y="18"/>
                  <a:pt x="47" y="18"/>
                </a:cubicBezTo>
                <a:cubicBezTo>
                  <a:pt x="44" y="19"/>
                  <a:pt x="40" y="20"/>
                  <a:pt x="37" y="20"/>
                </a:cubicBezTo>
                <a:cubicBezTo>
                  <a:pt x="37" y="34"/>
                  <a:pt x="37" y="34"/>
                  <a:pt x="37" y="34"/>
                </a:cubicBezTo>
                <a:cubicBezTo>
                  <a:pt x="51" y="34"/>
                  <a:pt x="51" y="34"/>
                  <a:pt x="51" y="34"/>
                </a:cubicBezTo>
                <a:cubicBezTo>
                  <a:pt x="51" y="28"/>
                  <a:pt x="50" y="22"/>
                  <a:pt x="48" y="18"/>
                </a:cubicBezTo>
                <a:close/>
                <a:moveTo>
                  <a:pt x="33" y="20"/>
                </a:moveTo>
                <a:cubicBezTo>
                  <a:pt x="33" y="20"/>
                  <a:pt x="33" y="20"/>
                  <a:pt x="33" y="20"/>
                </a:cubicBezTo>
                <a:cubicBezTo>
                  <a:pt x="30" y="20"/>
                  <a:pt x="26" y="19"/>
                  <a:pt x="23" y="18"/>
                </a:cubicBezTo>
                <a:cubicBezTo>
                  <a:pt x="23" y="18"/>
                  <a:pt x="22" y="18"/>
                  <a:pt x="22" y="18"/>
                </a:cubicBezTo>
                <a:cubicBezTo>
                  <a:pt x="20" y="22"/>
                  <a:pt x="19" y="28"/>
                  <a:pt x="19" y="34"/>
                </a:cubicBezTo>
                <a:cubicBezTo>
                  <a:pt x="33" y="34"/>
                  <a:pt x="33" y="34"/>
                  <a:pt x="33" y="34"/>
                </a:cubicBezTo>
                <a:cubicBezTo>
                  <a:pt x="33" y="20"/>
                  <a:pt x="33" y="20"/>
                  <a:pt x="33" y="2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</a14:hiddenLine>
            </a:ext>
          </a:extLst>
        </p:spPr>
        <p:txBody>
          <a:bodyPr vert="horz" wrap="square" lIns="96771" tIns="48386" rIns="96771" bIns="48386" numCol="1" anchor="t" anchorCtr="0" compatLnSpc="1"/>
          <a:lstStyle/>
          <a:p>
            <a:endParaRPr lang="zh-CN" altLang="en-US" sz="1905"/>
          </a:p>
        </p:txBody>
      </p:sp>
      <p:sp>
        <p:nvSpPr>
          <p:cNvPr id="25" name="TextBox 24"/>
          <p:cNvSpPr txBox="1"/>
          <p:nvPr/>
        </p:nvSpPr>
        <p:spPr>
          <a:xfrm>
            <a:off x="917217" y="489231"/>
            <a:ext cx="6167201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V. </a:t>
            </a:r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Outsource Ad-hoc projects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6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27" name="文本框 21"/>
          <p:cNvSpPr txBox="1"/>
          <p:nvPr/>
        </p:nvSpPr>
        <p:spPr>
          <a:xfrm>
            <a:off x="838200" y="991060"/>
            <a:ext cx="2092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836045813"/>
      </p:ext>
    </p:extLst>
  </p:cSld>
  <p:clrMapOvr>
    <a:masterClrMapping/>
  </p:clrMapOvr>
  <p:transition spd="slow" advClick="0" advTm="2000">
    <p:push dir="u"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8" y="2205038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9A3D37"/>
                </a:solidFill>
                <a:latin typeface="+mn-lt"/>
              </a:rPr>
              <a:t>Process Flow</a:t>
            </a:r>
          </a:p>
        </p:txBody>
      </p:sp>
      <p:sp>
        <p:nvSpPr>
          <p:cNvPr id="4" name="泪滴形 25"/>
          <p:cNvSpPr/>
          <p:nvPr/>
        </p:nvSpPr>
        <p:spPr>
          <a:xfrm rot="8100000">
            <a:off x="1032269" y="2208428"/>
            <a:ext cx="967714" cy="967714"/>
          </a:xfrm>
          <a:prstGeom prst="teardrop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TextBox 1"/>
          <p:cNvSpPr txBox="1"/>
          <p:nvPr/>
        </p:nvSpPr>
        <p:spPr>
          <a:xfrm>
            <a:off x="1251084" y="2376678"/>
            <a:ext cx="551434" cy="6975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4233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03</a:t>
            </a:r>
          </a:p>
        </p:txBody>
      </p:sp>
      <p:grpSp>
        <p:nvGrpSpPr>
          <p:cNvPr id="10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908048" y="5178606"/>
            <a:ext cx="7035802" cy="155394"/>
            <a:chOff x="3188" y="9018"/>
            <a:chExt cx="11206" cy="1186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</p:spTree>
    <p:extLst>
      <p:ext uri="{BB962C8B-B14F-4D97-AF65-F5344CB8AC3E}">
        <p14:creationId xmlns:p14="http://schemas.microsoft.com/office/powerpoint/2010/main" val="1331486635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10"/>
          <p:cNvSpPr/>
          <p:nvPr/>
        </p:nvSpPr>
        <p:spPr>
          <a:xfrm rot="16200000">
            <a:off x="7572377" y="2238282"/>
            <a:ext cx="5181506" cy="4057741"/>
          </a:xfrm>
          <a:custGeom>
            <a:avLst/>
            <a:gdLst>
              <a:gd name="connsiteX0" fmla="*/ 2087994 w 2087994"/>
              <a:gd name="connsiteY0" fmla="*/ 1393164 h 1393164"/>
              <a:gd name="connsiteX1" fmla="*/ 0 w 2087994"/>
              <a:gd name="connsiteY1" fmla="*/ 1393164 h 1393164"/>
              <a:gd name="connsiteX2" fmla="*/ 0 w 2087994"/>
              <a:gd name="connsiteY2" fmla="*/ 0 h 1393164"/>
              <a:gd name="connsiteX3" fmla="*/ 2087994 w 2087994"/>
              <a:gd name="connsiteY3" fmla="*/ 0 h 1393164"/>
              <a:gd name="connsiteX4" fmla="*/ 2087994 w 2087994"/>
              <a:gd name="connsiteY4" fmla="*/ 1393164 h 1393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7994" h="1393164">
                <a:moveTo>
                  <a:pt x="2087994" y="1393164"/>
                </a:moveTo>
                <a:lnTo>
                  <a:pt x="0" y="1393164"/>
                </a:lnTo>
                <a:lnTo>
                  <a:pt x="0" y="0"/>
                </a:lnTo>
                <a:lnTo>
                  <a:pt x="2087994" y="0"/>
                </a:lnTo>
                <a:lnTo>
                  <a:pt x="2087994" y="1393164"/>
                </a:lnTo>
              </a:path>
            </a:pathLst>
          </a:custGeom>
          <a:solidFill>
            <a:srgbClr val="9A3D37">
              <a:alpha val="8902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9" name="Freeform 3"/>
          <p:cNvSpPr/>
          <p:nvPr/>
        </p:nvSpPr>
        <p:spPr>
          <a:xfrm rot="16200000">
            <a:off x="-561881" y="2239721"/>
            <a:ext cx="5181506" cy="4057741"/>
          </a:xfrm>
          <a:custGeom>
            <a:avLst/>
            <a:gdLst>
              <a:gd name="connsiteX0" fmla="*/ 2087994 w 2087994"/>
              <a:gd name="connsiteY0" fmla="*/ 1393164 h 1393164"/>
              <a:gd name="connsiteX1" fmla="*/ 0 w 2087994"/>
              <a:gd name="connsiteY1" fmla="*/ 1393164 h 1393164"/>
              <a:gd name="connsiteX2" fmla="*/ 0 w 2087994"/>
              <a:gd name="connsiteY2" fmla="*/ 0 h 1393164"/>
              <a:gd name="connsiteX3" fmla="*/ 2087994 w 2087994"/>
              <a:gd name="connsiteY3" fmla="*/ 0 h 1393164"/>
              <a:gd name="connsiteX4" fmla="*/ 2087994 w 2087994"/>
              <a:gd name="connsiteY4" fmla="*/ 1393164 h 1393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7994" h="1393164">
                <a:moveTo>
                  <a:pt x="2087994" y="1393164"/>
                </a:moveTo>
                <a:lnTo>
                  <a:pt x="0" y="1393164"/>
                </a:lnTo>
                <a:lnTo>
                  <a:pt x="0" y="0"/>
                </a:lnTo>
                <a:lnTo>
                  <a:pt x="2087994" y="0"/>
                </a:lnTo>
                <a:lnTo>
                  <a:pt x="2087994" y="1393164"/>
                </a:lnTo>
              </a:path>
            </a:pathLst>
          </a:custGeom>
          <a:solidFill>
            <a:srgbClr val="D7C2AA">
              <a:alpha val="8902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0" name="Freeform 3"/>
          <p:cNvSpPr/>
          <p:nvPr/>
        </p:nvSpPr>
        <p:spPr>
          <a:xfrm rot="16200000">
            <a:off x="3493221" y="2239720"/>
            <a:ext cx="5181508" cy="4057741"/>
          </a:xfrm>
          <a:custGeom>
            <a:avLst/>
            <a:gdLst>
              <a:gd name="connsiteX0" fmla="*/ 2087994 w 2087994"/>
              <a:gd name="connsiteY0" fmla="*/ 1393164 h 1393164"/>
              <a:gd name="connsiteX1" fmla="*/ 0 w 2087994"/>
              <a:gd name="connsiteY1" fmla="*/ 1393164 h 1393164"/>
              <a:gd name="connsiteX2" fmla="*/ 0 w 2087994"/>
              <a:gd name="connsiteY2" fmla="*/ 0 h 1393164"/>
              <a:gd name="connsiteX3" fmla="*/ 2087994 w 2087994"/>
              <a:gd name="connsiteY3" fmla="*/ 0 h 1393164"/>
              <a:gd name="connsiteX4" fmla="*/ 2087994 w 2087994"/>
              <a:gd name="connsiteY4" fmla="*/ 1393164 h 1393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7994" h="1393164">
                <a:moveTo>
                  <a:pt x="2087994" y="1393164"/>
                </a:moveTo>
                <a:lnTo>
                  <a:pt x="0" y="1393164"/>
                </a:lnTo>
                <a:lnTo>
                  <a:pt x="0" y="0"/>
                </a:lnTo>
                <a:lnTo>
                  <a:pt x="2087994" y="0"/>
                </a:lnTo>
                <a:lnTo>
                  <a:pt x="2087994" y="1393164"/>
                </a:lnTo>
              </a:path>
            </a:pathLst>
          </a:custGeom>
          <a:solidFill>
            <a:schemeClr val="bg1">
              <a:alpha val="89020"/>
            </a:scheme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2" name="Freeform 3"/>
          <p:cNvSpPr/>
          <p:nvPr/>
        </p:nvSpPr>
        <p:spPr>
          <a:xfrm>
            <a:off x="1230700" y="2375469"/>
            <a:ext cx="1502645" cy="1502645"/>
          </a:xfrm>
          <a:custGeom>
            <a:avLst/>
            <a:gdLst>
              <a:gd name="connsiteX0" fmla="*/ 470649 w 470649"/>
              <a:gd name="connsiteY0" fmla="*/ 233756 h 470623"/>
              <a:gd name="connsiteX1" fmla="*/ 236880 w 470649"/>
              <a:gd name="connsiteY1" fmla="*/ 470623 h 470623"/>
              <a:gd name="connsiteX2" fmla="*/ 0 w 470649"/>
              <a:gd name="connsiteY2" fmla="*/ 236854 h 470623"/>
              <a:gd name="connsiteX3" fmla="*/ 233781 w 470649"/>
              <a:gd name="connsiteY3" fmla="*/ 0 h 470623"/>
              <a:gd name="connsiteX4" fmla="*/ 470649 w 470649"/>
              <a:gd name="connsiteY4" fmla="*/ 233756 h 470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649" h="470623">
                <a:moveTo>
                  <a:pt x="470649" y="233756"/>
                </a:moveTo>
                <a:cubicBezTo>
                  <a:pt x="471487" y="363727"/>
                  <a:pt x="366826" y="469772"/>
                  <a:pt x="236880" y="470623"/>
                </a:cubicBezTo>
                <a:cubicBezTo>
                  <a:pt x="106908" y="471487"/>
                  <a:pt x="863" y="366826"/>
                  <a:pt x="0" y="236854"/>
                </a:cubicBezTo>
                <a:cubicBezTo>
                  <a:pt x="-850" y="106908"/>
                  <a:pt x="103809" y="837"/>
                  <a:pt x="233781" y="0"/>
                </a:cubicBezTo>
                <a:cubicBezTo>
                  <a:pt x="363740" y="-863"/>
                  <a:pt x="469785" y="103809"/>
                  <a:pt x="470649" y="233756"/>
                </a:cubicBezTo>
              </a:path>
            </a:pathLst>
          </a:custGeom>
          <a:solidFill>
            <a:srgbClr val="9A3D3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3" name="Freeform 3"/>
          <p:cNvSpPr/>
          <p:nvPr/>
        </p:nvSpPr>
        <p:spPr>
          <a:xfrm>
            <a:off x="5288442" y="2375468"/>
            <a:ext cx="1502645" cy="1502645"/>
          </a:xfrm>
          <a:custGeom>
            <a:avLst/>
            <a:gdLst>
              <a:gd name="connsiteX0" fmla="*/ 470649 w 470649"/>
              <a:gd name="connsiteY0" fmla="*/ 233756 h 470623"/>
              <a:gd name="connsiteX1" fmla="*/ 236880 w 470649"/>
              <a:gd name="connsiteY1" fmla="*/ 470623 h 470623"/>
              <a:gd name="connsiteX2" fmla="*/ 0 w 470649"/>
              <a:gd name="connsiteY2" fmla="*/ 236854 h 470623"/>
              <a:gd name="connsiteX3" fmla="*/ 233781 w 470649"/>
              <a:gd name="connsiteY3" fmla="*/ 0 h 470623"/>
              <a:gd name="connsiteX4" fmla="*/ 470649 w 470649"/>
              <a:gd name="connsiteY4" fmla="*/ 233756 h 470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649" h="470623">
                <a:moveTo>
                  <a:pt x="470649" y="233756"/>
                </a:moveTo>
                <a:cubicBezTo>
                  <a:pt x="471487" y="363727"/>
                  <a:pt x="366826" y="469772"/>
                  <a:pt x="236880" y="470623"/>
                </a:cubicBezTo>
                <a:cubicBezTo>
                  <a:pt x="106908" y="471487"/>
                  <a:pt x="863" y="366826"/>
                  <a:pt x="0" y="236854"/>
                </a:cubicBezTo>
                <a:cubicBezTo>
                  <a:pt x="-850" y="106908"/>
                  <a:pt x="103809" y="837"/>
                  <a:pt x="233781" y="0"/>
                </a:cubicBezTo>
                <a:cubicBezTo>
                  <a:pt x="363740" y="-863"/>
                  <a:pt x="469785" y="103809"/>
                  <a:pt x="470649" y="233756"/>
                </a:cubicBezTo>
              </a:path>
            </a:pathLst>
          </a:custGeom>
          <a:solidFill>
            <a:srgbClr val="D7C2AA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4" name="Freeform 13"/>
          <p:cNvSpPr/>
          <p:nvPr/>
        </p:nvSpPr>
        <p:spPr>
          <a:xfrm>
            <a:off x="9364958" y="2375468"/>
            <a:ext cx="1502645" cy="1502645"/>
          </a:xfrm>
          <a:custGeom>
            <a:avLst/>
            <a:gdLst>
              <a:gd name="connsiteX0" fmla="*/ 470649 w 470649"/>
              <a:gd name="connsiteY0" fmla="*/ 233756 h 470623"/>
              <a:gd name="connsiteX1" fmla="*/ 236880 w 470649"/>
              <a:gd name="connsiteY1" fmla="*/ 470623 h 470623"/>
              <a:gd name="connsiteX2" fmla="*/ 0 w 470649"/>
              <a:gd name="connsiteY2" fmla="*/ 236854 h 470623"/>
              <a:gd name="connsiteX3" fmla="*/ 233781 w 470649"/>
              <a:gd name="connsiteY3" fmla="*/ 0 h 470623"/>
              <a:gd name="connsiteX4" fmla="*/ 470649 w 470649"/>
              <a:gd name="connsiteY4" fmla="*/ 233756 h 470623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470649" h="470623">
                <a:moveTo>
                  <a:pt x="470649" y="233756"/>
                </a:moveTo>
                <a:cubicBezTo>
                  <a:pt x="471487" y="363727"/>
                  <a:pt x="366826" y="469772"/>
                  <a:pt x="236880" y="470623"/>
                </a:cubicBezTo>
                <a:cubicBezTo>
                  <a:pt x="106908" y="471487"/>
                  <a:pt x="863" y="366826"/>
                  <a:pt x="0" y="236854"/>
                </a:cubicBezTo>
                <a:cubicBezTo>
                  <a:pt x="-850" y="106908"/>
                  <a:pt x="103809" y="837"/>
                  <a:pt x="233781" y="0"/>
                </a:cubicBezTo>
                <a:cubicBezTo>
                  <a:pt x="363740" y="-863"/>
                  <a:pt x="469785" y="103809"/>
                  <a:pt x="470649" y="233756"/>
                </a:cubicBezTo>
              </a:path>
            </a:pathLst>
          </a:custGeom>
          <a:solidFill>
            <a:schemeClr val="bg1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TextBox 4"/>
          <p:cNvSpPr txBox="1"/>
          <p:nvPr/>
        </p:nvSpPr>
        <p:spPr>
          <a:xfrm>
            <a:off x="917217" y="489231"/>
            <a:ext cx="449020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During Trading Hours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7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8" name="文本框 21"/>
          <p:cNvSpPr txBox="1"/>
          <p:nvPr/>
        </p:nvSpPr>
        <p:spPr>
          <a:xfrm>
            <a:off x="838200" y="991060"/>
            <a:ext cx="1529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Process Flow</a:t>
            </a:r>
          </a:p>
        </p:txBody>
      </p:sp>
      <p:sp>
        <p:nvSpPr>
          <p:cNvPr id="15" name="Freeform 145"/>
          <p:cNvSpPr>
            <a:spLocks noEditPoints="1"/>
          </p:cNvSpPr>
          <p:nvPr/>
        </p:nvSpPr>
        <p:spPr bwMode="auto">
          <a:xfrm>
            <a:off x="1623300" y="2729988"/>
            <a:ext cx="811142" cy="811142"/>
          </a:xfrm>
          <a:custGeom>
            <a:avLst/>
            <a:gdLst>
              <a:gd name="T0" fmla="*/ 67 w 69"/>
              <a:gd name="T1" fmla="*/ 66 h 69"/>
              <a:gd name="T2" fmla="*/ 4 w 69"/>
              <a:gd name="T3" fmla="*/ 66 h 69"/>
              <a:gd name="T4" fmla="*/ 4 w 69"/>
              <a:gd name="T5" fmla="*/ 2 h 69"/>
              <a:gd name="T6" fmla="*/ 2 w 69"/>
              <a:gd name="T7" fmla="*/ 0 h 69"/>
              <a:gd name="T8" fmla="*/ 0 w 69"/>
              <a:gd name="T9" fmla="*/ 2 h 69"/>
              <a:gd name="T10" fmla="*/ 0 w 69"/>
              <a:gd name="T11" fmla="*/ 67 h 69"/>
              <a:gd name="T12" fmla="*/ 2 w 69"/>
              <a:gd name="T13" fmla="*/ 69 h 69"/>
              <a:gd name="T14" fmla="*/ 67 w 69"/>
              <a:gd name="T15" fmla="*/ 69 h 69"/>
              <a:gd name="T16" fmla="*/ 69 w 69"/>
              <a:gd name="T17" fmla="*/ 67 h 69"/>
              <a:gd name="T18" fmla="*/ 67 w 69"/>
              <a:gd name="T19" fmla="*/ 66 h 69"/>
              <a:gd name="T20" fmla="*/ 31 w 69"/>
              <a:gd name="T21" fmla="*/ 63 h 69"/>
              <a:gd name="T22" fmla="*/ 31 w 69"/>
              <a:gd name="T23" fmla="*/ 63 h 69"/>
              <a:gd name="T24" fmla="*/ 43 w 69"/>
              <a:gd name="T25" fmla="*/ 63 h 69"/>
              <a:gd name="T26" fmla="*/ 46 w 69"/>
              <a:gd name="T27" fmla="*/ 60 h 69"/>
              <a:gd name="T28" fmla="*/ 46 w 69"/>
              <a:gd name="T29" fmla="*/ 7 h 69"/>
              <a:gd name="T30" fmla="*/ 43 w 69"/>
              <a:gd name="T31" fmla="*/ 4 h 69"/>
              <a:gd name="T32" fmla="*/ 31 w 69"/>
              <a:gd name="T33" fmla="*/ 4 h 69"/>
              <a:gd name="T34" fmla="*/ 28 w 69"/>
              <a:gd name="T35" fmla="*/ 7 h 69"/>
              <a:gd name="T36" fmla="*/ 28 w 69"/>
              <a:gd name="T37" fmla="*/ 60 h 69"/>
              <a:gd name="T38" fmla="*/ 31 w 69"/>
              <a:gd name="T39" fmla="*/ 63 h 69"/>
              <a:gd name="T40" fmla="*/ 33 w 69"/>
              <a:gd name="T41" fmla="*/ 9 h 69"/>
              <a:gd name="T42" fmla="*/ 33 w 69"/>
              <a:gd name="T43" fmla="*/ 9 h 69"/>
              <a:gd name="T44" fmla="*/ 40 w 69"/>
              <a:gd name="T45" fmla="*/ 9 h 69"/>
              <a:gd name="T46" fmla="*/ 40 w 69"/>
              <a:gd name="T47" fmla="*/ 57 h 69"/>
              <a:gd name="T48" fmla="*/ 33 w 69"/>
              <a:gd name="T49" fmla="*/ 57 h 69"/>
              <a:gd name="T50" fmla="*/ 33 w 69"/>
              <a:gd name="T51" fmla="*/ 9 h 69"/>
              <a:gd name="T52" fmla="*/ 10 w 69"/>
              <a:gd name="T53" fmla="*/ 63 h 69"/>
              <a:gd name="T54" fmla="*/ 10 w 69"/>
              <a:gd name="T55" fmla="*/ 63 h 69"/>
              <a:gd name="T56" fmla="*/ 22 w 69"/>
              <a:gd name="T57" fmla="*/ 63 h 69"/>
              <a:gd name="T58" fmla="*/ 25 w 69"/>
              <a:gd name="T59" fmla="*/ 60 h 69"/>
              <a:gd name="T60" fmla="*/ 25 w 69"/>
              <a:gd name="T61" fmla="*/ 41 h 69"/>
              <a:gd name="T62" fmla="*/ 22 w 69"/>
              <a:gd name="T63" fmla="*/ 38 h 69"/>
              <a:gd name="T64" fmla="*/ 10 w 69"/>
              <a:gd name="T65" fmla="*/ 38 h 69"/>
              <a:gd name="T66" fmla="*/ 7 w 69"/>
              <a:gd name="T67" fmla="*/ 41 h 69"/>
              <a:gd name="T68" fmla="*/ 7 w 69"/>
              <a:gd name="T69" fmla="*/ 60 h 69"/>
              <a:gd name="T70" fmla="*/ 10 w 69"/>
              <a:gd name="T71" fmla="*/ 63 h 69"/>
              <a:gd name="T72" fmla="*/ 12 w 69"/>
              <a:gd name="T73" fmla="*/ 44 h 69"/>
              <a:gd name="T74" fmla="*/ 12 w 69"/>
              <a:gd name="T75" fmla="*/ 44 h 69"/>
              <a:gd name="T76" fmla="*/ 19 w 69"/>
              <a:gd name="T77" fmla="*/ 44 h 69"/>
              <a:gd name="T78" fmla="*/ 19 w 69"/>
              <a:gd name="T79" fmla="*/ 57 h 69"/>
              <a:gd name="T80" fmla="*/ 12 w 69"/>
              <a:gd name="T81" fmla="*/ 57 h 69"/>
              <a:gd name="T82" fmla="*/ 12 w 69"/>
              <a:gd name="T83" fmla="*/ 44 h 69"/>
              <a:gd name="T84" fmla="*/ 52 w 69"/>
              <a:gd name="T85" fmla="*/ 63 h 69"/>
              <a:gd name="T86" fmla="*/ 52 w 69"/>
              <a:gd name="T87" fmla="*/ 63 h 69"/>
              <a:gd name="T88" fmla="*/ 64 w 69"/>
              <a:gd name="T89" fmla="*/ 63 h 69"/>
              <a:gd name="T90" fmla="*/ 66 w 69"/>
              <a:gd name="T91" fmla="*/ 60 h 69"/>
              <a:gd name="T92" fmla="*/ 66 w 69"/>
              <a:gd name="T93" fmla="*/ 21 h 69"/>
              <a:gd name="T94" fmla="*/ 64 w 69"/>
              <a:gd name="T95" fmla="*/ 18 h 69"/>
              <a:gd name="T96" fmla="*/ 52 w 69"/>
              <a:gd name="T97" fmla="*/ 18 h 69"/>
              <a:gd name="T98" fmla="*/ 49 w 69"/>
              <a:gd name="T99" fmla="*/ 21 h 69"/>
              <a:gd name="T100" fmla="*/ 49 w 69"/>
              <a:gd name="T101" fmla="*/ 60 h 69"/>
              <a:gd name="T102" fmla="*/ 52 w 69"/>
              <a:gd name="T103" fmla="*/ 63 h 69"/>
              <a:gd name="T104" fmla="*/ 54 w 69"/>
              <a:gd name="T105" fmla="*/ 24 h 69"/>
              <a:gd name="T106" fmla="*/ 54 w 69"/>
              <a:gd name="T107" fmla="*/ 24 h 69"/>
              <a:gd name="T108" fmla="*/ 61 w 69"/>
              <a:gd name="T109" fmla="*/ 24 h 69"/>
              <a:gd name="T110" fmla="*/ 61 w 69"/>
              <a:gd name="T111" fmla="*/ 57 h 69"/>
              <a:gd name="T112" fmla="*/ 54 w 69"/>
              <a:gd name="T113" fmla="*/ 57 h 69"/>
              <a:gd name="T114" fmla="*/ 54 w 69"/>
              <a:gd name="T115" fmla="*/ 24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</a:cxnLst>
            <a:rect l="0" t="0" r="r" b="b"/>
            <a:pathLst>
              <a:path w="69" h="69">
                <a:moveTo>
                  <a:pt x="67" y="66"/>
                </a:moveTo>
                <a:cubicBezTo>
                  <a:pt x="4" y="66"/>
                  <a:pt x="4" y="66"/>
                  <a:pt x="4" y="66"/>
                </a:cubicBezTo>
                <a:cubicBezTo>
                  <a:pt x="4" y="2"/>
                  <a:pt x="4" y="2"/>
                  <a:pt x="4" y="2"/>
                </a:cubicBezTo>
                <a:cubicBezTo>
                  <a:pt x="4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1" y="69"/>
                  <a:pt x="2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9"/>
                  <a:pt x="69" y="68"/>
                  <a:pt x="69" y="67"/>
                </a:cubicBezTo>
                <a:cubicBezTo>
                  <a:pt x="69" y="66"/>
                  <a:pt x="68" y="66"/>
                  <a:pt x="67" y="66"/>
                </a:cubicBezTo>
                <a:close/>
                <a:moveTo>
                  <a:pt x="31" y="63"/>
                </a:moveTo>
                <a:cubicBezTo>
                  <a:pt x="31" y="63"/>
                  <a:pt x="31" y="63"/>
                  <a:pt x="31" y="63"/>
                </a:cubicBezTo>
                <a:cubicBezTo>
                  <a:pt x="43" y="63"/>
                  <a:pt x="43" y="63"/>
                  <a:pt x="43" y="63"/>
                </a:cubicBezTo>
                <a:cubicBezTo>
                  <a:pt x="44" y="63"/>
                  <a:pt x="46" y="62"/>
                  <a:pt x="46" y="60"/>
                </a:cubicBezTo>
                <a:cubicBezTo>
                  <a:pt x="46" y="7"/>
                  <a:pt x="46" y="7"/>
                  <a:pt x="46" y="7"/>
                </a:cubicBezTo>
                <a:cubicBezTo>
                  <a:pt x="46" y="5"/>
                  <a:pt x="44" y="4"/>
                  <a:pt x="43" y="4"/>
                </a:cubicBezTo>
                <a:cubicBezTo>
                  <a:pt x="31" y="4"/>
                  <a:pt x="31" y="4"/>
                  <a:pt x="31" y="4"/>
                </a:cubicBezTo>
                <a:cubicBezTo>
                  <a:pt x="29" y="4"/>
                  <a:pt x="28" y="5"/>
                  <a:pt x="28" y="7"/>
                </a:cubicBezTo>
                <a:cubicBezTo>
                  <a:pt x="28" y="60"/>
                  <a:pt x="28" y="60"/>
                  <a:pt x="28" y="60"/>
                </a:cubicBezTo>
                <a:cubicBezTo>
                  <a:pt x="28" y="62"/>
                  <a:pt x="29" y="63"/>
                  <a:pt x="31" y="63"/>
                </a:cubicBezTo>
                <a:close/>
                <a:moveTo>
                  <a:pt x="33" y="9"/>
                </a:moveTo>
                <a:cubicBezTo>
                  <a:pt x="33" y="9"/>
                  <a:pt x="33" y="9"/>
                  <a:pt x="33" y="9"/>
                </a:cubicBezTo>
                <a:cubicBezTo>
                  <a:pt x="40" y="9"/>
                  <a:pt x="40" y="9"/>
                  <a:pt x="40" y="9"/>
                </a:cubicBezTo>
                <a:cubicBezTo>
                  <a:pt x="40" y="57"/>
                  <a:pt x="40" y="57"/>
                  <a:pt x="40" y="57"/>
                </a:cubicBezTo>
                <a:cubicBezTo>
                  <a:pt x="33" y="57"/>
                  <a:pt x="33" y="57"/>
                  <a:pt x="33" y="57"/>
                </a:cubicBezTo>
                <a:cubicBezTo>
                  <a:pt x="33" y="9"/>
                  <a:pt x="33" y="9"/>
                  <a:pt x="33" y="9"/>
                </a:cubicBezTo>
                <a:close/>
                <a:moveTo>
                  <a:pt x="10" y="63"/>
                </a:moveTo>
                <a:cubicBezTo>
                  <a:pt x="10" y="63"/>
                  <a:pt x="10" y="63"/>
                  <a:pt x="10" y="63"/>
                </a:cubicBezTo>
                <a:cubicBezTo>
                  <a:pt x="22" y="63"/>
                  <a:pt x="22" y="63"/>
                  <a:pt x="22" y="63"/>
                </a:cubicBezTo>
                <a:cubicBezTo>
                  <a:pt x="23" y="63"/>
                  <a:pt x="25" y="62"/>
                  <a:pt x="25" y="60"/>
                </a:cubicBezTo>
                <a:cubicBezTo>
                  <a:pt x="25" y="41"/>
                  <a:pt x="25" y="41"/>
                  <a:pt x="25" y="41"/>
                </a:cubicBezTo>
                <a:cubicBezTo>
                  <a:pt x="25" y="40"/>
                  <a:pt x="23" y="38"/>
                  <a:pt x="22" y="38"/>
                </a:cubicBezTo>
                <a:cubicBezTo>
                  <a:pt x="10" y="38"/>
                  <a:pt x="10" y="38"/>
                  <a:pt x="10" y="38"/>
                </a:cubicBezTo>
                <a:cubicBezTo>
                  <a:pt x="8" y="38"/>
                  <a:pt x="7" y="40"/>
                  <a:pt x="7" y="41"/>
                </a:cubicBezTo>
                <a:cubicBezTo>
                  <a:pt x="7" y="60"/>
                  <a:pt x="7" y="60"/>
                  <a:pt x="7" y="60"/>
                </a:cubicBezTo>
                <a:cubicBezTo>
                  <a:pt x="7" y="62"/>
                  <a:pt x="8" y="63"/>
                  <a:pt x="10" y="63"/>
                </a:cubicBezTo>
                <a:close/>
                <a:moveTo>
                  <a:pt x="12" y="44"/>
                </a:moveTo>
                <a:cubicBezTo>
                  <a:pt x="12" y="44"/>
                  <a:pt x="12" y="44"/>
                  <a:pt x="12" y="44"/>
                </a:cubicBezTo>
                <a:cubicBezTo>
                  <a:pt x="19" y="44"/>
                  <a:pt x="19" y="44"/>
                  <a:pt x="19" y="44"/>
                </a:cubicBezTo>
                <a:cubicBezTo>
                  <a:pt x="19" y="57"/>
                  <a:pt x="19" y="57"/>
                  <a:pt x="19" y="57"/>
                </a:cubicBezTo>
                <a:cubicBezTo>
                  <a:pt x="12" y="57"/>
                  <a:pt x="12" y="57"/>
                  <a:pt x="12" y="57"/>
                </a:cubicBezTo>
                <a:cubicBezTo>
                  <a:pt x="12" y="44"/>
                  <a:pt x="12" y="44"/>
                  <a:pt x="12" y="44"/>
                </a:cubicBezTo>
                <a:close/>
                <a:moveTo>
                  <a:pt x="52" y="63"/>
                </a:moveTo>
                <a:cubicBezTo>
                  <a:pt x="52" y="63"/>
                  <a:pt x="52" y="63"/>
                  <a:pt x="52" y="63"/>
                </a:cubicBezTo>
                <a:cubicBezTo>
                  <a:pt x="64" y="63"/>
                  <a:pt x="64" y="63"/>
                  <a:pt x="64" y="63"/>
                </a:cubicBezTo>
                <a:cubicBezTo>
                  <a:pt x="65" y="63"/>
                  <a:pt x="66" y="62"/>
                  <a:pt x="66" y="60"/>
                </a:cubicBezTo>
                <a:cubicBezTo>
                  <a:pt x="66" y="21"/>
                  <a:pt x="66" y="21"/>
                  <a:pt x="66" y="21"/>
                </a:cubicBezTo>
                <a:cubicBezTo>
                  <a:pt x="66" y="20"/>
                  <a:pt x="65" y="18"/>
                  <a:pt x="64" y="18"/>
                </a:cubicBezTo>
                <a:cubicBezTo>
                  <a:pt x="52" y="18"/>
                  <a:pt x="52" y="18"/>
                  <a:pt x="52" y="18"/>
                </a:cubicBezTo>
                <a:cubicBezTo>
                  <a:pt x="50" y="18"/>
                  <a:pt x="49" y="20"/>
                  <a:pt x="49" y="21"/>
                </a:cubicBezTo>
                <a:cubicBezTo>
                  <a:pt x="49" y="60"/>
                  <a:pt x="49" y="60"/>
                  <a:pt x="49" y="60"/>
                </a:cubicBezTo>
                <a:cubicBezTo>
                  <a:pt x="49" y="62"/>
                  <a:pt x="50" y="63"/>
                  <a:pt x="52" y="63"/>
                </a:cubicBezTo>
                <a:close/>
                <a:moveTo>
                  <a:pt x="54" y="24"/>
                </a:moveTo>
                <a:cubicBezTo>
                  <a:pt x="54" y="24"/>
                  <a:pt x="54" y="24"/>
                  <a:pt x="54" y="24"/>
                </a:cubicBezTo>
                <a:cubicBezTo>
                  <a:pt x="61" y="24"/>
                  <a:pt x="61" y="24"/>
                  <a:pt x="61" y="24"/>
                </a:cubicBezTo>
                <a:cubicBezTo>
                  <a:pt x="61" y="57"/>
                  <a:pt x="61" y="57"/>
                  <a:pt x="61" y="57"/>
                </a:cubicBezTo>
                <a:cubicBezTo>
                  <a:pt x="54" y="57"/>
                  <a:pt x="54" y="57"/>
                  <a:pt x="54" y="57"/>
                </a:cubicBezTo>
                <a:cubicBezTo>
                  <a:pt x="54" y="24"/>
                  <a:pt x="54" y="24"/>
                  <a:pt x="54" y="24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6771" tIns="48386" rIns="96771" bIns="48386" numCol="1" anchor="t" anchorCtr="0" compatLnSpc="1"/>
          <a:lstStyle/>
          <a:p>
            <a:endParaRPr lang="zh-CN" altLang="en-US" sz="1905"/>
          </a:p>
        </p:txBody>
      </p:sp>
      <p:sp>
        <p:nvSpPr>
          <p:cNvPr id="16" name="Freeform 142"/>
          <p:cNvSpPr>
            <a:spLocks noEditPoints="1"/>
          </p:cNvSpPr>
          <p:nvPr/>
        </p:nvSpPr>
        <p:spPr bwMode="auto">
          <a:xfrm>
            <a:off x="5606815" y="2693841"/>
            <a:ext cx="865898" cy="865898"/>
          </a:xfrm>
          <a:custGeom>
            <a:avLst/>
            <a:gdLst>
              <a:gd name="T0" fmla="*/ 67 w 69"/>
              <a:gd name="T1" fmla="*/ 66 h 69"/>
              <a:gd name="T2" fmla="*/ 3 w 69"/>
              <a:gd name="T3" fmla="*/ 66 h 69"/>
              <a:gd name="T4" fmla="*/ 3 w 69"/>
              <a:gd name="T5" fmla="*/ 2 h 69"/>
              <a:gd name="T6" fmla="*/ 2 w 69"/>
              <a:gd name="T7" fmla="*/ 0 h 69"/>
              <a:gd name="T8" fmla="*/ 0 w 69"/>
              <a:gd name="T9" fmla="*/ 2 h 69"/>
              <a:gd name="T10" fmla="*/ 0 w 69"/>
              <a:gd name="T11" fmla="*/ 67 h 69"/>
              <a:gd name="T12" fmla="*/ 0 w 69"/>
              <a:gd name="T13" fmla="*/ 67 h 69"/>
              <a:gd name="T14" fmla="*/ 2 w 69"/>
              <a:gd name="T15" fmla="*/ 69 h 69"/>
              <a:gd name="T16" fmla="*/ 2 w 69"/>
              <a:gd name="T17" fmla="*/ 69 h 69"/>
              <a:gd name="T18" fmla="*/ 67 w 69"/>
              <a:gd name="T19" fmla="*/ 69 h 69"/>
              <a:gd name="T20" fmla="*/ 69 w 69"/>
              <a:gd name="T21" fmla="*/ 67 h 69"/>
              <a:gd name="T22" fmla="*/ 67 w 69"/>
              <a:gd name="T23" fmla="*/ 66 h 69"/>
              <a:gd name="T24" fmla="*/ 9 w 69"/>
              <a:gd name="T25" fmla="*/ 59 h 69"/>
              <a:gd name="T26" fmla="*/ 9 w 69"/>
              <a:gd name="T27" fmla="*/ 59 h 69"/>
              <a:gd name="T28" fmla="*/ 63 w 69"/>
              <a:gd name="T29" fmla="*/ 59 h 69"/>
              <a:gd name="T30" fmla="*/ 65 w 69"/>
              <a:gd name="T31" fmla="*/ 57 h 69"/>
              <a:gd name="T32" fmla="*/ 65 w 69"/>
              <a:gd name="T33" fmla="*/ 10 h 69"/>
              <a:gd name="T34" fmla="*/ 64 w 69"/>
              <a:gd name="T35" fmla="*/ 8 h 69"/>
              <a:gd name="T36" fmla="*/ 61 w 69"/>
              <a:gd name="T37" fmla="*/ 9 h 69"/>
              <a:gd name="T38" fmla="*/ 49 w 69"/>
              <a:gd name="T39" fmla="*/ 23 h 69"/>
              <a:gd name="T40" fmla="*/ 45 w 69"/>
              <a:gd name="T41" fmla="*/ 19 h 69"/>
              <a:gd name="T42" fmla="*/ 45 w 69"/>
              <a:gd name="T43" fmla="*/ 19 h 69"/>
              <a:gd name="T44" fmla="*/ 41 w 69"/>
              <a:gd name="T45" fmla="*/ 19 h 69"/>
              <a:gd name="T46" fmla="*/ 30 w 69"/>
              <a:gd name="T47" fmla="*/ 32 h 69"/>
              <a:gd name="T48" fmla="*/ 27 w 69"/>
              <a:gd name="T49" fmla="*/ 29 h 69"/>
              <a:gd name="T50" fmla="*/ 27 w 69"/>
              <a:gd name="T51" fmla="*/ 28 h 69"/>
              <a:gd name="T52" fmla="*/ 23 w 69"/>
              <a:gd name="T53" fmla="*/ 29 h 69"/>
              <a:gd name="T54" fmla="*/ 7 w 69"/>
              <a:gd name="T55" fmla="*/ 46 h 69"/>
              <a:gd name="T56" fmla="*/ 7 w 69"/>
              <a:gd name="T57" fmla="*/ 48 h 69"/>
              <a:gd name="T58" fmla="*/ 7 w 69"/>
              <a:gd name="T59" fmla="*/ 57 h 69"/>
              <a:gd name="T60" fmla="*/ 9 w 69"/>
              <a:gd name="T61" fmla="*/ 59 h 69"/>
              <a:gd name="T62" fmla="*/ 60 w 69"/>
              <a:gd name="T63" fmla="*/ 54 h 69"/>
              <a:gd name="T64" fmla="*/ 60 w 69"/>
              <a:gd name="T65" fmla="*/ 54 h 69"/>
              <a:gd name="T66" fmla="*/ 15 w 69"/>
              <a:gd name="T67" fmla="*/ 54 h 69"/>
              <a:gd name="T68" fmla="*/ 25 w 69"/>
              <a:gd name="T69" fmla="*/ 49 h 69"/>
              <a:gd name="T70" fmla="*/ 29 w 69"/>
              <a:gd name="T71" fmla="*/ 51 h 69"/>
              <a:gd name="T72" fmla="*/ 31 w 69"/>
              <a:gd name="T73" fmla="*/ 51 h 69"/>
              <a:gd name="T74" fmla="*/ 43 w 69"/>
              <a:gd name="T75" fmla="*/ 44 h 69"/>
              <a:gd name="T76" fmla="*/ 48 w 69"/>
              <a:gd name="T77" fmla="*/ 47 h 69"/>
              <a:gd name="T78" fmla="*/ 49 w 69"/>
              <a:gd name="T79" fmla="*/ 47 h 69"/>
              <a:gd name="T80" fmla="*/ 60 w 69"/>
              <a:gd name="T81" fmla="*/ 40 h 69"/>
              <a:gd name="T82" fmla="*/ 60 w 69"/>
              <a:gd name="T83" fmla="*/ 54 h 69"/>
              <a:gd name="T84" fmla="*/ 12 w 69"/>
              <a:gd name="T85" fmla="*/ 49 h 69"/>
              <a:gd name="T86" fmla="*/ 12 w 69"/>
              <a:gd name="T87" fmla="*/ 49 h 69"/>
              <a:gd name="T88" fmla="*/ 25 w 69"/>
              <a:gd name="T89" fmla="*/ 35 h 69"/>
              <a:gd name="T90" fmla="*/ 28 w 69"/>
              <a:gd name="T91" fmla="*/ 38 h 69"/>
              <a:gd name="T92" fmla="*/ 32 w 69"/>
              <a:gd name="T93" fmla="*/ 39 h 69"/>
              <a:gd name="T94" fmla="*/ 32 w 69"/>
              <a:gd name="T95" fmla="*/ 38 h 69"/>
              <a:gd name="T96" fmla="*/ 43 w 69"/>
              <a:gd name="T97" fmla="*/ 25 h 69"/>
              <a:gd name="T98" fmla="*/ 46 w 69"/>
              <a:gd name="T99" fmla="*/ 29 h 69"/>
              <a:gd name="T100" fmla="*/ 50 w 69"/>
              <a:gd name="T101" fmla="*/ 30 h 69"/>
              <a:gd name="T102" fmla="*/ 51 w 69"/>
              <a:gd name="T103" fmla="*/ 29 h 69"/>
              <a:gd name="T104" fmla="*/ 60 w 69"/>
              <a:gd name="T105" fmla="*/ 18 h 69"/>
              <a:gd name="T106" fmla="*/ 60 w 69"/>
              <a:gd name="T107" fmla="*/ 37 h 69"/>
              <a:gd name="T108" fmla="*/ 49 w 69"/>
              <a:gd name="T109" fmla="*/ 43 h 69"/>
              <a:gd name="T110" fmla="*/ 44 w 69"/>
              <a:gd name="T111" fmla="*/ 41 h 69"/>
              <a:gd name="T112" fmla="*/ 42 w 69"/>
              <a:gd name="T113" fmla="*/ 41 h 69"/>
              <a:gd name="T114" fmla="*/ 30 w 69"/>
              <a:gd name="T115" fmla="*/ 48 h 69"/>
              <a:gd name="T116" fmla="*/ 26 w 69"/>
              <a:gd name="T117" fmla="*/ 45 h 69"/>
              <a:gd name="T118" fmla="*/ 24 w 69"/>
              <a:gd name="T119" fmla="*/ 45 h 69"/>
              <a:gd name="T120" fmla="*/ 12 w 69"/>
              <a:gd name="T121" fmla="*/ 52 h 69"/>
              <a:gd name="T122" fmla="*/ 12 w 69"/>
              <a:gd name="T123" fmla="*/ 49 h 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  <a:cxn ang="0">
                <a:pos x="T118" y="T119"/>
              </a:cxn>
              <a:cxn ang="0">
                <a:pos x="T120" y="T121"/>
              </a:cxn>
              <a:cxn ang="0">
                <a:pos x="T122" y="T123"/>
              </a:cxn>
            </a:cxnLst>
            <a:rect l="0" t="0" r="r" b="b"/>
            <a:pathLst>
              <a:path w="69" h="69">
                <a:moveTo>
                  <a:pt x="67" y="66"/>
                </a:moveTo>
                <a:cubicBezTo>
                  <a:pt x="3" y="66"/>
                  <a:pt x="3" y="66"/>
                  <a:pt x="3" y="66"/>
                </a:cubicBezTo>
                <a:cubicBezTo>
                  <a:pt x="3" y="2"/>
                  <a:pt x="3" y="2"/>
                  <a:pt x="3" y="2"/>
                </a:cubicBezTo>
                <a:cubicBezTo>
                  <a:pt x="3" y="1"/>
                  <a:pt x="3" y="0"/>
                  <a:pt x="2" y="0"/>
                </a:cubicBezTo>
                <a:cubicBezTo>
                  <a:pt x="1" y="0"/>
                  <a:pt x="0" y="1"/>
                  <a:pt x="0" y="2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7"/>
                  <a:pt x="0" y="67"/>
                  <a:pt x="0" y="67"/>
                </a:cubicBezTo>
                <a:cubicBezTo>
                  <a:pt x="0" y="68"/>
                  <a:pt x="1" y="69"/>
                  <a:pt x="2" y="69"/>
                </a:cubicBezTo>
                <a:cubicBezTo>
                  <a:pt x="2" y="69"/>
                  <a:pt x="2" y="69"/>
                  <a:pt x="2" y="69"/>
                </a:cubicBezTo>
                <a:cubicBezTo>
                  <a:pt x="67" y="69"/>
                  <a:pt x="67" y="69"/>
                  <a:pt x="67" y="69"/>
                </a:cubicBezTo>
                <a:cubicBezTo>
                  <a:pt x="68" y="69"/>
                  <a:pt x="69" y="68"/>
                  <a:pt x="69" y="67"/>
                </a:cubicBezTo>
                <a:cubicBezTo>
                  <a:pt x="69" y="66"/>
                  <a:pt x="68" y="66"/>
                  <a:pt x="67" y="66"/>
                </a:cubicBezTo>
                <a:close/>
                <a:moveTo>
                  <a:pt x="9" y="59"/>
                </a:moveTo>
                <a:cubicBezTo>
                  <a:pt x="9" y="59"/>
                  <a:pt x="9" y="59"/>
                  <a:pt x="9" y="59"/>
                </a:cubicBezTo>
                <a:cubicBezTo>
                  <a:pt x="63" y="59"/>
                  <a:pt x="63" y="59"/>
                  <a:pt x="63" y="59"/>
                </a:cubicBezTo>
                <a:cubicBezTo>
                  <a:pt x="64" y="59"/>
                  <a:pt x="65" y="58"/>
                  <a:pt x="65" y="57"/>
                </a:cubicBezTo>
                <a:cubicBezTo>
                  <a:pt x="65" y="10"/>
                  <a:pt x="65" y="10"/>
                  <a:pt x="65" y="10"/>
                </a:cubicBezTo>
                <a:cubicBezTo>
                  <a:pt x="65" y="10"/>
                  <a:pt x="65" y="9"/>
                  <a:pt x="64" y="8"/>
                </a:cubicBezTo>
                <a:cubicBezTo>
                  <a:pt x="63" y="7"/>
                  <a:pt x="62" y="8"/>
                  <a:pt x="61" y="9"/>
                </a:cubicBezTo>
                <a:cubicBezTo>
                  <a:pt x="49" y="23"/>
                  <a:pt x="49" y="23"/>
                  <a:pt x="49" y="23"/>
                </a:cubicBezTo>
                <a:cubicBezTo>
                  <a:pt x="45" y="19"/>
                  <a:pt x="45" y="19"/>
                  <a:pt x="45" y="19"/>
                </a:cubicBezTo>
                <a:cubicBezTo>
                  <a:pt x="45" y="19"/>
                  <a:pt x="45" y="19"/>
                  <a:pt x="45" y="19"/>
                </a:cubicBezTo>
                <a:cubicBezTo>
                  <a:pt x="44" y="18"/>
                  <a:pt x="42" y="18"/>
                  <a:pt x="41" y="19"/>
                </a:cubicBezTo>
                <a:cubicBezTo>
                  <a:pt x="30" y="32"/>
                  <a:pt x="30" y="32"/>
                  <a:pt x="30" y="32"/>
                </a:cubicBezTo>
                <a:cubicBezTo>
                  <a:pt x="27" y="29"/>
                  <a:pt x="27" y="29"/>
                  <a:pt x="27" y="29"/>
                </a:cubicBezTo>
                <a:cubicBezTo>
                  <a:pt x="27" y="29"/>
                  <a:pt x="27" y="29"/>
                  <a:pt x="27" y="28"/>
                </a:cubicBezTo>
                <a:cubicBezTo>
                  <a:pt x="26" y="27"/>
                  <a:pt x="24" y="28"/>
                  <a:pt x="23" y="29"/>
                </a:cubicBezTo>
                <a:cubicBezTo>
                  <a:pt x="7" y="46"/>
                  <a:pt x="7" y="46"/>
                  <a:pt x="7" y="46"/>
                </a:cubicBezTo>
                <a:cubicBezTo>
                  <a:pt x="7" y="46"/>
                  <a:pt x="7" y="47"/>
                  <a:pt x="7" y="48"/>
                </a:cubicBezTo>
                <a:cubicBezTo>
                  <a:pt x="7" y="57"/>
                  <a:pt x="7" y="57"/>
                  <a:pt x="7" y="57"/>
                </a:cubicBezTo>
                <a:cubicBezTo>
                  <a:pt x="7" y="58"/>
                  <a:pt x="8" y="59"/>
                  <a:pt x="9" y="59"/>
                </a:cubicBezTo>
                <a:close/>
                <a:moveTo>
                  <a:pt x="60" y="54"/>
                </a:moveTo>
                <a:cubicBezTo>
                  <a:pt x="60" y="54"/>
                  <a:pt x="60" y="54"/>
                  <a:pt x="60" y="54"/>
                </a:cubicBezTo>
                <a:cubicBezTo>
                  <a:pt x="15" y="54"/>
                  <a:pt x="15" y="54"/>
                  <a:pt x="15" y="54"/>
                </a:cubicBezTo>
                <a:cubicBezTo>
                  <a:pt x="25" y="49"/>
                  <a:pt x="25" y="49"/>
                  <a:pt x="25" y="49"/>
                </a:cubicBezTo>
                <a:cubicBezTo>
                  <a:pt x="29" y="51"/>
                  <a:pt x="29" y="51"/>
                  <a:pt x="29" y="51"/>
                </a:cubicBezTo>
                <a:cubicBezTo>
                  <a:pt x="30" y="51"/>
                  <a:pt x="31" y="51"/>
                  <a:pt x="31" y="51"/>
                </a:cubicBezTo>
                <a:cubicBezTo>
                  <a:pt x="43" y="44"/>
                  <a:pt x="43" y="44"/>
                  <a:pt x="43" y="44"/>
                </a:cubicBezTo>
                <a:cubicBezTo>
                  <a:pt x="48" y="47"/>
                  <a:pt x="48" y="47"/>
                  <a:pt x="48" y="47"/>
                </a:cubicBezTo>
                <a:cubicBezTo>
                  <a:pt x="48" y="47"/>
                  <a:pt x="49" y="47"/>
                  <a:pt x="49" y="47"/>
                </a:cubicBezTo>
                <a:cubicBezTo>
                  <a:pt x="60" y="40"/>
                  <a:pt x="60" y="40"/>
                  <a:pt x="60" y="40"/>
                </a:cubicBezTo>
                <a:cubicBezTo>
                  <a:pt x="60" y="54"/>
                  <a:pt x="60" y="54"/>
                  <a:pt x="60" y="54"/>
                </a:cubicBezTo>
                <a:close/>
                <a:moveTo>
                  <a:pt x="12" y="49"/>
                </a:moveTo>
                <a:cubicBezTo>
                  <a:pt x="12" y="49"/>
                  <a:pt x="12" y="49"/>
                  <a:pt x="12" y="49"/>
                </a:cubicBezTo>
                <a:cubicBezTo>
                  <a:pt x="25" y="35"/>
                  <a:pt x="25" y="35"/>
                  <a:pt x="25" y="35"/>
                </a:cubicBezTo>
                <a:cubicBezTo>
                  <a:pt x="28" y="38"/>
                  <a:pt x="28" y="38"/>
                  <a:pt x="28" y="38"/>
                </a:cubicBezTo>
                <a:cubicBezTo>
                  <a:pt x="29" y="40"/>
                  <a:pt x="31" y="40"/>
                  <a:pt x="32" y="39"/>
                </a:cubicBezTo>
                <a:cubicBezTo>
                  <a:pt x="32" y="39"/>
                  <a:pt x="32" y="39"/>
                  <a:pt x="32" y="38"/>
                </a:cubicBezTo>
                <a:cubicBezTo>
                  <a:pt x="43" y="25"/>
                  <a:pt x="43" y="25"/>
                  <a:pt x="43" y="25"/>
                </a:cubicBezTo>
                <a:cubicBezTo>
                  <a:pt x="46" y="29"/>
                  <a:pt x="46" y="29"/>
                  <a:pt x="46" y="29"/>
                </a:cubicBezTo>
                <a:cubicBezTo>
                  <a:pt x="47" y="31"/>
                  <a:pt x="49" y="31"/>
                  <a:pt x="50" y="30"/>
                </a:cubicBezTo>
                <a:cubicBezTo>
                  <a:pt x="50" y="30"/>
                  <a:pt x="51" y="30"/>
                  <a:pt x="51" y="29"/>
                </a:cubicBezTo>
                <a:cubicBezTo>
                  <a:pt x="60" y="18"/>
                  <a:pt x="60" y="18"/>
                  <a:pt x="60" y="18"/>
                </a:cubicBezTo>
                <a:cubicBezTo>
                  <a:pt x="60" y="37"/>
                  <a:pt x="60" y="37"/>
                  <a:pt x="60" y="37"/>
                </a:cubicBezTo>
                <a:cubicBezTo>
                  <a:pt x="49" y="43"/>
                  <a:pt x="49" y="43"/>
                  <a:pt x="49" y="43"/>
                </a:cubicBezTo>
                <a:cubicBezTo>
                  <a:pt x="44" y="41"/>
                  <a:pt x="44" y="41"/>
                  <a:pt x="44" y="41"/>
                </a:cubicBezTo>
                <a:cubicBezTo>
                  <a:pt x="43" y="40"/>
                  <a:pt x="43" y="40"/>
                  <a:pt x="42" y="41"/>
                </a:cubicBezTo>
                <a:cubicBezTo>
                  <a:pt x="30" y="48"/>
                  <a:pt x="30" y="48"/>
                  <a:pt x="30" y="48"/>
                </a:cubicBezTo>
                <a:cubicBezTo>
                  <a:pt x="26" y="45"/>
                  <a:pt x="26" y="45"/>
                  <a:pt x="26" y="45"/>
                </a:cubicBezTo>
                <a:cubicBezTo>
                  <a:pt x="26" y="45"/>
                  <a:pt x="25" y="45"/>
                  <a:pt x="24" y="45"/>
                </a:cubicBezTo>
                <a:cubicBezTo>
                  <a:pt x="12" y="52"/>
                  <a:pt x="12" y="52"/>
                  <a:pt x="12" y="52"/>
                </a:cubicBezTo>
                <a:cubicBezTo>
                  <a:pt x="12" y="49"/>
                  <a:pt x="12" y="49"/>
                  <a:pt x="12" y="49"/>
                </a:cubicBezTo>
                <a:close/>
              </a:path>
            </a:pathLst>
          </a:custGeom>
          <a:solidFill>
            <a:srgbClr val="9A3D37"/>
          </a:solidFill>
          <a:ln>
            <a:noFill/>
          </a:ln>
          <a:extLst/>
        </p:spPr>
        <p:txBody>
          <a:bodyPr vert="horz" wrap="square" lIns="96771" tIns="48386" rIns="96771" bIns="48386" numCol="1" anchor="t" anchorCtr="0" compatLnSpc="1"/>
          <a:lstStyle/>
          <a:p>
            <a:endParaRPr lang="zh-CN" altLang="en-US" sz="1905"/>
          </a:p>
        </p:txBody>
      </p:sp>
      <p:sp>
        <p:nvSpPr>
          <p:cNvPr id="17" name="Freeform 154"/>
          <p:cNvSpPr>
            <a:spLocks noEditPoints="1"/>
          </p:cNvSpPr>
          <p:nvPr/>
        </p:nvSpPr>
        <p:spPr bwMode="auto">
          <a:xfrm>
            <a:off x="9695941" y="2723056"/>
            <a:ext cx="840678" cy="807468"/>
          </a:xfrm>
          <a:custGeom>
            <a:avLst/>
            <a:gdLst>
              <a:gd name="T0" fmla="*/ 62 w 69"/>
              <a:gd name="T1" fmla="*/ 29 h 66"/>
              <a:gd name="T2" fmla="*/ 62 w 69"/>
              <a:gd name="T3" fmla="*/ 29 h 66"/>
              <a:gd name="T4" fmla="*/ 62 w 69"/>
              <a:gd name="T5" fmla="*/ 29 h 66"/>
              <a:gd name="T6" fmla="*/ 62 w 69"/>
              <a:gd name="T7" fmla="*/ 29 h 66"/>
              <a:gd name="T8" fmla="*/ 52 w 69"/>
              <a:gd name="T9" fmla="*/ 57 h 66"/>
              <a:gd name="T10" fmla="*/ 56 w 69"/>
              <a:gd name="T11" fmla="*/ 63 h 66"/>
              <a:gd name="T12" fmla="*/ 56 w 69"/>
              <a:gd name="T13" fmla="*/ 65 h 66"/>
              <a:gd name="T14" fmla="*/ 54 w 69"/>
              <a:gd name="T15" fmla="*/ 65 h 66"/>
              <a:gd name="T16" fmla="*/ 49 w 69"/>
              <a:gd name="T17" fmla="*/ 59 h 66"/>
              <a:gd name="T18" fmla="*/ 20 w 69"/>
              <a:gd name="T19" fmla="*/ 59 h 66"/>
              <a:gd name="T20" fmla="*/ 16 w 69"/>
              <a:gd name="T21" fmla="*/ 65 h 66"/>
              <a:gd name="T22" fmla="*/ 14 w 69"/>
              <a:gd name="T23" fmla="*/ 65 h 66"/>
              <a:gd name="T24" fmla="*/ 13 w 69"/>
              <a:gd name="T25" fmla="*/ 63 h 66"/>
              <a:gd name="T26" fmla="*/ 18 w 69"/>
              <a:gd name="T27" fmla="*/ 57 h 66"/>
              <a:gd name="T28" fmla="*/ 18 w 69"/>
              <a:gd name="T29" fmla="*/ 57 h 66"/>
              <a:gd name="T30" fmla="*/ 7 w 69"/>
              <a:gd name="T31" fmla="*/ 29 h 66"/>
              <a:gd name="T32" fmla="*/ 7 w 69"/>
              <a:gd name="T33" fmla="*/ 29 h 66"/>
              <a:gd name="T34" fmla="*/ 2 w 69"/>
              <a:gd name="T35" fmla="*/ 27 h 66"/>
              <a:gd name="T36" fmla="*/ 1 w 69"/>
              <a:gd name="T37" fmla="*/ 25 h 66"/>
              <a:gd name="T38" fmla="*/ 3 w 69"/>
              <a:gd name="T39" fmla="*/ 24 h 66"/>
              <a:gd name="T40" fmla="*/ 8 w 69"/>
              <a:gd name="T41" fmla="*/ 26 h 66"/>
              <a:gd name="T42" fmla="*/ 9 w 69"/>
              <a:gd name="T43" fmla="*/ 26 h 66"/>
              <a:gd name="T44" fmla="*/ 33 w 69"/>
              <a:gd name="T45" fmla="*/ 8 h 66"/>
              <a:gd name="T46" fmla="*/ 33 w 69"/>
              <a:gd name="T47" fmla="*/ 8 h 66"/>
              <a:gd name="T48" fmla="*/ 33 w 69"/>
              <a:gd name="T49" fmla="*/ 2 h 66"/>
              <a:gd name="T50" fmla="*/ 35 w 69"/>
              <a:gd name="T51" fmla="*/ 0 h 66"/>
              <a:gd name="T52" fmla="*/ 36 w 69"/>
              <a:gd name="T53" fmla="*/ 2 h 66"/>
              <a:gd name="T54" fmla="*/ 36 w 69"/>
              <a:gd name="T55" fmla="*/ 8 h 66"/>
              <a:gd name="T56" fmla="*/ 36 w 69"/>
              <a:gd name="T57" fmla="*/ 8 h 66"/>
              <a:gd name="T58" fmla="*/ 61 w 69"/>
              <a:gd name="T59" fmla="*/ 26 h 66"/>
              <a:gd name="T60" fmla="*/ 67 w 69"/>
              <a:gd name="T61" fmla="*/ 24 h 66"/>
              <a:gd name="T62" fmla="*/ 69 w 69"/>
              <a:gd name="T63" fmla="*/ 25 h 66"/>
              <a:gd name="T64" fmla="*/ 68 w 69"/>
              <a:gd name="T65" fmla="*/ 27 h 66"/>
              <a:gd name="T66" fmla="*/ 62 w 69"/>
              <a:gd name="T67" fmla="*/ 29 h 66"/>
              <a:gd name="T68" fmla="*/ 33 w 69"/>
              <a:gd name="T69" fmla="*/ 34 h 66"/>
              <a:gd name="T70" fmla="*/ 33 w 69"/>
              <a:gd name="T71" fmla="*/ 34 h 66"/>
              <a:gd name="T72" fmla="*/ 33 w 69"/>
              <a:gd name="T73" fmla="*/ 15 h 66"/>
              <a:gd name="T74" fmla="*/ 15 w 69"/>
              <a:gd name="T75" fmla="*/ 28 h 66"/>
              <a:gd name="T76" fmla="*/ 33 w 69"/>
              <a:gd name="T77" fmla="*/ 34 h 66"/>
              <a:gd name="T78" fmla="*/ 36 w 69"/>
              <a:gd name="T79" fmla="*/ 14 h 66"/>
              <a:gd name="T80" fmla="*/ 36 w 69"/>
              <a:gd name="T81" fmla="*/ 14 h 66"/>
              <a:gd name="T82" fmla="*/ 36 w 69"/>
              <a:gd name="T83" fmla="*/ 34 h 66"/>
              <a:gd name="T84" fmla="*/ 55 w 69"/>
              <a:gd name="T85" fmla="*/ 28 h 66"/>
              <a:gd name="T86" fmla="*/ 36 w 69"/>
              <a:gd name="T87" fmla="*/ 14 h 66"/>
              <a:gd name="T88" fmla="*/ 56 w 69"/>
              <a:gd name="T89" fmla="*/ 31 h 66"/>
              <a:gd name="T90" fmla="*/ 56 w 69"/>
              <a:gd name="T91" fmla="*/ 31 h 66"/>
              <a:gd name="T92" fmla="*/ 37 w 69"/>
              <a:gd name="T93" fmla="*/ 37 h 66"/>
              <a:gd name="T94" fmla="*/ 48 w 69"/>
              <a:gd name="T95" fmla="*/ 52 h 66"/>
              <a:gd name="T96" fmla="*/ 56 w 69"/>
              <a:gd name="T97" fmla="*/ 31 h 66"/>
              <a:gd name="T98" fmla="*/ 45 w 69"/>
              <a:gd name="T99" fmla="*/ 54 h 66"/>
              <a:gd name="T100" fmla="*/ 45 w 69"/>
              <a:gd name="T101" fmla="*/ 54 h 66"/>
              <a:gd name="T102" fmla="*/ 35 w 69"/>
              <a:gd name="T103" fmla="*/ 39 h 66"/>
              <a:gd name="T104" fmla="*/ 24 w 69"/>
              <a:gd name="T105" fmla="*/ 54 h 66"/>
              <a:gd name="T106" fmla="*/ 45 w 69"/>
              <a:gd name="T107" fmla="*/ 54 h 66"/>
              <a:gd name="T108" fmla="*/ 22 w 69"/>
              <a:gd name="T109" fmla="*/ 52 h 66"/>
              <a:gd name="T110" fmla="*/ 22 w 69"/>
              <a:gd name="T111" fmla="*/ 52 h 66"/>
              <a:gd name="T112" fmla="*/ 32 w 69"/>
              <a:gd name="T113" fmla="*/ 37 h 66"/>
              <a:gd name="T114" fmla="*/ 14 w 69"/>
              <a:gd name="T115" fmla="*/ 31 h 66"/>
              <a:gd name="T116" fmla="*/ 22 w 69"/>
              <a:gd name="T117" fmla="*/ 52 h 6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  <a:cxn ang="0">
                <a:pos x="T112" y="T113"/>
              </a:cxn>
              <a:cxn ang="0">
                <a:pos x="T114" y="T115"/>
              </a:cxn>
              <a:cxn ang="0">
                <a:pos x="T116" y="T117"/>
              </a:cxn>
            </a:cxnLst>
            <a:rect l="0" t="0" r="r" b="b"/>
            <a:pathLst>
              <a:path w="69" h="66">
                <a:moveTo>
                  <a:pt x="62" y="29"/>
                </a:move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62" y="29"/>
                  <a:pt x="62" y="29"/>
                  <a:pt x="62" y="29"/>
                </a:cubicBezTo>
                <a:cubicBezTo>
                  <a:pt x="52" y="57"/>
                  <a:pt x="52" y="57"/>
                  <a:pt x="52" y="57"/>
                </a:cubicBezTo>
                <a:cubicBezTo>
                  <a:pt x="56" y="63"/>
                  <a:pt x="56" y="63"/>
                  <a:pt x="56" y="63"/>
                </a:cubicBezTo>
                <a:cubicBezTo>
                  <a:pt x="57" y="64"/>
                  <a:pt x="57" y="65"/>
                  <a:pt x="56" y="65"/>
                </a:cubicBezTo>
                <a:cubicBezTo>
                  <a:pt x="55" y="66"/>
                  <a:pt x="54" y="66"/>
                  <a:pt x="54" y="65"/>
                </a:cubicBezTo>
                <a:cubicBezTo>
                  <a:pt x="49" y="59"/>
                  <a:pt x="49" y="59"/>
                  <a:pt x="49" y="59"/>
                </a:cubicBezTo>
                <a:cubicBezTo>
                  <a:pt x="20" y="59"/>
                  <a:pt x="20" y="59"/>
                  <a:pt x="20" y="59"/>
                </a:cubicBezTo>
                <a:cubicBezTo>
                  <a:pt x="16" y="65"/>
                  <a:pt x="16" y="65"/>
                  <a:pt x="16" y="65"/>
                </a:cubicBezTo>
                <a:cubicBezTo>
                  <a:pt x="15" y="66"/>
                  <a:pt x="14" y="66"/>
                  <a:pt x="14" y="65"/>
                </a:cubicBezTo>
                <a:cubicBezTo>
                  <a:pt x="13" y="65"/>
                  <a:pt x="13" y="64"/>
                  <a:pt x="13" y="63"/>
                </a:cubicBezTo>
                <a:cubicBezTo>
                  <a:pt x="18" y="57"/>
                  <a:pt x="18" y="57"/>
                  <a:pt x="18" y="57"/>
                </a:cubicBezTo>
                <a:cubicBezTo>
                  <a:pt x="18" y="57"/>
                  <a:pt x="18" y="57"/>
                  <a:pt x="18" y="57"/>
                </a:cubicBezTo>
                <a:cubicBezTo>
                  <a:pt x="7" y="29"/>
                  <a:pt x="7" y="29"/>
                  <a:pt x="7" y="29"/>
                </a:cubicBezTo>
                <a:cubicBezTo>
                  <a:pt x="7" y="29"/>
                  <a:pt x="7" y="29"/>
                  <a:pt x="7" y="29"/>
                </a:cubicBezTo>
                <a:cubicBezTo>
                  <a:pt x="2" y="27"/>
                  <a:pt x="2" y="27"/>
                  <a:pt x="2" y="27"/>
                </a:cubicBezTo>
                <a:cubicBezTo>
                  <a:pt x="1" y="27"/>
                  <a:pt x="0" y="26"/>
                  <a:pt x="1" y="25"/>
                </a:cubicBezTo>
                <a:cubicBezTo>
                  <a:pt x="1" y="24"/>
                  <a:pt x="2" y="24"/>
                  <a:pt x="3" y="24"/>
                </a:cubicBezTo>
                <a:cubicBezTo>
                  <a:pt x="8" y="26"/>
                  <a:pt x="8" y="26"/>
                  <a:pt x="8" y="26"/>
                </a:cubicBezTo>
                <a:cubicBezTo>
                  <a:pt x="9" y="26"/>
                  <a:pt x="9" y="26"/>
                  <a:pt x="9" y="26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8"/>
                  <a:pt x="33" y="8"/>
                  <a:pt x="33" y="8"/>
                </a:cubicBezTo>
                <a:cubicBezTo>
                  <a:pt x="33" y="2"/>
                  <a:pt x="33" y="2"/>
                  <a:pt x="33" y="2"/>
                </a:cubicBezTo>
                <a:cubicBezTo>
                  <a:pt x="33" y="1"/>
                  <a:pt x="34" y="0"/>
                  <a:pt x="35" y="0"/>
                </a:cubicBezTo>
                <a:cubicBezTo>
                  <a:pt x="36" y="0"/>
                  <a:pt x="36" y="1"/>
                  <a:pt x="36" y="2"/>
                </a:cubicBezTo>
                <a:cubicBezTo>
                  <a:pt x="36" y="8"/>
                  <a:pt x="36" y="8"/>
                  <a:pt x="36" y="8"/>
                </a:cubicBezTo>
                <a:cubicBezTo>
                  <a:pt x="36" y="8"/>
                  <a:pt x="36" y="8"/>
                  <a:pt x="36" y="8"/>
                </a:cubicBezTo>
                <a:cubicBezTo>
                  <a:pt x="61" y="26"/>
                  <a:pt x="61" y="26"/>
                  <a:pt x="61" y="26"/>
                </a:cubicBezTo>
                <a:cubicBezTo>
                  <a:pt x="67" y="24"/>
                  <a:pt x="67" y="24"/>
                  <a:pt x="67" y="24"/>
                </a:cubicBezTo>
                <a:cubicBezTo>
                  <a:pt x="68" y="24"/>
                  <a:pt x="69" y="24"/>
                  <a:pt x="69" y="25"/>
                </a:cubicBezTo>
                <a:cubicBezTo>
                  <a:pt x="69" y="26"/>
                  <a:pt x="69" y="27"/>
                  <a:pt x="68" y="27"/>
                </a:cubicBezTo>
                <a:cubicBezTo>
                  <a:pt x="62" y="29"/>
                  <a:pt x="62" y="29"/>
                  <a:pt x="62" y="29"/>
                </a:cubicBezTo>
                <a:close/>
                <a:moveTo>
                  <a:pt x="33" y="34"/>
                </a:moveTo>
                <a:cubicBezTo>
                  <a:pt x="33" y="34"/>
                  <a:pt x="33" y="34"/>
                  <a:pt x="33" y="34"/>
                </a:cubicBezTo>
                <a:cubicBezTo>
                  <a:pt x="33" y="15"/>
                  <a:pt x="33" y="15"/>
                  <a:pt x="33" y="15"/>
                </a:cubicBezTo>
                <a:cubicBezTo>
                  <a:pt x="15" y="28"/>
                  <a:pt x="15" y="28"/>
                  <a:pt x="15" y="28"/>
                </a:cubicBezTo>
                <a:cubicBezTo>
                  <a:pt x="33" y="34"/>
                  <a:pt x="33" y="34"/>
                  <a:pt x="33" y="34"/>
                </a:cubicBezTo>
                <a:close/>
                <a:moveTo>
                  <a:pt x="36" y="14"/>
                </a:moveTo>
                <a:cubicBezTo>
                  <a:pt x="36" y="14"/>
                  <a:pt x="36" y="14"/>
                  <a:pt x="36" y="14"/>
                </a:cubicBezTo>
                <a:cubicBezTo>
                  <a:pt x="36" y="34"/>
                  <a:pt x="36" y="34"/>
                  <a:pt x="36" y="34"/>
                </a:cubicBezTo>
                <a:cubicBezTo>
                  <a:pt x="55" y="28"/>
                  <a:pt x="55" y="28"/>
                  <a:pt x="55" y="28"/>
                </a:cubicBezTo>
                <a:cubicBezTo>
                  <a:pt x="36" y="14"/>
                  <a:pt x="36" y="14"/>
                  <a:pt x="36" y="14"/>
                </a:cubicBezTo>
                <a:close/>
                <a:moveTo>
                  <a:pt x="56" y="31"/>
                </a:moveTo>
                <a:cubicBezTo>
                  <a:pt x="56" y="31"/>
                  <a:pt x="56" y="31"/>
                  <a:pt x="56" y="31"/>
                </a:cubicBezTo>
                <a:cubicBezTo>
                  <a:pt x="37" y="37"/>
                  <a:pt x="37" y="37"/>
                  <a:pt x="37" y="37"/>
                </a:cubicBezTo>
                <a:cubicBezTo>
                  <a:pt x="48" y="52"/>
                  <a:pt x="48" y="52"/>
                  <a:pt x="48" y="52"/>
                </a:cubicBezTo>
                <a:cubicBezTo>
                  <a:pt x="56" y="31"/>
                  <a:pt x="56" y="31"/>
                  <a:pt x="56" y="31"/>
                </a:cubicBezTo>
                <a:close/>
                <a:moveTo>
                  <a:pt x="45" y="54"/>
                </a:moveTo>
                <a:cubicBezTo>
                  <a:pt x="45" y="54"/>
                  <a:pt x="45" y="54"/>
                  <a:pt x="45" y="54"/>
                </a:cubicBezTo>
                <a:cubicBezTo>
                  <a:pt x="35" y="39"/>
                  <a:pt x="35" y="39"/>
                  <a:pt x="35" y="39"/>
                </a:cubicBezTo>
                <a:cubicBezTo>
                  <a:pt x="24" y="54"/>
                  <a:pt x="24" y="54"/>
                  <a:pt x="24" y="54"/>
                </a:cubicBezTo>
                <a:cubicBezTo>
                  <a:pt x="45" y="54"/>
                  <a:pt x="45" y="54"/>
                  <a:pt x="45" y="54"/>
                </a:cubicBezTo>
                <a:close/>
                <a:moveTo>
                  <a:pt x="22" y="52"/>
                </a:moveTo>
                <a:cubicBezTo>
                  <a:pt x="22" y="52"/>
                  <a:pt x="22" y="52"/>
                  <a:pt x="22" y="52"/>
                </a:cubicBezTo>
                <a:cubicBezTo>
                  <a:pt x="32" y="37"/>
                  <a:pt x="32" y="37"/>
                  <a:pt x="32" y="37"/>
                </a:cubicBezTo>
                <a:cubicBezTo>
                  <a:pt x="14" y="31"/>
                  <a:pt x="14" y="31"/>
                  <a:pt x="14" y="31"/>
                </a:cubicBezTo>
                <a:cubicBezTo>
                  <a:pt x="22" y="52"/>
                  <a:pt x="22" y="52"/>
                  <a:pt x="22" y="52"/>
                </a:cubicBezTo>
                <a:close/>
              </a:path>
            </a:pathLst>
          </a:custGeom>
          <a:solidFill>
            <a:srgbClr val="C9B6A0"/>
          </a:solidFill>
          <a:ln>
            <a:noFill/>
          </a:ln>
          <a:extLst/>
        </p:spPr>
        <p:txBody>
          <a:bodyPr vert="horz" wrap="square" lIns="96771" tIns="48386" rIns="96771" bIns="48386" numCol="1" anchor="t" anchorCtr="0" compatLnSpc="1"/>
          <a:lstStyle/>
          <a:p>
            <a:endParaRPr lang="zh-CN" altLang="en-US" sz="1905"/>
          </a:p>
        </p:txBody>
      </p:sp>
      <p:sp>
        <p:nvSpPr>
          <p:cNvPr id="20" name="Rectangle 19"/>
          <p:cNvSpPr/>
          <p:nvPr/>
        </p:nvSpPr>
        <p:spPr>
          <a:xfrm>
            <a:off x="494632" y="5219286"/>
            <a:ext cx="3065839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/>
            <a:r>
              <a:rPr lang="en-US" sz="2800"/>
              <a:t>Traders book trades</a:t>
            </a:r>
            <a:endParaRPr lang="en-US" sz="2800" dirty="0"/>
          </a:p>
        </p:txBody>
      </p:sp>
      <p:sp>
        <p:nvSpPr>
          <p:cNvPr id="21" name="Rectangle 20"/>
          <p:cNvSpPr/>
          <p:nvPr/>
        </p:nvSpPr>
        <p:spPr>
          <a:xfrm>
            <a:off x="4380923" y="5219286"/>
            <a:ext cx="3465037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/>
              <a:t>Trades pushed into and shown in </a:t>
            </a:r>
            <a:r>
              <a:rPr lang="en-US" sz="2800" dirty="0" err="1"/>
              <a:t>DataVeri</a:t>
            </a:r>
            <a:endParaRPr lang="en-US" sz="2800" dirty="0"/>
          </a:p>
        </p:txBody>
      </p:sp>
      <p:sp>
        <p:nvSpPr>
          <p:cNvPr id="22" name="Rectangle 21"/>
          <p:cNvSpPr/>
          <p:nvPr/>
        </p:nvSpPr>
        <p:spPr>
          <a:xfrm>
            <a:off x="8670110" y="5219286"/>
            <a:ext cx="298603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800" dirty="0"/>
              <a:t>Real-time position change updates</a:t>
            </a:r>
          </a:p>
        </p:txBody>
      </p:sp>
      <p:sp>
        <p:nvSpPr>
          <p:cNvPr id="24" name="TextBox 23"/>
          <p:cNvSpPr txBox="1"/>
          <p:nvPr/>
        </p:nvSpPr>
        <p:spPr>
          <a:xfrm>
            <a:off x="574434" y="4716943"/>
            <a:ext cx="400751" cy="35394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lnSpc>
                <a:spcPts val="2434"/>
              </a:lnSpc>
            </a:pPr>
            <a:r>
              <a:rPr lang="en-US" altLang="zh-CN" sz="2540" b="1" dirty="0">
                <a:solidFill>
                  <a:srgbClr val="212121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01</a:t>
            </a:r>
          </a:p>
        </p:txBody>
      </p:sp>
      <p:cxnSp>
        <p:nvCxnSpPr>
          <p:cNvPr id="25" name="直接连接符 32"/>
          <p:cNvCxnSpPr/>
          <p:nvPr/>
        </p:nvCxnSpPr>
        <p:spPr>
          <a:xfrm>
            <a:off x="574434" y="4547444"/>
            <a:ext cx="2986037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4460726" y="4709486"/>
            <a:ext cx="400751" cy="354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lnSpc>
                <a:spcPts val="2434"/>
              </a:lnSpc>
            </a:pPr>
            <a:r>
              <a:rPr lang="en-US" altLang="zh-CN" sz="2540" b="1" dirty="0">
                <a:solidFill>
                  <a:srgbClr val="212121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02</a:t>
            </a:r>
          </a:p>
        </p:txBody>
      </p:sp>
      <p:cxnSp>
        <p:nvCxnSpPr>
          <p:cNvPr id="30" name="直接连接符 32"/>
          <p:cNvCxnSpPr/>
          <p:nvPr/>
        </p:nvCxnSpPr>
        <p:spPr>
          <a:xfrm>
            <a:off x="4460726" y="4539987"/>
            <a:ext cx="321642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extBox 32"/>
          <p:cNvSpPr txBox="1"/>
          <p:nvPr/>
        </p:nvSpPr>
        <p:spPr>
          <a:xfrm>
            <a:off x="8746884" y="4709486"/>
            <a:ext cx="400751" cy="354521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lnSpc>
                <a:spcPts val="2434"/>
              </a:lnSpc>
            </a:pPr>
            <a:r>
              <a:rPr lang="en-US" altLang="zh-CN" sz="2540" b="1" dirty="0">
                <a:solidFill>
                  <a:srgbClr val="212121"/>
                </a:solidFill>
                <a:latin typeface="微软雅黑" panose="020B0503020204020204" pitchFamily="18" charset="-122"/>
                <a:cs typeface="微软雅黑" panose="020B0503020204020204" pitchFamily="18" charset="-122"/>
              </a:rPr>
              <a:t>03</a:t>
            </a:r>
          </a:p>
        </p:txBody>
      </p:sp>
      <p:cxnSp>
        <p:nvCxnSpPr>
          <p:cNvPr id="34" name="直接连接符 32"/>
          <p:cNvCxnSpPr/>
          <p:nvPr/>
        </p:nvCxnSpPr>
        <p:spPr>
          <a:xfrm>
            <a:off x="8746884" y="4539987"/>
            <a:ext cx="2909264" cy="0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17636648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6" name="Content Placeholder 5"/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7117543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917217" y="489231"/>
            <a:ext cx="2465803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On Day End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7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8" name="文本框 21"/>
          <p:cNvSpPr txBox="1"/>
          <p:nvPr/>
        </p:nvSpPr>
        <p:spPr>
          <a:xfrm>
            <a:off x="838200" y="991060"/>
            <a:ext cx="152952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Process Flow</a:t>
            </a:r>
          </a:p>
        </p:txBody>
      </p:sp>
    </p:spTree>
    <p:extLst>
      <p:ext uri="{BB962C8B-B14F-4D97-AF65-F5344CB8AC3E}">
        <p14:creationId xmlns:p14="http://schemas.microsoft.com/office/powerpoint/2010/main" val="1592292484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3F0AD17B-C8BD-2A42-B7DD-49233C33D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6">
                                            <p:graphicEl>
                                              <a:dgm id="{3F0AD17B-C8BD-2A42-B7DD-49233C33DC55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6">
                                            <p:graphicEl>
                                              <a:dgm id="{3F0AD17B-C8BD-2A42-B7DD-49233C33DC55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F08D595-D8A6-5E4B-84AF-AA834D7F6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6">
                                            <p:graphicEl>
                                              <a:dgm id="{DF08D595-D8A6-5E4B-84AF-AA834D7F634E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">
                                            <p:graphicEl>
                                              <a:dgm id="{DF08D595-D8A6-5E4B-84AF-AA834D7F634E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7D838599-C7FF-4E47-8059-0BFF5118B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6">
                                            <p:graphicEl>
                                              <a:dgm id="{7D838599-C7FF-4E47-8059-0BFF5118B93D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6">
                                            <p:graphicEl>
                                              <a:dgm id="{7D838599-C7FF-4E47-8059-0BFF5118B93D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D36AC0F5-44AC-2F4D-99A3-CE1AE5BB0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/>
                                        <p:tgtEl>
                                          <p:spTgt spid="6">
                                            <p:graphicEl>
                                              <a:dgm id="{D36AC0F5-44AC-2F4D-99A3-CE1AE5BB060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3" dur="500"/>
                                        <p:tgtEl>
                                          <p:spTgt spid="6">
                                            <p:graphicEl>
                                              <a:dgm id="{D36AC0F5-44AC-2F4D-99A3-CE1AE5BB060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03CA5783-47C7-F64B-BB94-841648004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/>
                                        <p:tgtEl>
                                          <p:spTgt spid="6">
                                            <p:graphicEl>
                                              <a:dgm id="{03CA5783-47C7-F64B-BB94-8416480042A6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6">
                                            <p:graphicEl>
                                              <a:dgm id="{03CA5783-47C7-F64B-BB94-8416480042A6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500"/>
                            </p:stCondLst>
                            <p:childTnLst>
                              <p:par>
                                <p:cTn id="3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B6BE6F1-2985-BC48-B67D-3F2FFF7C48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/>
                                        <p:tgtEl>
                                          <p:spTgt spid="6">
                                            <p:graphicEl>
                                              <a:dgm id="{FB6BE6F1-2985-BC48-B67D-3F2FFF7C4861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3" dur="500"/>
                                        <p:tgtEl>
                                          <p:spTgt spid="6">
                                            <p:graphicEl>
                                              <a:dgm id="{FB6BE6F1-2985-BC48-B67D-3F2FFF7C4861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8F413EC-65C1-3044-9174-F22505DC1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/>
                                        <p:tgtEl>
                                          <p:spTgt spid="6">
                                            <p:graphicEl>
                                              <a:dgm id="{B8F413EC-65C1-3044-9174-F22505DC1EC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6">
                                            <p:graphicEl>
                                              <a:dgm id="{B8F413EC-65C1-3044-9174-F22505DC1EC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B34E9366-BC9A-A847-AFA3-1DE822B67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/>
                                        <p:tgtEl>
                                          <p:spTgt spid="6">
                                            <p:graphicEl>
                                              <a:dgm id="{B34E9366-BC9A-A847-AFA3-1DE822B673F8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6">
                                            <p:graphicEl>
                                              <a:dgm id="{B34E9366-BC9A-A847-AFA3-1DE822B673F8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000"/>
                            </p:stCondLst>
                            <p:childTnLst>
                              <p:par>
                                <p:cTn id="4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F04D316B-DA67-C643-BCAD-92DCD93EC0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6">
                                            <p:graphicEl>
                                              <a:dgm id="{F04D316B-DA67-C643-BCAD-92DCD93EC017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6">
                                            <p:graphicEl>
                                              <a:dgm id="{F04D316B-DA67-C643-BCAD-92DCD93EC017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4500"/>
                            </p:stCondLst>
                            <p:childTnLst>
                              <p:par>
                                <p:cTn id="50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9D768C00-3C45-DC4E-8B9A-1A867EC2A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6">
                                            <p:graphicEl>
                                              <a:dgm id="{9D768C00-3C45-DC4E-8B9A-1A867EC2A373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">
                                            <p:graphicEl>
                                              <a:dgm id="{9D768C00-3C45-DC4E-8B9A-1A867EC2A373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0"/>
                            </p:stCondLst>
                            <p:childTnLst>
                              <p:par>
                                <p:cTn id="5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graphicEl>
                                              <a:dgm id="{54FCAC12-8522-8D45-B292-DC5F91049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/>
                                        <p:tgtEl>
                                          <p:spTgt spid="6">
                                            <p:graphicEl>
                                              <a:dgm id="{54FCAC12-8522-8D45-B292-DC5F91049A02}"/>
                                            </p:graphic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58" dur="500"/>
                                        <p:tgtEl>
                                          <p:spTgt spid="6">
                                            <p:graphicEl>
                                              <a:dgm id="{54FCAC12-8522-8D45-B292-DC5F91049A02}"/>
                                            </p:graphic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6" grpId="0" uiExpand="1">
        <p:bldSub>
          <a:bldDgm bld="one"/>
        </p:bldSub>
      </p:bldGraphic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8" y="2205038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9A3D37"/>
                </a:solidFill>
                <a:latin typeface="+mn-lt"/>
              </a:rPr>
              <a:t>Demo</a:t>
            </a:r>
          </a:p>
        </p:txBody>
      </p:sp>
      <p:sp>
        <p:nvSpPr>
          <p:cNvPr id="4" name="泪滴形 25"/>
          <p:cNvSpPr/>
          <p:nvPr/>
        </p:nvSpPr>
        <p:spPr>
          <a:xfrm rot="8100000">
            <a:off x="1032269" y="2208428"/>
            <a:ext cx="967714" cy="967714"/>
          </a:xfrm>
          <a:prstGeom prst="teardrop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TextBox 1"/>
          <p:cNvSpPr txBox="1"/>
          <p:nvPr/>
        </p:nvSpPr>
        <p:spPr>
          <a:xfrm>
            <a:off x="1251084" y="2376678"/>
            <a:ext cx="551434" cy="6975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4233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04</a:t>
            </a:r>
          </a:p>
        </p:txBody>
      </p:sp>
      <p:grpSp>
        <p:nvGrpSpPr>
          <p:cNvPr id="10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908048" y="5178606"/>
            <a:ext cx="7035802" cy="155394"/>
            <a:chOff x="3188" y="9018"/>
            <a:chExt cx="11206" cy="1186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</p:spTree>
    <p:extLst>
      <p:ext uri="{BB962C8B-B14F-4D97-AF65-F5344CB8AC3E}">
        <p14:creationId xmlns:p14="http://schemas.microsoft.com/office/powerpoint/2010/main" val="1711672390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DataVeri Demo Pre3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9459538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8" y="2205038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9A3D37"/>
                </a:solidFill>
                <a:latin typeface="+mn-lt"/>
              </a:rPr>
              <a:t>Feature Highlights</a:t>
            </a:r>
          </a:p>
        </p:txBody>
      </p:sp>
      <p:sp>
        <p:nvSpPr>
          <p:cNvPr id="4" name="泪滴形 25"/>
          <p:cNvSpPr/>
          <p:nvPr/>
        </p:nvSpPr>
        <p:spPr>
          <a:xfrm rot="8100000">
            <a:off x="1032269" y="2208428"/>
            <a:ext cx="967714" cy="967714"/>
          </a:xfrm>
          <a:prstGeom prst="teardrop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TextBox 1"/>
          <p:cNvSpPr txBox="1"/>
          <p:nvPr/>
        </p:nvSpPr>
        <p:spPr>
          <a:xfrm>
            <a:off x="1251084" y="2376678"/>
            <a:ext cx="551434" cy="6975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4233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05</a:t>
            </a:r>
          </a:p>
        </p:txBody>
      </p:sp>
      <p:grpSp>
        <p:nvGrpSpPr>
          <p:cNvPr id="10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908048" y="5178606"/>
            <a:ext cx="7035802" cy="155394"/>
            <a:chOff x="3188" y="9018"/>
            <a:chExt cx="11206" cy="1186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</p:spTree>
    <p:extLst>
      <p:ext uri="{BB962C8B-B14F-4D97-AF65-F5344CB8AC3E}">
        <p14:creationId xmlns:p14="http://schemas.microsoft.com/office/powerpoint/2010/main" val="1585471221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917217" y="489231"/>
            <a:ext cx="3860416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Feature Highlights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7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30" name="椭圆 80"/>
          <p:cNvSpPr>
            <a:spLocks noChangeAspect="1"/>
          </p:cNvSpPr>
          <p:nvPr/>
        </p:nvSpPr>
        <p:spPr>
          <a:xfrm flipV="1">
            <a:off x="1316845" y="2920902"/>
            <a:ext cx="1241920" cy="1241920"/>
          </a:xfrm>
          <a:prstGeom prst="ellipse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31" name="椭圆 81"/>
          <p:cNvSpPr/>
          <p:nvPr/>
        </p:nvSpPr>
        <p:spPr>
          <a:xfrm flipV="1">
            <a:off x="1127805" y="2731862"/>
            <a:ext cx="1620000" cy="1620000"/>
          </a:xfrm>
          <a:prstGeom prst="ellipse">
            <a:avLst/>
          </a:prstGeom>
          <a:noFill/>
          <a:ln w="19050">
            <a:solidFill>
              <a:srgbClr val="D7C2AA"/>
            </a:solidFill>
            <a:prstDash val="sysDot"/>
          </a:ln>
          <a:extLst>
            <a:ext uri="{909E8E84-426E-40DD-AFC4-6F175D3DCCD1}">
              <a14:hiddenFill xmlns:a14="http://schemas.microsoft.com/office/drawing/2010/main">
                <a:solidFill>
                  <a:srgbClr val="F1CD65"/>
                </a:solidFill>
              </a14:hiddenFill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1058" y="3098865"/>
            <a:ext cx="942598" cy="890206"/>
          </a:xfrm>
          <a:prstGeom prst="rect">
            <a:avLst/>
          </a:prstGeom>
        </p:spPr>
      </p:pic>
      <p:grpSp>
        <p:nvGrpSpPr>
          <p:cNvPr id="39" name="Group 38"/>
          <p:cNvGrpSpPr/>
          <p:nvPr/>
        </p:nvGrpSpPr>
        <p:grpSpPr>
          <a:xfrm>
            <a:off x="3901846" y="1389336"/>
            <a:ext cx="2388113" cy="1432868"/>
            <a:chOff x="0" y="210405"/>
            <a:chExt cx="2388113" cy="1432868"/>
          </a:xfrm>
          <a:solidFill>
            <a:srgbClr val="E5E2DC"/>
          </a:solidFill>
        </p:grpSpPr>
        <p:sp>
          <p:nvSpPr>
            <p:cNvPr id="46" name="Rectangle 45"/>
            <p:cNvSpPr/>
            <p:nvPr/>
          </p:nvSpPr>
          <p:spPr>
            <a:xfrm>
              <a:off x="0" y="210405"/>
              <a:ext cx="2388113" cy="1432868"/>
            </a:xfrm>
            <a:prstGeom prst="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0"/>
                <a:satOff val="0"/>
                <a:lumOff val="0"/>
                <a:alphaOff val="0"/>
              </a:schemeClr>
            </a:fillRef>
            <a:effectRef idx="2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7" name="Rectangle 46"/>
            <p:cNvSpPr/>
            <p:nvPr/>
          </p:nvSpPr>
          <p:spPr>
            <a:xfrm>
              <a:off x="0" y="210405"/>
              <a:ext cx="2388113" cy="14328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chemeClr val="tx1"/>
                  </a:solidFill>
                </a:rPr>
                <a:t>Real-time transaction tracking</a:t>
              </a: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528770" y="3139206"/>
            <a:ext cx="2388113" cy="1432868"/>
            <a:chOff x="2626925" y="210405"/>
            <a:chExt cx="2388113" cy="1432868"/>
          </a:xfrm>
          <a:solidFill>
            <a:srgbClr val="D7C2AA"/>
          </a:solidFill>
        </p:grpSpPr>
        <p:sp>
          <p:nvSpPr>
            <p:cNvPr id="44" name="Rectangle 43"/>
            <p:cNvSpPr/>
            <p:nvPr/>
          </p:nvSpPr>
          <p:spPr>
            <a:xfrm>
              <a:off x="2626925" y="210405"/>
              <a:ext cx="2388113" cy="1432868"/>
            </a:xfrm>
            <a:prstGeom prst="rect">
              <a:avLst/>
            </a:prstGeom>
            <a:solidFill>
              <a:srgbClr val="C9B6A0"/>
            </a:solidFill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387228"/>
                <a:satOff val="14286"/>
                <a:lumOff val="-2101"/>
                <a:alphaOff val="0"/>
              </a:schemeClr>
            </a:fillRef>
            <a:effectRef idx="2">
              <a:schemeClr val="accent3">
                <a:hueOff val="387228"/>
                <a:satOff val="14286"/>
                <a:lumOff val="-210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45" name="Rectangle 44"/>
            <p:cNvSpPr/>
            <p:nvPr/>
          </p:nvSpPr>
          <p:spPr>
            <a:xfrm>
              <a:off x="2626925" y="210405"/>
              <a:ext cx="2388113" cy="14328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chemeClr val="tx1"/>
                  </a:solidFill>
                </a:rPr>
                <a:t>Synchronous presentation of marginal P&amp;L report during generation</a:t>
              </a: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9155695" y="3139206"/>
            <a:ext cx="2388113" cy="1432868"/>
            <a:chOff x="5253850" y="210405"/>
            <a:chExt cx="2388113" cy="1432868"/>
          </a:xfrm>
          <a:solidFill>
            <a:srgbClr val="E5E2DC"/>
          </a:solidFill>
        </p:grpSpPr>
        <p:sp>
          <p:nvSpPr>
            <p:cNvPr id="42" name="Rectangle 41"/>
            <p:cNvSpPr/>
            <p:nvPr/>
          </p:nvSpPr>
          <p:spPr>
            <a:xfrm>
              <a:off x="5253850" y="210405"/>
              <a:ext cx="2388113" cy="1432868"/>
            </a:xfrm>
            <a:prstGeom prst="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774457"/>
                <a:satOff val="28571"/>
                <a:lumOff val="-4202"/>
                <a:alphaOff val="0"/>
              </a:schemeClr>
            </a:fillRef>
            <a:effectRef idx="2">
              <a:schemeClr val="accent3">
                <a:hueOff val="774457"/>
                <a:satOff val="28571"/>
                <a:lumOff val="-4202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43" name="Rectangle 42"/>
            <p:cNvSpPr/>
            <p:nvPr/>
          </p:nvSpPr>
          <p:spPr>
            <a:xfrm>
              <a:off x="5253850" y="210405"/>
              <a:ext cx="2388113" cy="14328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chemeClr val="tx1"/>
                  </a:solidFill>
                </a:rPr>
                <a:t>Web-reporting in substitute of self-maintained spreadsheets</a:t>
              </a: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095902" y="4889076"/>
            <a:ext cx="2388113" cy="1432868"/>
            <a:chOff x="0" y="1882085"/>
            <a:chExt cx="2388113" cy="1432868"/>
          </a:xfrm>
          <a:solidFill>
            <a:srgbClr val="AC453F"/>
          </a:solidFill>
        </p:grpSpPr>
        <p:sp>
          <p:nvSpPr>
            <p:cNvPr id="55" name="Rectangle 54"/>
            <p:cNvSpPr/>
            <p:nvPr/>
          </p:nvSpPr>
          <p:spPr>
            <a:xfrm>
              <a:off x="0" y="1882085"/>
              <a:ext cx="2388113" cy="1432868"/>
            </a:xfrm>
            <a:prstGeom prst="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1161685"/>
                <a:satOff val="42857"/>
                <a:lumOff val="-6303"/>
                <a:alphaOff val="0"/>
              </a:schemeClr>
            </a:fillRef>
            <a:effectRef idx="2">
              <a:schemeClr val="accent3">
                <a:hueOff val="1161685"/>
                <a:satOff val="42857"/>
                <a:lumOff val="-630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>
                <a:solidFill>
                  <a:schemeClr val="bg1"/>
                </a:solidFill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0" y="1882085"/>
              <a:ext cx="2388113" cy="14328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chemeClr val="bg1"/>
                  </a:solidFill>
                </a:rPr>
                <a:t>Restful API for connection with currently existing systems</a:t>
              </a:r>
            </a:p>
          </p:txBody>
        </p:sp>
      </p:grpSp>
      <p:grpSp>
        <p:nvGrpSpPr>
          <p:cNvPr id="49" name="Group 48"/>
          <p:cNvGrpSpPr/>
          <p:nvPr/>
        </p:nvGrpSpPr>
        <p:grpSpPr>
          <a:xfrm>
            <a:off x="6528771" y="1389336"/>
            <a:ext cx="2388113" cy="1432868"/>
            <a:chOff x="2626925" y="1882085"/>
            <a:chExt cx="2388113" cy="1432868"/>
          </a:xfrm>
          <a:solidFill>
            <a:srgbClr val="A7A5A1">
              <a:alpha val="89020"/>
            </a:srgbClr>
          </a:solidFill>
        </p:grpSpPr>
        <p:sp>
          <p:nvSpPr>
            <p:cNvPr id="53" name="Rectangle 52"/>
            <p:cNvSpPr/>
            <p:nvPr/>
          </p:nvSpPr>
          <p:spPr>
            <a:xfrm>
              <a:off x="2626925" y="1882085"/>
              <a:ext cx="2388113" cy="1432868"/>
            </a:xfrm>
            <a:prstGeom prst="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1548914"/>
                <a:satOff val="57143"/>
                <a:lumOff val="-8403"/>
                <a:alphaOff val="0"/>
              </a:schemeClr>
            </a:fillRef>
            <a:effectRef idx="2">
              <a:schemeClr val="accent3">
                <a:hueOff val="1548914"/>
                <a:satOff val="57143"/>
                <a:lumOff val="-8403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4" name="Rectangle 53"/>
            <p:cNvSpPr/>
            <p:nvPr/>
          </p:nvSpPr>
          <p:spPr>
            <a:xfrm>
              <a:off x="2626925" y="1882085"/>
              <a:ext cx="2388113" cy="14328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>
                  <a:solidFill>
                    <a:schemeClr val="tx1"/>
                  </a:solidFill>
                </a:rPr>
                <a:t>Market Data</a:t>
              </a:r>
              <a:r>
                <a:rPr lang="zh-CN" altLang="en-US" sz="1800" kern="1200" dirty="0">
                  <a:solidFill>
                    <a:schemeClr val="tx1"/>
                  </a:solidFill>
                </a:rPr>
                <a:t> </a:t>
              </a:r>
              <a:r>
                <a:rPr lang="en-US" sz="1800" kern="1200" dirty="0">
                  <a:solidFill>
                    <a:schemeClr val="tx1"/>
                  </a:solidFill>
                </a:rPr>
                <a:t>Verification</a:t>
              </a: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9155695" y="1389336"/>
            <a:ext cx="2388113" cy="1432868"/>
            <a:chOff x="5253850" y="1882085"/>
            <a:chExt cx="2388113" cy="1432868"/>
          </a:xfrm>
          <a:solidFill>
            <a:srgbClr val="9A3D37"/>
          </a:solidFill>
        </p:grpSpPr>
        <p:sp>
          <p:nvSpPr>
            <p:cNvPr id="51" name="Rectangle 50"/>
            <p:cNvSpPr/>
            <p:nvPr/>
          </p:nvSpPr>
          <p:spPr>
            <a:xfrm>
              <a:off x="5253850" y="1882085"/>
              <a:ext cx="2388113" cy="1432868"/>
            </a:xfrm>
            <a:prstGeom prst="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1936142"/>
                <a:satOff val="71429"/>
                <a:lumOff val="-10504"/>
                <a:alphaOff val="0"/>
              </a:schemeClr>
            </a:fillRef>
            <a:effectRef idx="2">
              <a:schemeClr val="accent3">
                <a:hueOff val="1936142"/>
                <a:satOff val="71429"/>
                <a:lumOff val="-10504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52" name="Rectangle 51"/>
            <p:cNvSpPr/>
            <p:nvPr/>
          </p:nvSpPr>
          <p:spPr>
            <a:xfrm>
              <a:off x="5253850" y="1882085"/>
              <a:ext cx="2388113" cy="14328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>
                  <a:solidFill>
                    <a:schemeClr val="bg1"/>
                  </a:solidFill>
                </a:rPr>
                <a:t>Static Data Verification</a:t>
              </a:r>
              <a:endParaRPr lang="en-US" sz="1800" kern="12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901846" y="3139206"/>
            <a:ext cx="2388113" cy="1432868"/>
            <a:chOff x="1313462" y="3553764"/>
            <a:chExt cx="2388113" cy="1432868"/>
          </a:xfrm>
          <a:solidFill>
            <a:srgbClr val="AA988E"/>
          </a:solidFill>
        </p:grpSpPr>
        <p:sp>
          <p:nvSpPr>
            <p:cNvPr id="61" name="Rectangle 60"/>
            <p:cNvSpPr/>
            <p:nvPr/>
          </p:nvSpPr>
          <p:spPr>
            <a:xfrm>
              <a:off x="1313462" y="3553764"/>
              <a:ext cx="2388113" cy="143286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2323371"/>
                <a:satOff val="85714"/>
                <a:lumOff val="-12605"/>
                <a:alphaOff val="0"/>
              </a:schemeClr>
            </a:fillRef>
            <a:effectRef idx="2">
              <a:schemeClr val="accent3">
                <a:hueOff val="2323371"/>
                <a:satOff val="85714"/>
                <a:lumOff val="-12605"/>
                <a:alphaOff val="0"/>
              </a:schemeClr>
            </a:effectRef>
            <a:fontRef idx="minor">
              <a:schemeClr val="lt1"/>
            </a:fontRef>
          </p:style>
        </p:sp>
        <p:sp>
          <p:nvSpPr>
            <p:cNvPr id="62" name="Rectangle 61"/>
            <p:cNvSpPr/>
            <p:nvPr/>
          </p:nvSpPr>
          <p:spPr>
            <a:xfrm>
              <a:off x="1313462" y="3553764"/>
              <a:ext cx="2388113" cy="1432868"/>
            </a:xfrm>
            <a:prstGeom prst="rect">
              <a:avLst/>
            </a:prstGeom>
            <a:grpFill/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Automatic email notification on reconciliation submission and data verification failure</a:t>
              </a:r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7722827" y="4889076"/>
            <a:ext cx="2388113" cy="1432868"/>
            <a:chOff x="3940387" y="3553764"/>
            <a:chExt cx="2388113" cy="1432868"/>
          </a:xfrm>
          <a:solidFill>
            <a:srgbClr val="A7A5A1"/>
          </a:solidFill>
        </p:grpSpPr>
        <p:sp>
          <p:nvSpPr>
            <p:cNvPr id="59" name="Rectangle 58"/>
            <p:cNvSpPr/>
            <p:nvPr/>
          </p:nvSpPr>
          <p:spPr>
            <a:xfrm>
              <a:off x="3940387" y="3553764"/>
              <a:ext cx="2388113" cy="1432868"/>
            </a:xfrm>
            <a:prstGeom prst="rect">
              <a:avLst/>
            </a:prstGeom>
            <a:grpFill/>
          </p:spPr>
          <p:style>
            <a:lnRef idx="0">
              <a:schemeClr val="lt1">
                <a:hueOff val="0"/>
                <a:satOff val="0"/>
                <a:lumOff val="0"/>
                <a:alphaOff val="0"/>
              </a:schemeClr>
            </a:lnRef>
            <a:fillRef idx="3">
              <a:schemeClr val="accent3">
                <a:hueOff val="2710599"/>
                <a:satOff val="100000"/>
                <a:lumOff val="-14706"/>
                <a:alphaOff val="0"/>
              </a:schemeClr>
            </a:fillRef>
            <a:effectRef idx="2">
              <a:schemeClr val="accent3">
                <a:hueOff val="2710599"/>
                <a:satOff val="100000"/>
                <a:lumOff val="-14706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en-US" dirty="0"/>
            </a:p>
          </p:txBody>
        </p:sp>
        <p:sp>
          <p:nvSpPr>
            <p:cNvPr id="60" name="Rectangle 59"/>
            <p:cNvSpPr/>
            <p:nvPr/>
          </p:nvSpPr>
          <p:spPr>
            <a:xfrm>
              <a:off x="3940387" y="3553764"/>
              <a:ext cx="2388113" cy="1432868"/>
            </a:xfrm>
            <a:prstGeom prst="rect">
              <a:avLst/>
            </a:prstGeom>
            <a:grpFill/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spcFirstLastPara="0" vert="horz" wrap="square" lIns="68580" tIns="68580" rIns="68580" bIns="68580" numCol="1" spcCol="1270" anchor="ctr" anchorCtr="0">
              <a:noAutofit/>
            </a:bodyPr>
            <a:lstStyle/>
            <a:p>
              <a:pPr lvl="0" algn="ctr" defTabSz="8001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sz="1800" kern="1200" dirty="0"/>
                <a:t>Access control for portfolios and transaction records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52509530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1500"/>
                            </p:stCondLst>
                            <p:childTnLst>
                              <p:par>
                                <p:cTn id="23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3500"/>
                            </p:stCondLst>
                            <p:childTnLst>
                              <p:par>
                                <p:cTn id="47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 vert="horz" lIns="91440" tIns="45720" rIns="91440" bIns="45720" rtlCol="0" anchor="b">
            <a:normAutofit/>
          </a:bodyPr>
          <a:lstStyle/>
          <a:p>
            <a:r>
              <a:rPr lang="en-US" sz="7200" dirty="0">
                <a:solidFill>
                  <a:srgbClr val="9A3D37"/>
                </a:solidFill>
                <a:latin typeface="+mn-lt"/>
              </a:rPr>
              <a:t>Agenda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idx="1"/>
          </p:nvPr>
        </p:nvSpPr>
        <p:spPr>
          <a:xfrm>
            <a:off x="838200" y="1967865"/>
            <a:ext cx="10515600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Current Situation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Solution Overview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Process Flow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Demo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Feature Highlights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Expected Impact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Future Improvements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Contingency Plan</a:t>
            </a:r>
          </a:p>
          <a:p>
            <a:r>
              <a:rPr lang="en-US" dirty="0">
                <a:solidFill>
                  <a:schemeClr val="bg2">
                    <a:lumMod val="25000"/>
                  </a:schemeClr>
                </a:solidFill>
              </a:rPr>
              <a:t>Q &amp; A</a:t>
            </a: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  <a:p>
            <a:endParaRPr 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grpSp>
        <p:nvGrpSpPr>
          <p:cNvPr id="5" name="组合 18">
            <a:extLst>
              <a:ext uri="{FF2B5EF4-FFF2-40B4-BE49-F238E27FC236}">
                <a16:creationId xmlns:a16="http://schemas.microsoft.com/office/drawing/2014/main" id="{6EAA6416-3232-4998-99C8-E1CBBE19C73F}"/>
              </a:ext>
            </a:extLst>
          </p:cNvPr>
          <p:cNvGrpSpPr/>
          <p:nvPr/>
        </p:nvGrpSpPr>
        <p:grpSpPr>
          <a:xfrm>
            <a:off x="838200" y="1690688"/>
            <a:ext cx="7035802" cy="155394"/>
            <a:chOff x="3188" y="9018"/>
            <a:chExt cx="11206" cy="1186"/>
          </a:xfrm>
        </p:grpSpPr>
        <p:sp>
          <p:nvSpPr>
            <p:cNvPr id="6" name="Freeform 3">
              <a:extLst>
                <a:ext uri="{FF2B5EF4-FFF2-40B4-BE49-F238E27FC236}">
                  <a16:creationId xmlns:a16="http://schemas.microsoft.com/office/drawing/2014/main" id="{CA9CC186-4986-4D31-BA6E-D973EB7ADE2A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7" name="Freeform 11">
              <a:extLst>
                <a:ext uri="{FF2B5EF4-FFF2-40B4-BE49-F238E27FC236}">
                  <a16:creationId xmlns:a16="http://schemas.microsoft.com/office/drawing/2014/main" id="{70BDAA33-1296-4ACF-95D6-06827EA18A8B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8" name="Freeform 3">
              <a:extLst>
                <a:ext uri="{FF2B5EF4-FFF2-40B4-BE49-F238E27FC236}">
                  <a16:creationId xmlns:a16="http://schemas.microsoft.com/office/drawing/2014/main" id="{7D85F640-A1CD-4AF3-BC30-DAFFAF18DE94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</p:spTree>
    <p:extLst>
      <p:ext uri="{BB962C8B-B14F-4D97-AF65-F5344CB8AC3E}">
        <p14:creationId xmlns:p14="http://schemas.microsoft.com/office/powerpoint/2010/main" val="2112724324"/>
      </p:ext>
    </p:extLst>
  </p:cSld>
  <p:clrMapOvr>
    <a:masterClrMapping/>
  </p:clrMapOvr>
  <p:transition spd="slow" advClick="0" advTm="2000">
    <p:push dir="u"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8" y="2205038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9A3D37"/>
                </a:solidFill>
                <a:latin typeface="+mn-lt"/>
              </a:rPr>
              <a:t>Contingency Plan</a:t>
            </a:r>
          </a:p>
        </p:txBody>
      </p:sp>
      <p:sp>
        <p:nvSpPr>
          <p:cNvPr id="4" name="泪滴形 25"/>
          <p:cNvSpPr/>
          <p:nvPr/>
        </p:nvSpPr>
        <p:spPr>
          <a:xfrm rot="8100000">
            <a:off x="1032269" y="2208428"/>
            <a:ext cx="967714" cy="967714"/>
          </a:xfrm>
          <a:prstGeom prst="teardrop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TextBox 1"/>
          <p:cNvSpPr txBox="1"/>
          <p:nvPr/>
        </p:nvSpPr>
        <p:spPr>
          <a:xfrm>
            <a:off x="1251084" y="2376678"/>
            <a:ext cx="551434" cy="6975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4233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06</a:t>
            </a:r>
          </a:p>
        </p:txBody>
      </p:sp>
      <p:grpSp>
        <p:nvGrpSpPr>
          <p:cNvPr id="10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908048" y="5178606"/>
            <a:ext cx="7035802" cy="155394"/>
            <a:chOff x="3188" y="9018"/>
            <a:chExt cx="11206" cy="1186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</p:spTree>
    <p:extLst>
      <p:ext uri="{BB962C8B-B14F-4D97-AF65-F5344CB8AC3E}">
        <p14:creationId xmlns:p14="http://schemas.microsoft.com/office/powerpoint/2010/main" val="1444144570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8CA5E84-6272-4B86-BC02-4BBA2FE37638}"/>
              </a:ext>
            </a:extLst>
          </p:cNvPr>
          <p:cNvSpPr>
            <a:spLocks noChangeAspect="1"/>
          </p:cNvSpPr>
          <p:nvPr/>
        </p:nvSpPr>
        <p:spPr>
          <a:xfrm>
            <a:off x="1527933" y="1690688"/>
            <a:ext cx="1828751" cy="1667054"/>
          </a:xfrm>
          <a:prstGeom prst="rect">
            <a:avLst/>
          </a:prstGeom>
          <a:solidFill>
            <a:srgbClr val="404040"/>
          </a:solidFill>
          <a:ln>
            <a:solidFill>
              <a:srgbClr val="AA9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270CEB-4DA7-436B-A792-B4A8F3E07C24}"/>
              </a:ext>
            </a:extLst>
          </p:cNvPr>
          <p:cNvSpPr>
            <a:spLocks noChangeAspect="1"/>
          </p:cNvSpPr>
          <p:nvPr/>
        </p:nvSpPr>
        <p:spPr>
          <a:xfrm rot="16200000">
            <a:off x="8990063" y="4108375"/>
            <a:ext cx="1667053" cy="1828753"/>
          </a:xfrm>
          <a:prstGeom prst="rect">
            <a:avLst/>
          </a:prstGeom>
          <a:solidFill>
            <a:srgbClr val="D7C2AA"/>
          </a:solidFill>
          <a:ln>
            <a:solidFill>
              <a:srgbClr val="D7C2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BD1DAD-A1FA-486C-BEE0-F6A0DF1DAF7D}"/>
              </a:ext>
            </a:extLst>
          </p:cNvPr>
          <p:cNvSpPr>
            <a:spLocks noChangeAspect="1"/>
          </p:cNvSpPr>
          <p:nvPr/>
        </p:nvSpPr>
        <p:spPr>
          <a:xfrm>
            <a:off x="1527930" y="4189224"/>
            <a:ext cx="1828752" cy="1667054"/>
          </a:xfrm>
          <a:prstGeom prst="rect">
            <a:avLst/>
          </a:prstGeom>
          <a:solidFill>
            <a:srgbClr val="D7C2AA"/>
          </a:solidFill>
          <a:ln>
            <a:solidFill>
              <a:srgbClr val="D7C2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 dirty="0"/>
          </a:p>
        </p:txBody>
      </p:sp>
      <p:cxnSp>
        <p:nvCxnSpPr>
          <p:cNvPr id="12" name="直接连接符 35">
            <a:extLst>
              <a:ext uri="{FF2B5EF4-FFF2-40B4-BE49-F238E27FC236}">
                <a16:creationId xmlns:a16="http://schemas.microsoft.com/office/drawing/2014/main" id="{625F4700-09D2-47FB-8334-2786F6B2A5A6}"/>
              </a:ext>
            </a:extLst>
          </p:cNvPr>
          <p:cNvCxnSpPr>
            <a:cxnSpLocks/>
            <a:stCxn id="7" idx="3"/>
            <a:endCxn id="46" idx="1"/>
          </p:cNvCxnSpPr>
          <p:nvPr/>
        </p:nvCxnSpPr>
        <p:spPr>
          <a:xfrm flipV="1">
            <a:off x="3356684" y="2522270"/>
            <a:ext cx="5552528" cy="1945"/>
          </a:xfrm>
          <a:prstGeom prst="curvedConnector3">
            <a:avLst>
              <a:gd name="adj1" fmla="val 50000"/>
            </a:avLst>
          </a:prstGeom>
          <a:ln w="28575">
            <a:solidFill>
              <a:srgbClr val="9A3D3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内容占位符 40">
            <a:extLst>
              <a:ext uri="{FF2B5EF4-FFF2-40B4-BE49-F238E27FC236}">
                <a16:creationId xmlns:a16="http://schemas.microsoft.com/office/drawing/2014/main" id="{E609909B-720D-492B-B311-7C5DE588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07" y="1784706"/>
            <a:ext cx="1143000" cy="1143000"/>
          </a:xfr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E70B5191-8C85-4B58-89DD-710C1F876FBE}"/>
              </a:ext>
            </a:extLst>
          </p:cNvPr>
          <p:cNvSpPr>
            <a:spLocks noChangeAspect="1"/>
          </p:cNvSpPr>
          <p:nvPr/>
        </p:nvSpPr>
        <p:spPr>
          <a:xfrm>
            <a:off x="8909212" y="1688842"/>
            <a:ext cx="1828751" cy="1666856"/>
          </a:xfrm>
          <a:prstGeom prst="rect">
            <a:avLst/>
          </a:prstGeom>
          <a:solidFill>
            <a:srgbClr val="404040"/>
          </a:solidFill>
          <a:ln>
            <a:solidFill>
              <a:srgbClr val="AA9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pic>
        <p:nvPicPr>
          <p:cNvPr id="53" name="内容占位符 40">
            <a:extLst>
              <a:ext uri="{FF2B5EF4-FFF2-40B4-BE49-F238E27FC236}">
                <a16:creationId xmlns:a16="http://schemas.microsoft.com/office/drawing/2014/main" id="{1928E0DF-D443-44A2-BCA3-69DD73E0D54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07" y="4283244"/>
            <a:ext cx="1143000" cy="1143000"/>
          </a:xfrm>
          <a:prstGeom prst="rect">
            <a:avLst/>
          </a:prstGeom>
        </p:spPr>
      </p:pic>
      <p:pic>
        <p:nvPicPr>
          <p:cNvPr id="54" name="内容占位符 40">
            <a:extLst>
              <a:ext uri="{FF2B5EF4-FFF2-40B4-BE49-F238E27FC236}">
                <a16:creationId xmlns:a16="http://schemas.microsoft.com/office/drawing/2014/main" id="{0E35E2E4-48E8-424A-BC07-4638B510E962}"/>
              </a:ext>
            </a:extLst>
          </p:cNvPr>
          <p:cNvPicPr>
            <a:picLocks noChangeAspect="1"/>
          </p:cNvPicPr>
          <p:nvPr/>
        </p:nvPicPr>
        <p:blipFill>
          <a:blip r:embed="rId4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87" y="1784706"/>
            <a:ext cx="1143000" cy="1143000"/>
          </a:xfrm>
          <a:prstGeom prst="rect">
            <a:avLst/>
          </a:prstGeom>
        </p:spPr>
      </p:pic>
      <p:pic>
        <p:nvPicPr>
          <p:cNvPr id="55" name="内容占位符 40">
            <a:extLst>
              <a:ext uri="{FF2B5EF4-FFF2-40B4-BE49-F238E27FC236}">
                <a16:creationId xmlns:a16="http://schemas.microsoft.com/office/drawing/2014/main" id="{903EC8F7-463B-44CF-858F-BBD2482631C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87" y="4283244"/>
            <a:ext cx="1143000" cy="1143000"/>
          </a:xfrm>
          <a:prstGeom prst="rect">
            <a:avLst/>
          </a:prstGeom>
        </p:spPr>
      </p:pic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B53FA25-4417-4B54-AAAA-1FC5749A963F}"/>
              </a:ext>
            </a:extLst>
          </p:cNvPr>
          <p:cNvCxnSpPr/>
          <p:nvPr/>
        </p:nvCxnSpPr>
        <p:spPr>
          <a:xfrm>
            <a:off x="2442307" y="3357742"/>
            <a:ext cx="0" cy="831484"/>
          </a:xfrm>
          <a:prstGeom prst="straightConnector1">
            <a:avLst/>
          </a:prstGeom>
          <a:ln w="38100" cap="flat" cmpd="sng" algn="ctr">
            <a:solidFill>
              <a:srgbClr val="9A3D37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9A82DBFD-6BD4-4B16-BC51-E403B4CD255F}"/>
              </a:ext>
            </a:extLst>
          </p:cNvPr>
          <p:cNvSpPr txBox="1"/>
          <p:nvPr/>
        </p:nvSpPr>
        <p:spPr>
          <a:xfrm>
            <a:off x="1962956" y="2874475"/>
            <a:ext cx="95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bg1"/>
                </a:solidFill>
              </a:rPr>
              <a:t>Server 1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64E361D-4522-489F-B068-74BF3FCAA14A}"/>
              </a:ext>
            </a:extLst>
          </p:cNvPr>
          <p:cNvSpPr txBox="1"/>
          <p:nvPr/>
        </p:nvSpPr>
        <p:spPr>
          <a:xfrm>
            <a:off x="1962956" y="5381044"/>
            <a:ext cx="95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Server 2</a:t>
            </a:r>
            <a:endParaRPr lang="zh-HK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755D396-6614-4AD6-B2D0-3DEE8CFE72B5}"/>
              </a:ext>
            </a:extLst>
          </p:cNvPr>
          <p:cNvSpPr txBox="1"/>
          <p:nvPr/>
        </p:nvSpPr>
        <p:spPr>
          <a:xfrm>
            <a:off x="9344236" y="2874475"/>
            <a:ext cx="95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bg1"/>
                </a:solidFill>
              </a:rPr>
              <a:t>Server 3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26997CE-AFAB-4234-8EA2-F18B72649D89}"/>
              </a:ext>
            </a:extLst>
          </p:cNvPr>
          <p:cNvSpPr txBox="1"/>
          <p:nvPr/>
        </p:nvSpPr>
        <p:spPr>
          <a:xfrm>
            <a:off x="9335702" y="5373011"/>
            <a:ext cx="95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Server 4</a:t>
            </a:r>
            <a:endParaRPr lang="zh-HK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E53767D-985E-4181-9CD1-AC753DB3C8DA}"/>
              </a:ext>
            </a:extLst>
          </p:cNvPr>
          <p:cNvSpPr txBox="1"/>
          <p:nvPr/>
        </p:nvSpPr>
        <p:spPr>
          <a:xfrm>
            <a:off x="5032310" y="2131247"/>
            <a:ext cx="212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9A3D37"/>
                </a:solidFill>
                <a:latin typeface="+mj-lt"/>
              </a:rPr>
              <a:t>Daily backup of data</a:t>
            </a:r>
            <a:endParaRPr lang="zh-HK" altLang="en-US" dirty="0">
              <a:solidFill>
                <a:srgbClr val="9A3D37"/>
              </a:solidFill>
              <a:latin typeface="+mj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29947E7-4746-41BF-A1FF-4555CCB0F84A}"/>
              </a:ext>
            </a:extLst>
          </p:cNvPr>
          <p:cNvSpPr txBox="1"/>
          <p:nvPr/>
        </p:nvSpPr>
        <p:spPr>
          <a:xfrm>
            <a:off x="2442306" y="3559908"/>
            <a:ext cx="67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3D37"/>
                </a:solidFill>
                <a:latin typeface="+mj-lt"/>
              </a:rPr>
              <a:t>Sync</a:t>
            </a:r>
            <a:endParaRPr lang="zh-HK" altLang="en-US" dirty="0">
              <a:solidFill>
                <a:srgbClr val="9A3D37"/>
              </a:solidFill>
              <a:latin typeface="+mj-lt"/>
            </a:endParaRPr>
          </a:p>
        </p:txBody>
      </p:sp>
      <p:cxnSp>
        <p:nvCxnSpPr>
          <p:cNvPr id="73" name="直接箭头连接符 72">
            <a:extLst>
              <a:ext uri="{FF2B5EF4-FFF2-40B4-BE49-F238E27FC236}">
                <a16:creationId xmlns:a16="http://schemas.microsoft.com/office/drawing/2014/main" id="{5B52D31B-7975-4AEB-8E1A-17DB93BC065B}"/>
              </a:ext>
            </a:extLst>
          </p:cNvPr>
          <p:cNvCxnSpPr/>
          <p:nvPr/>
        </p:nvCxnSpPr>
        <p:spPr>
          <a:xfrm>
            <a:off x="9815053" y="3357742"/>
            <a:ext cx="0" cy="831484"/>
          </a:xfrm>
          <a:prstGeom prst="straightConnector1">
            <a:avLst/>
          </a:prstGeom>
          <a:ln w="38100" cap="flat" cmpd="sng" algn="ctr">
            <a:solidFill>
              <a:srgbClr val="9A3D37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74" name="文本框 73">
            <a:extLst>
              <a:ext uri="{FF2B5EF4-FFF2-40B4-BE49-F238E27FC236}">
                <a16:creationId xmlns:a16="http://schemas.microsoft.com/office/drawing/2014/main" id="{B5F80FDC-7517-403C-921B-6BFE57128D78}"/>
              </a:ext>
            </a:extLst>
          </p:cNvPr>
          <p:cNvSpPr txBox="1"/>
          <p:nvPr/>
        </p:nvSpPr>
        <p:spPr>
          <a:xfrm>
            <a:off x="9815052" y="3553695"/>
            <a:ext cx="67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3D37"/>
                </a:solidFill>
                <a:latin typeface="+mj-lt"/>
              </a:rPr>
              <a:t>Sync</a:t>
            </a:r>
            <a:endParaRPr lang="zh-HK" altLang="en-US" dirty="0">
              <a:solidFill>
                <a:srgbClr val="9A3D37"/>
              </a:solidFill>
              <a:latin typeface="+mj-lt"/>
            </a:endParaRPr>
          </a:p>
        </p:txBody>
      </p:sp>
      <p:sp>
        <p:nvSpPr>
          <p:cNvPr id="75" name="矩形: 圆角 74">
            <a:extLst>
              <a:ext uri="{FF2B5EF4-FFF2-40B4-BE49-F238E27FC236}">
                <a16:creationId xmlns:a16="http://schemas.microsoft.com/office/drawing/2014/main" id="{F7A1E929-D039-4082-A54F-BE937F3BE932}"/>
              </a:ext>
            </a:extLst>
          </p:cNvPr>
          <p:cNvSpPr/>
          <p:nvPr/>
        </p:nvSpPr>
        <p:spPr>
          <a:xfrm>
            <a:off x="1181095" y="1401977"/>
            <a:ext cx="2524539" cy="4780442"/>
          </a:xfrm>
          <a:prstGeom prst="roundRect">
            <a:avLst/>
          </a:prstGeom>
          <a:noFill/>
          <a:ln w="19050">
            <a:solidFill>
              <a:srgbClr val="9A3D3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76" name="矩形: 圆角 75">
            <a:extLst>
              <a:ext uri="{FF2B5EF4-FFF2-40B4-BE49-F238E27FC236}">
                <a16:creationId xmlns:a16="http://schemas.microsoft.com/office/drawing/2014/main" id="{9C30F6EA-57C8-42FE-9720-64BC68C235EB}"/>
              </a:ext>
            </a:extLst>
          </p:cNvPr>
          <p:cNvSpPr/>
          <p:nvPr/>
        </p:nvSpPr>
        <p:spPr>
          <a:xfrm>
            <a:off x="8561316" y="1348140"/>
            <a:ext cx="2524539" cy="4780442"/>
          </a:xfrm>
          <a:prstGeom prst="roundRect">
            <a:avLst/>
          </a:prstGeom>
          <a:noFill/>
          <a:ln w="19050">
            <a:solidFill>
              <a:srgbClr val="9A3D3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>
              <a:solidFill>
                <a:srgbClr val="9A3D37"/>
              </a:solidFill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17217" y="489231"/>
            <a:ext cx="36723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Contingency Plan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5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</p:spTree>
    <p:extLst>
      <p:ext uri="{BB962C8B-B14F-4D97-AF65-F5344CB8AC3E}">
        <p14:creationId xmlns:p14="http://schemas.microsoft.com/office/powerpoint/2010/main" val="881140534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7" dur="500" tmFilter="0, 0; .2, .5; .8, .5; 1, 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8" dur="250" autoRev="1" fill="hold"/>
                                        <p:tgtEl>
                                          <p:spTgt spid="5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19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0" dur="500" tmFilter="0, 0; .2, .5; .8, .5; 1, 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21" dur="250" autoRev="1" fill="hold"/>
                                        <p:tgtEl>
                                          <p:spTgt spid="6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64" grpId="0"/>
      <p:bldP spid="65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D8CA5E84-6272-4B86-BC02-4BBA2FE37638}"/>
              </a:ext>
            </a:extLst>
          </p:cNvPr>
          <p:cNvSpPr>
            <a:spLocks noChangeAspect="1"/>
          </p:cNvSpPr>
          <p:nvPr/>
        </p:nvSpPr>
        <p:spPr>
          <a:xfrm>
            <a:off x="1527933" y="1690688"/>
            <a:ext cx="1828751" cy="1667054"/>
          </a:xfrm>
          <a:prstGeom prst="rect">
            <a:avLst/>
          </a:prstGeom>
          <a:solidFill>
            <a:srgbClr val="404040"/>
          </a:solidFill>
          <a:ln>
            <a:solidFill>
              <a:srgbClr val="AA9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92270CEB-4DA7-436B-A792-B4A8F3E07C24}"/>
              </a:ext>
            </a:extLst>
          </p:cNvPr>
          <p:cNvSpPr>
            <a:spLocks noChangeAspect="1"/>
          </p:cNvSpPr>
          <p:nvPr/>
        </p:nvSpPr>
        <p:spPr>
          <a:xfrm rot="16200000">
            <a:off x="8990063" y="4108375"/>
            <a:ext cx="1667053" cy="1828753"/>
          </a:xfrm>
          <a:prstGeom prst="rect">
            <a:avLst/>
          </a:prstGeom>
          <a:solidFill>
            <a:srgbClr val="D7C2AA"/>
          </a:solidFill>
          <a:ln>
            <a:solidFill>
              <a:srgbClr val="D7C2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0" name="矩形 9">
            <a:extLst>
              <a:ext uri="{FF2B5EF4-FFF2-40B4-BE49-F238E27FC236}">
                <a16:creationId xmlns:a16="http://schemas.microsoft.com/office/drawing/2014/main" id="{C4BD1DAD-A1FA-486C-BEE0-F6A0DF1DAF7D}"/>
              </a:ext>
            </a:extLst>
          </p:cNvPr>
          <p:cNvSpPr>
            <a:spLocks noChangeAspect="1"/>
          </p:cNvSpPr>
          <p:nvPr/>
        </p:nvSpPr>
        <p:spPr>
          <a:xfrm>
            <a:off x="1527933" y="4189226"/>
            <a:ext cx="1828752" cy="1667054"/>
          </a:xfrm>
          <a:prstGeom prst="rect">
            <a:avLst/>
          </a:prstGeom>
          <a:solidFill>
            <a:srgbClr val="D7C2AA"/>
          </a:solidFill>
          <a:ln>
            <a:solidFill>
              <a:srgbClr val="D7C2A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 dirty="0"/>
          </a:p>
        </p:txBody>
      </p:sp>
      <p:cxnSp>
        <p:nvCxnSpPr>
          <p:cNvPr id="12" name="直接连接符 35">
            <a:extLst>
              <a:ext uri="{FF2B5EF4-FFF2-40B4-BE49-F238E27FC236}">
                <a16:creationId xmlns:a16="http://schemas.microsoft.com/office/drawing/2014/main" id="{625F4700-09D2-47FB-8334-2786F6B2A5A6}"/>
              </a:ext>
            </a:extLst>
          </p:cNvPr>
          <p:cNvCxnSpPr>
            <a:cxnSpLocks/>
            <a:stCxn id="7" idx="3"/>
            <a:endCxn id="46" idx="1"/>
          </p:cNvCxnSpPr>
          <p:nvPr/>
        </p:nvCxnSpPr>
        <p:spPr>
          <a:xfrm flipV="1">
            <a:off x="3356684" y="2522270"/>
            <a:ext cx="5552528" cy="1945"/>
          </a:xfrm>
          <a:prstGeom prst="curvedConnector3">
            <a:avLst>
              <a:gd name="adj1" fmla="val 50000"/>
            </a:avLst>
          </a:prstGeom>
          <a:ln w="28575">
            <a:solidFill>
              <a:srgbClr val="9A3D3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内容占位符 40">
            <a:extLst>
              <a:ext uri="{FF2B5EF4-FFF2-40B4-BE49-F238E27FC236}">
                <a16:creationId xmlns:a16="http://schemas.microsoft.com/office/drawing/2014/main" id="{E609909B-720D-492B-B311-7C5DE5886C6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07" y="1784706"/>
            <a:ext cx="1143000" cy="1143000"/>
          </a:xfrm>
        </p:spPr>
      </p:pic>
      <p:sp>
        <p:nvSpPr>
          <p:cNvPr id="46" name="矩形 45">
            <a:extLst>
              <a:ext uri="{FF2B5EF4-FFF2-40B4-BE49-F238E27FC236}">
                <a16:creationId xmlns:a16="http://schemas.microsoft.com/office/drawing/2014/main" id="{E70B5191-8C85-4B58-89DD-710C1F876FBE}"/>
              </a:ext>
            </a:extLst>
          </p:cNvPr>
          <p:cNvSpPr>
            <a:spLocks noChangeAspect="1"/>
          </p:cNvSpPr>
          <p:nvPr/>
        </p:nvSpPr>
        <p:spPr>
          <a:xfrm>
            <a:off x="8909212" y="1688842"/>
            <a:ext cx="1828751" cy="1666856"/>
          </a:xfrm>
          <a:prstGeom prst="rect">
            <a:avLst/>
          </a:prstGeom>
          <a:solidFill>
            <a:srgbClr val="404040"/>
          </a:solidFill>
          <a:ln>
            <a:solidFill>
              <a:srgbClr val="AA988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pic>
        <p:nvPicPr>
          <p:cNvPr id="53" name="内容占位符 40">
            <a:extLst>
              <a:ext uri="{FF2B5EF4-FFF2-40B4-BE49-F238E27FC236}">
                <a16:creationId xmlns:a16="http://schemas.microsoft.com/office/drawing/2014/main" id="{1928E0DF-D443-44A2-BCA3-69DD73E0D5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0807" y="4283244"/>
            <a:ext cx="1143000" cy="1143000"/>
          </a:xfrm>
          <a:prstGeom prst="rect">
            <a:avLst/>
          </a:prstGeom>
        </p:spPr>
      </p:pic>
      <p:pic>
        <p:nvPicPr>
          <p:cNvPr id="54" name="内容占位符 40">
            <a:extLst>
              <a:ext uri="{FF2B5EF4-FFF2-40B4-BE49-F238E27FC236}">
                <a16:creationId xmlns:a16="http://schemas.microsoft.com/office/drawing/2014/main" id="{0E35E2E4-48E8-424A-BC07-4638B510E962}"/>
              </a:ext>
            </a:extLst>
          </p:cNvPr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87" y="1784706"/>
            <a:ext cx="1143000" cy="1143000"/>
          </a:xfrm>
          <a:prstGeom prst="rect">
            <a:avLst/>
          </a:prstGeom>
        </p:spPr>
      </p:pic>
      <p:pic>
        <p:nvPicPr>
          <p:cNvPr id="55" name="内容占位符 40">
            <a:extLst>
              <a:ext uri="{FF2B5EF4-FFF2-40B4-BE49-F238E27FC236}">
                <a16:creationId xmlns:a16="http://schemas.microsoft.com/office/drawing/2014/main" id="{903EC8F7-463B-44CF-858F-BBD2482631C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52087" y="4283244"/>
            <a:ext cx="1143000" cy="1143000"/>
          </a:xfrm>
          <a:prstGeom prst="rect">
            <a:avLst/>
          </a:prstGeom>
        </p:spPr>
      </p:pic>
      <p:cxnSp>
        <p:nvCxnSpPr>
          <p:cNvPr id="57" name="直接箭头连接符 56">
            <a:extLst>
              <a:ext uri="{FF2B5EF4-FFF2-40B4-BE49-F238E27FC236}">
                <a16:creationId xmlns:a16="http://schemas.microsoft.com/office/drawing/2014/main" id="{0B53FA25-4417-4B54-AAAA-1FC5749A963F}"/>
              </a:ext>
            </a:extLst>
          </p:cNvPr>
          <p:cNvCxnSpPr/>
          <p:nvPr/>
        </p:nvCxnSpPr>
        <p:spPr>
          <a:xfrm>
            <a:off x="2442307" y="3357742"/>
            <a:ext cx="0" cy="831484"/>
          </a:xfrm>
          <a:prstGeom prst="straightConnector1">
            <a:avLst/>
          </a:prstGeom>
          <a:ln w="38100" cap="flat" cmpd="sng" algn="ctr">
            <a:solidFill>
              <a:srgbClr val="9A3D37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63" name="直接箭头连接符 62">
            <a:extLst>
              <a:ext uri="{FF2B5EF4-FFF2-40B4-BE49-F238E27FC236}">
                <a16:creationId xmlns:a16="http://schemas.microsoft.com/office/drawing/2014/main" id="{A0999FFF-1701-450E-B8A3-6E7B3386AE4F}"/>
              </a:ext>
            </a:extLst>
          </p:cNvPr>
          <p:cNvCxnSpPr/>
          <p:nvPr/>
        </p:nvCxnSpPr>
        <p:spPr>
          <a:xfrm>
            <a:off x="9815053" y="3357742"/>
            <a:ext cx="0" cy="831484"/>
          </a:xfrm>
          <a:prstGeom prst="straightConnector1">
            <a:avLst/>
          </a:prstGeom>
          <a:ln w="38100" cap="flat" cmpd="sng" algn="ctr">
            <a:solidFill>
              <a:srgbClr val="9A3D37"/>
            </a:solidFill>
            <a:prstDash val="solid"/>
            <a:round/>
            <a:headEnd type="arrow" w="med" len="med"/>
            <a:tailEnd type="arrow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64" name="文本框 63">
            <a:extLst>
              <a:ext uri="{FF2B5EF4-FFF2-40B4-BE49-F238E27FC236}">
                <a16:creationId xmlns:a16="http://schemas.microsoft.com/office/drawing/2014/main" id="{9A82DBFD-6BD4-4B16-BC51-E403B4CD255F}"/>
              </a:ext>
            </a:extLst>
          </p:cNvPr>
          <p:cNvSpPr txBox="1"/>
          <p:nvPr/>
        </p:nvSpPr>
        <p:spPr>
          <a:xfrm>
            <a:off x="1962956" y="2874475"/>
            <a:ext cx="95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bg1"/>
                </a:solidFill>
              </a:rPr>
              <a:t>Server 1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65" name="文本框 64">
            <a:extLst>
              <a:ext uri="{FF2B5EF4-FFF2-40B4-BE49-F238E27FC236}">
                <a16:creationId xmlns:a16="http://schemas.microsoft.com/office/drawing/2014/main" id="{564E361D-4522-489F-B068-74BF3FCAA14A}"/>
              </a:ext>
            </a:extLst>
          </p:cNvPr>
          <p:cNvSpPr txBox="1"/>
          <p:nvPr/>
        </p:nvSpPr>
        <p:spPr>
          <a:xfrm>
            <a:off x="1962956" y="5381044"/>
            <a:ext cx="95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Server 2</a:t>
            </a:r>
            <a:endParaRPr lang="zh-HK" altLang="en-US" dirty="0"/>
          </a:p>
        </p:txBody>
      </p:sp>
      <p:sp>
        <p:nvSpPr>
          <p:cNvPr id="66" name="文本框 65">
            <a:extLst>
              <a:ext uri="{FF2B5EF4-FFF2-40B4-BE49-F238E27FC236}">
                <a16:creationId xmlns:a16="http://schemas.microsoft.com/office/drawing/2014/main" id="{4755D396-6614-4AD6-B2D0-3DEE8CFE72B5}"/>
              </a:ext>
            </a:extLst>
          </p:cNvPr>
          <p:cNvSpPr txBox="1"/>
          <p:nvPr/>
        </p:nvSpPr>
        <p:spPr>
          <a:xfrm>
            <a:off x="9344236" y="2874475"/>
            <a:ext cx="95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chemeClr val="bg1"/>
                </a:solidFill>
              </a:rPr>
              <a:t>Server 3</a:t>
            </a:r>
            <a:endParaRPr lang="zh-HK" altLang="en-US" dirty="0">
              <a:solidFill>
                <a:schemeClr val="bg1"/>
              </a:solidFill>
            </a:endParaRPr>
          </a:p>
        </p:txBody>
      </p:sp>
      <p:sp>
        <p:nvSpPr>
          <p:cNvPr id="67" name="文本框 66">
            <a:extLst>
              <a:ext uri="{FF2B5EF4-FFF2-40B4-BE49-F238E27FC236}">
                <a16:creationId xmlns:a16="http://schemas.microsoft.com/office/drawing/2014/main" id="{B26997CE-AFAB-4234-8EA2-F18B72649D89}"/>
              </a:ext>
            </a:extLst>
          </p:cNvPr>
          <p:cNvSpPr txBox="1"/>
          <p:nvPr/>
        </p:nvSpPr>
        <p:spPr>
          <a:xfrm>
            <a:off x="9335702" y="5373011"/>
            <a:ext cx="958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/>
              <a:t>Server 4</a:t>
            </a:r>
            <a:endParaRPr lang="zh-HK" altLang="en-US" dirty="0"/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7E53767D-985E-4181-9CD1-AC753DB3C8DA}"/>
              </a:ext>
            </a:extLst>
          </p:cNvPr>
          <p:cNvSpPr txBox="1"/>
          <p:nvPr/>
        </p:nvSpPr>
        <p:spPr>
          <a:xfrm>
            <a:off x="5032310" y="2131247"/>
            <a:ext cx="21273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HK" dirty="0">
                <a:solidFill>
                  <a:srgbClr val="9A3D37"/>
                </a:solidFill>
                <a:latin typeface="+mj-lt"/>
              </a:rPr>
              <a:t>Daily backup of data</a:t>
            </a:r>
            <a:endParaRPr lang="zh-HK" altLang="en-US" dirty="0">
              <a:solidFill>
                <a:srgbClr val="9A3D37"/>
              </a:solidFill>
              <a:latin typeface="+mj-lt"/>
            </a:endParaRPr>
          </a:p>
        </p:txBody>
      </p:sp>
      <p:sp>
        <p:nvSpPr>
          <p:cNvPr id="71" name="文本框 70">
            <a:extLst>
              <a:ext uri="{FF2B5EF4-FFF2-40B4-BE49-F238E27FC236}">
                <a16:creationId xmlns:a16="http://schemas.microsoft.com/office/drawing/2014/main" id="{429947E7-4746-41BF-A1FF-4555CCB0F84A}"/>
              </a:ext>
            </a:extLst>
          </p:cNvPr>
          <p:cNvSpPr txBox="1"/>
          <p:nvPr/>
        </p:nvSpPr>
        <p:spPr>
          <a:xfrm>
            <a:off x="2442306" y="3559908"/>
            <a:ext cx="67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3D37"/>
                </a:solidFill>
                <a:latin typeface="+mj-lt"/>
              </a:rPr>
              <a:t>Sync</a:t>
            </a:r>
            <a:endParaRPr lang="zh-HK" altLang="en-US" dirty="0">
              <a:solidFill>
                <a:srgbClr val="9A3D37"/>
              </a:solidFill>
              <a:latin typeface="+mj-lt"/>
            </a:endParaRPr>
          </a:p>
        </p:txBody>
      </p:sp>
      <p:sp>
        <p:nvSpPr>
          <p:cNvPr id="72" name="文本框 71">
            <a:extLst>
              <a:ext uri="{FF2B5EF4-FFF2-40B4-BE49-F238E27FC236}">
                <a16:creationId xmlns:a16="http://schemas.microsoft.com/office/drawing/2014/main" id="{FFB6C150-58F2-4D00-8B35-A5EEDC6545F4}"/>
              </a:ext>
            </a:extLst>
          </p:cNvPr>
          <p:cNvSpPr txBox="1"/>
          <p:nvPr/>
        </p:nvSpPr>
        <p:spPr>
          <a:xfrm>
            <a:off x="9815052" y="3553695"/>
            <a:ext cx="67650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9A3D37"/>
                </a:solidFill>
                <a:latin typeface="+mj-lt"/>
              </a:rPr>
              <a:t>Sync</a:t>
            </a:r>
            <a:endParaRPr lang="zh-HK" altLang="en-US" dirty="0">
              <a:solidFill>
                <a:srgbClr val="9A3D37"/>
              </a:solidFill>
              <a:latin typeface="+mj-lt"/>
            </a:endParaRPr>
          </a:p>
        </p:txBody>
      </p:sp>
      <p:sp>
        <p:nvSpPr>
          <p:cNvPr id="26" name="矩形: 圆角 25">
            <a:extLst>
              <a:ext uri="{FF2B5EF4-FFF2-40B4-BE49-F238E27FC236}">
                <a16:creationId xmlns:a16="http://schemas.microsoft.com/office/drawing/2014/main" id="{D41A66BD-8504-405A-98BF-2E74BCC7F2DB}"/>
              </a:ext>
            </a:extLst>
          </p:cNvPr>
          <p:cNvSpPr/>
          <p:nvPr/>
        </p:nvSpPr>
        <p:spPr>
          <a:xfrm>
            <a:off x="1181095" y="1401977"/>
            <a:ext cx="2524539" cy="4780442"/>
          </a:xfrm>
          <a:prstGeom prst="roundRect">
            <a:avLst/>
          </a:prstGeom>
          <a:noFill/>
          <a:ln w="19050">
            <a:solidFill>
              <a:srgbClr val="9A3D3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 dirty="0">
              <a:solidFill>
                <a:srgbClr val="9A3D37"/>
              </a:solidFill>
              <a:highlight>
                <a:srgbClr val="D7C2AA"/>
              </a:highlight>
            </a:endParaRPr>
          </a:p>
        </p:txBody>
      </p:sp>
      <p:sp>
        <p:nvSpPr>
          <p:cNvPr id="27" name="矩形: 圆角 26">
            <a:extLst>
              <a:ext uri="{FF2B5EF4-FFF2-40B4-BE49-F238E27FC236}">
                <a16:creationId xmlns:a16="http://schemas.microsoft.com/office/drawing/2014/main" id="{2043D899-4ECD-4388-B20B-5F52AF8EC039}"/>
              </a:ext>
            </a:extLst>
          </p:cNvPr>
          <p:cNvSpPr/>
          <p:nvPr/>
        </p:nvSpPr>
        <p:spPr>
          <a:xfrm>
            <a:off x="8561316" y="1348140"/>
            <a:ext cx="2524539" cy="4780442"/>
          </a:xfrm>
          <a:prstGeom prst="roundRect">
            <a:avLst/>
          </a:prstGeom>
          <a:noFill/>
          <a:ln w="19050">
            <a:solidFill>
              <a:srgbClr val="9A3D37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917217" y="489231"/>
            <a:ext cx="3672352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Contingency Plan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5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</p:spTree>
    <p:extLst>
      <p:ext uri="{BB962C8B-B14F-4D97-AF65-F5344CB8AC3E}">
        <p14:creationId xmlns:p14="http://schemas.microsoft.com/office/powerpoint/2010/main" val="281725226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7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indefinite"/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0" dur="indefinite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indefinite"/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3" dur="indefinite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indefinite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6" dur="indefinite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indefinite"/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19" dur="indefinite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indefinite"/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5" dur="indefinite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28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2" dur="500" tmFilter="0, 0; .2, .5; .8, .5; 1, 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3" dur="250" autoRev="1" fill="hold"/>
                                        <p:tgtEl>
                                          <p:spTgt spid="5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34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5" dur="500" tmFilter="0, 0; .2, .5; .8, .5; 1, 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6" dur="250" autoRev="1" fill="hold"/>
                                        <p:tgtEl>
                                          <p:spTgt spid="66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indefinite"/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  <p:animEffect filter="image" prLst="opacity: 0.5">
                                      <p:cBhvr rctx="IE">
                                        <p:cTn id="41" dur="indefinite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5" dur="500" tmFilter="0, 0; .2, .5; .8, .5; 1, 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6" dur="250" autoRev="1" fill="hold"/>
                                        <p:tgtEl>
                                          <p:spTgt spid="5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  <p:par>
                                <p:cTn id="47" presetID="26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8" dur="500" tmFilter="0, 0; .2, .5; .8, .5; 1, 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9" dur="250" autoRev="1" fill="hold"/>
                                        <p:tgtEl>
                                          <p:spTgt spid="6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46" grpId="0" animBg="1"/>
      <p:bldP spid="64" grpId="0"/>
      <p:bldP spid="65" grpId="0"/>
      <p:bldP spid="66" grpId="0"/>
      <p:bldP spid="67" grpId="0"/>
      <p:bldP spid="71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8" y="2205038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9A3D37"/>
                </a:solidFill>
                <a:latin typeface="+mn-lt"/>
              </a:rPr>
              <a:t>Expected Impact</a:t>
            </a:r>
          </a:p>
        </p:txBody>
      </p:sp>
      <p:sp>
        <p:nvSpPr>
          <p:cNvPr id="4" name="泪滴形 25"/>
          <p:cNvSpPr/>
          <p:nvPr/>
        </p:nvSpPr>
        <p:spPr>
          <a:xfrm rot="8100000">
            <a:off x="1032269" y="2208428"/>
            <a:ext cx="967714" cy="967714"/>
          </a:xfrm>
          <a:prstGeom prst="teardrop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TextBox 1"/>
          <p:cNvSpPr txBox="1"/>
          <p:nvPr/>
        </p:nvSpPr>
        <p:spPr>
          <a:xfrm>
            <a:off x="1251084" y="2376678"/>
            <a:ext cx="551434" cy="6975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4233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07</a:t>
            </a:r>
          </a:p>
        </p:txBody>
      </p:sp>
      <p:grpSp>
        <p:nvGrpSpPr>
          <p:cNvPr id="10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908048" y="5178606"/>
            <a:ext cx="7035802" cy="155394"/>
            <a:chOff x="3188" y="9018"/>
            <a:chExt cx="11206" cy="1186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</p:spTree>
    <p:extLst>
      <p:ext uri="{BB962C8B-B14F-4D97-AF65-F5344CB8AC3E}">
        <p14:creationId xmlns:p14="http://schemas.microsoft.com/office/powerpoint/2010/main" val="238494629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tangle 24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8138" y="953589"/>
            <a:ext cx="10422782" cy="4950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1573447"/>
      </p:ext>
    </p:extLst>
  </p:cSld>
  <p:clrMapOvr>
    <a:masterClrMapping/>
  </p:clrMapOvr>
  <p:transition spd="slow" advClick="0" advTm="2000">
    <p:push dir="u"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>
            <a:extLst>
              <a:ext uri="{FF2B5EF4-FFF2-40B4-BE49-F238E27FC236}">
                <a16:creationId xmlns:a16="http://schemas.microsoft.com/office/drawing/2014/main" id="{2BC661F4-471D-46AC-8935-CC189FDDA236}"/>
              </a:ext>
            </a:extLst>
          </p:cNvPr>
          <p:cNvSpPr/>
          <p:nvPr/>
        </p:nvSpPr>
        <p:spPr>
          <a:xfrm>
            <a:off x="74" y="3870960"/>
            <a:ext cx="12191925" cy="3123084"/>
          </a:xfrm>
          <a:prstGeom prst="rect">
            <a:avLst/>
          </a:prstGeom>
          <a:solidFill>
            <a:srgbClr val="D9D7D2"/>
          </a:solidFill>
          <a:ln>
            <a:solidFill>
              <a:srgbClr val="D9D7D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10" name="Freeform 3"/>
          <p:cNvSpPr/>
          <p:nvPr/>
        </p:nvSpPr>
        <p:spPr>
          <a:xfrm>
            <a:off x="887513" y="2631196"/>
            <a:ext cx="2685406" cy="2685406"/>
          </a:xfrm>
          <a:custGeom>
            <a:avLst/>
            <a:gdLst>
              <a:gd name="connsiteX0" fmla="*/ 1880692 w 1880691"/>
              <a:gd name="connsiteY0" fmla="*/ 940358 h 1880704"/>
              <a:gd name="connsiteX1" fmla="*/ 940345 w 1880691"/>
              <a:gd name="connsiteY1" fmla="*/ 1880704 h 1880704"/>
              <a:gd name="connsiteX2" fmla="*/ 0 w 1880691"/>
              <a:gd name="connsiteY2" fmla="*/ 940358 h 1880704"/>
              <a:gd name="connsiteX3" fmla="*/ 940345 w 1880691"/>
              <a:gd name="connsiteY3" fmla="*/ 0 h 1880704"/>
              <a:gd name="connsiteX4" fmla="*/ 1880692 w 1880691"/>
              <a:gd name="connsiteY4" fmla="*/ 940358 h 1880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80691" h="1880704">
                <a:moveTo>
                  <a:pt x="1880692" y="940358"/>
                </a:moveTo>
                <a:cubicBezTo>
                  <a:pt x="1880692" y="1459700"/>
                  <a:pt x="1459686" y="1880704"/>
                  <a:pt x="940345" y="1880704"/>
                </a:cubicBezTo>
                <a:cubicBezTo>
                  <a:pt x="421004" y="1880704"/>
                  <a:pt x="0" y="1459700"/>
                  <a:pt x="0" y="940358"/>
                </a:cubicBezTo>
                <a:cubicBezTo>
                  <a:pt x="0" y="421004"/>
                  <a:pt x="421004" y="0"/>
                  <a:pt x="940345" y="0"/>
                </a:cubicBezTo>
                <a:cubicBezTo>
                  <a:pt x="1459686" y="0"/>
                  <a:pt x="1880692" y="421004"/>
                  <a:pt x="1880692" y="940358"/>
                </a:cubicBezTo>
              </a:path>
            </a:pathLst>
          </a:custGeom>
          <a:solidFill>
            <a:srgbClr val="9A3D37">
              <a:alpha val="24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8" name="矩形 7"/>
          <p:cNvSpPr/>
          <p:nvPr/>
        </p:nvSpPr>
        <p:spPr>
          <a:xfrm>
            <a:off x="4403766" y="1983478"/>
            <a:ext cx="7789425" cy="3660631"/>
          </a:xfrm>
          <a:prstGeom prst="rect">
            <a:avLst/>
          </a:prstGeom>
          <a:solidFill>
            <a:srgbClr val="D9D7D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20" name="TextBox 1"/>
          <p:cNvSpPr txBox="1"/>
          <p:nvPr/>
        </p:nvSpPr>
        <p:spPr>
          <a:xfrm>
            <a:off x="953677" y="594742"/>
            <a:ext cx="3774816" cy="56739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3387" b="1" dirty="0">
                <a:solidFill>
                  <a:srgbClr val="AC453F"/>
                </a:solidFill>
                <a:latin typeface="微软雅黑" panose="020B0503020204020204" pitchFamily="18" charset="-122"/>
                <a:ea typeface="微软雅黑" panose="020B0503020204020204" pitchFamily="18" charset="-122"/>
                <a:cs typeface="Times New Roman" panose="02020603050405020304" pitchFamily="18" charset="0"/>
              </a:rPr>
              <a:t>Financial Impacts</a:t>
            </a:r>
            <a:endParaRPr lang="zh-CN" altLang="en-US" sz="3387" b="1" dirty="0">
              <a:solidFill>
                <a:srgbClr val="AC453F"/>
              </a:solidFill>
              <a:latin typeface="微软雅黑" panose="020B0503020204020204" pitchFamily="18" charset="-122"/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2" name="Freeform 3"/>
          <p:cNvSpPr/>
          <p:nvPr/>
        </p:nvSpPr>
        <p:spPr>
          <a:xfrm>
            <a:off x="1235044" y="2978720"/>
            <a:ext cx="1990344" cy="1990358"/>
          </a:xfrm>
          <a:custGeom>
            <a:avLst/>
            <a:gdLst>
              <a:gd name="connsiteX0" fmla="*/ 1880692 w 1880691"/>
              <a:gd name="connsiteY0" fmla="*/ 940358 h 1880704"/>
              <a:gd name="connsiteX1" fmla="*/ 940345 w 1880691"/>
              <a:gd name="connsiteY1" fmla="*/ 1880704 h 1880704"/>
              <a:gd name="connsiteX2" fmla="*/ 0 w 1880691"/>
              <a:gd name="connsiteY2" fmla="*/ 940358 h 1880704"/>
              <a:gd name="connsiteX3" fmla="*/ 940345 w 1880691"/>
              <a:gd name="connsiteY3" fmla="*/ 0 h 1880704"/>
              <a:gd name="connsiteX4" fmla="*/ 1880692 w 1880691"/>
              <a:gd name="connsiteY4" fmla="*/ 940358 h 188070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1880691" h="1880704">
                <a:moveTo>
                  <a:pt x="1880692" y="940358"/>
                </a:moveTo>
                <a:cubicBezTo>
                  <a:pt x="1880692" y="1459700"/>
                  <a:pt x="1459686" y="1880704"/>
                  <a:pt x="940345" y="1880704"/>
                </a:cubicBezTo>
                <a:cubicBezTo>
                  <a:pt x="421004" y="1880704"/>
                  <a:pt x="0" y="1459700"/>
                  <a:pt x="0" y="940358"/>
                </a:cubicBezTo>
                <a:cubicBezTo>
                  <a:pt x="0" y="421004"/>
                  <a:pt x="421004" y="0"/>
                  <a:pt x="940345" y="0"/>
                </a:cubicBezTo>
                <a:cubicBezTo>
                  <a:pt x="1459686" y="0"/>
                  <a:pt x="1880692" y="421004"/>
                  <a:pt x="1880692" y="940358"/>
                </a:cubicBezTo>
              </a:path>
            </a:pathLst>
          </a:custGeom>
          <a:solidFill>
            <a:srgbClr val="9A3D37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7" name="TextBox 1"/>
          <p:cNvSpPr txBox="1"/>
          <p:nvPr/>
        </p:nvSpPr>
        <p:spPr>
          <a:xfrm>
            <a:off x="1874595" y="3239398"/>
            <a:ext cx="743793" cy="154657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lnSpc>
                <a:spcPts val="11747"/>
              </a:lnSpc>
            </a:pPr>
            <a:r>
              <a:rPr lang="en-US" altLang="zh-CN" sz="11594" dirty="0">
                <a:solidFill>
                  <a:srgbClr val="000000"/>
                </a:solidFill>
                <a:latin typeface="黑体" panose="02010609060101010101" pitchFamily="18" charset="-122"/>
                <a:cs typeface="黑体" panose="02010609060101010101" pitchFamily="18" charset="-122"/>
              </a:rPr>
              <a:t>$</a:t>
            </a:r>
          </a:p>
        </p:txBody>
      </p:sp>
      <p:graphicFrame>
        <p:nvGraphicFramePr>
          <p:cNvPr id="6" name="表格 5">
            <a:extLst>
              <a:ext uri="{FF2B5EF4-FFF2-40B4-BE49-F238E27FC236}">
                <a16:creationId xmlns:a16="http://schemas.microsoft.com/office/drawing/2014/main" id="{D1578486-2742-4B46-898B-A895B4AE953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17945825"/>
              </p:ext>
            </p:extLst>
          </p:nvPr>
        </p:nvGraphicFramePr>
        <p:xfrm>
          <a:off x="4401461" y="1971269"/>
          <a:ext cx="7790538" cy="367284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3895269">
                  <a:extLst>
                    <a:ext uri="{9D8B030D-6E8A-4147-A177-3AD203B41FA5}">
                      <a16:colId xmlns:a16="http://schemas.microsoft.com/office/drawing/2014/main" val="1584563591"/>
                    </a:ext>
                  </a:extLst>
                </a:gridCol>
                <a:gridCol w="3895269">
                  <a:extLst>
                    <a:ext uri="{9D8B030D-6E8A-4147-A177-3AD203B41FA5}">
                      <a16:colId xmlns:a16="http://schemas.microsoft.com/office/drawing/2014/main" val="398585310"/>
                    </a:ext>
                  </a:extLst>
                </a:gridCol>
              </a:tblGrid>
              <a:tr h="308177">
                <a:tc gridSpan="2">
                  <a:txBody>
                    <a:bodyPr/>
                    <a:lstStyle/>
                    <a:p>
                      <a:r>
                        <a:rPr lang="en-US" altLang="zh-HK" dirty="0"/>
                        <a:t>Expected marginal changes on P&amp;L reporting operation costs (HKD per month)	</a:t>
                      </a:r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5966847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Function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Marginal Change in costs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851046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Reduced Manpower capacity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-185,000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490869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Reduced labor cost due to offshoring late hour support to Indian office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-69,200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936445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Additional cost for outsourcing Ad-hoc projects to external firms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+75,000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14956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Additional system testing and maintenance costs for the new system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+61,700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5012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altLang="zh-HK" dirty="0"/>
                        <a:t>Total</a:t>
                      </a:r>
                      <a:endParaRPr lang="zh-HK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dirty="0"/>
                        <a:t>-117,500</a:t>
                      </a:r>
                      <a:endParaRPr lang="zh-HK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085316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77764947"/>
      </p:ext>
    </p:extLst>
  </p:cSld>
  <p:clrMapOvr>
    <a:masterClrMapping/>
  </p:clrMapOvr>
  <p:transition spd="slow" advClick="0" advTm="2000">
    <p:push dir="u"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8" y="2205038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9A3D37"/>
                </a:solidFill>
                <a:latin typeface="+mn-lt"/>
              </a:rPr>
              <a:t>Future Planning</a:t>
            </a:r>
          </a:p>
        </p:txBody>
      </p:sp>
      <p:sp>
        <p:nvSpPr>
          <p:cNvPr id="4" name="泪滴形 25"/>
          <p:cNvSpPr/>
          <p:nvPr/>
        </p:nvSpPr>
        <p:spPr>
          <a:xfrm rot="8100000">
            <a:off x="1032269" y="2208428"/>
            <a:ext cx="967714" cy="967714"/>
          </a:xfrm>
          <a:prstGeom prst="teardrop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TextBox 1"/>
          <p:cNvSpPr txBox="1"/>
          <p:nvPr/>
        </p:nvSpPr>
        <p:spPr>
          <a:xfrm>
            <a:off x="1251084" y="2376678"/>
            <a:ext cx="551434" cy="6975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4233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08</a:t>
            </a:r>
          </a:p>
        </p:txBody>
      </p:sp>
      <p:grpSp>
        <p:nvGrpSpPr>
          <p:cNvPr id="10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908048" y="5178606"/>
            <a:ext cx="7035802" cy="155394"/>
            <a:chOff x="3188" y="9018"/>
            <a:chExt cx="11206" cy="1186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</p:spTree>
    <p:extLst>
      <p:ext uri="{BB962C8B-B14F-4D97-AF65-F5344CB8AC3E}">
        <p14:creationId xmlns:p14="http://schemas.microsoft.com/office/powerpoint/2010/main" val="1352850742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>
            <a:spLocks noChangeAspect="1"/>
          </p:cNvSpPr>
          <p:nvPr/>
        </p:nvSpPr>
        <p:spPr>
          <a:xfrm>
            <a:off x="1147203" y="2770290"/>
            <a:ext cx="2128547" cy="1940342"/>
          </a:xfrm>
          <a:prstGeom prst="rect">
            <a:avLst/>
          </a:prstGeom>
          <a:solidFill>
            <a:srgbClr val="AA9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6" name="矩形 15"/>
          <p:cNvSpPr>
            <a:spLocks noChangeAspect="1"/>
          </p:cNvSpPr>
          <p:nvPr/>
        </p:nvSpPr>
        <p:spPr>
          <a:xfrm>
            <a:off x="4603471" y="2765798"/>
            <a:ext cx="2133473" cy="1944833"/>
          </a:xfrm>
          <a:prstGeom prst="rect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7" name="矩形 16"/>
          <p:cNvSpPr>
            <a:spLocks noChangeAspect="1"/>
          </p:cNvSpPr>
          <p:nvPr/>
        </p:nvSpPr>
        <p:spPr>
          <a:xfrm>
            <a:off x="8602930" y="734297"/>
            <a:ext cx="2133471" cy="1721389"/>
          </a:xfrm>
          <a:prstGeom prst="rect">
            <a:avLst/>
          </a:prstGeom>
          <a:solidFill>
            <a:srgbClr val="AA9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9" name="矩形 18"/>
          <p:cNvSpPr>
            <a:spLocks noChangeAspect="1"/>
          </p:cNvSpPr>
          <p:nvPr/>
        </p:nvSpPr>
        <p:spPr>
          <a:xfrm>
            <a:off x="8602930" y="2853095"/>
            <a:ext cx="2138310" cy="1721389"/>
          </a:xfrm>
          <a:prstGeom prst="rect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21" name="矩形 20"/>
          <p:cNvSpPr>
            <a:spLocks noChangeAspect="1"/>
          </p:cNvSpPr>
          <p:nvPr/>
        </p:nvSpPr>
        <p:spPr>
          <a:xfrm>
            <a:off x="8591469" y="4971893"/>
            <a:ext cx="2138311" cy="1721605"/>
          </a:xfrm>
          <a:prstGeom prst="rect">
            <a:avLst/>
          </a:prstGeom>
          <a:solidFill>
            <a:srgbClr val="AA9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3" name="Freeform 3"/>
          <p:cNvSpPr/>
          <p:nvPr/>
        </p:nvSpPr>
        <p:spPr>
          <a:xfrm>
            <a:off x="6989121" y="1594992"/>
            <a:ext cx="4196733" cy="0"/>
          </a:xfrm>
          <a:custGeom>
            <a:avLst/>
            <a:gdLst>
              <a:gd name="connsiteX0" fmla="*/ 0 w 3965524"/>
              <a:gd name="connsiteY0" fmla="*/ 0 h 0"/>
              <a:gd name="connsiteX1" fmla="*/ 3965523 w 3965524"/>
              <a:gd name="connsiteY1" fmla="*/ 0 h 0"/>
              <a:gd name="connsiteX2" fmla="*/ 0 w 3965524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965524">
                <a:moveTo>
                  <a:pt x="0" y="0"/>
                </a:moveTo>
                <a:lnTo>
                  <a:pt x="3965523" y="0"/>
                </a:lnTo>
                <a:lnTo>
                  <a:pt x="0" y="0"/>
                </a:lnTo>
              </a:path>
            </a:pathLst>
          </a:custGeom>
          <a:solidFill>
            <a:srgbClr val="DAB9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7" name="Freeform 3"/>
          <p:cNvSpPr/>
          <p:nvPr/>
        </p:nvSpPr>
        <p:spPr>
          <a:xfrm>
            <a:off x="7318413" y="5489345"/>
            <a:ext cx="4196733" cy="0"/>
          </a:xfrm>
          <a:custGeom>
            <a:avLst/>
            <a:gdLst>
              <a:gd name="connsiteX0" fmla="*/ 0 w 3965524"/>
              <a:gd name="connsiteY0" fmla="*/ 0 h 0"/>
              <a:gd name="connsiteX1" fmla="*/ 3965523 w 3965524"/>
              <a:gd name="connsiteY1" fmla="*/ 0 h 0"/>
              <a:gd name="connsiteX2" fmla="*/ 0 w 3965524"/>
              <a:gd name="connsiteY2" fmla="*/ 0 h 0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</a:cxnLst>
            <a:rect l="l" t="t" r="r" b="b"/>
            <a:pathLst>
              <a:path w="3965524">
                <a:moveTo>
                  <a:pt x="0" y="0"/>
                </a:moveTo>
                <a:lnTo>
                  <a:pt x="3965523" y="0"/>
                </a:lnTo>
                <a:lnTo>
                  <a:pt x="0" y="0"/>
                </a:lnTo>
              </a:path>
            </a:pathLst>
          </a:custGeom>
          <a:solidFill>
            <a:srgbClr val="DAB96E">
              <a:alpha val="100000"/>
            </a:srgbClr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0" name="TextBox 1"/>
          <p:cNvSpPr txBox="1"/>
          <p:nvPr/>
        </p:nvSpPr>
        <p:spPr>
          <a:xfrm>
            <a:off x="1142278" y="3338486"/>
            <a:ext cx="2133471" cy="7848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-672">
              <a:tabLst>
                <a:tab pos="524176" algn="l"/>
              </a:tabLst>
            </a:pPr>
            <a:r>
              <a:rPr lang="en-US" altLang="zh-CN" sz="2400" dirty="0">
                <a:ea typeface="微软雅黑" panose="020B0503020204020204" pitchFamily="18" charset="-122"/>
                <a:cs typeface="微软雅黑" panose="020B0503020204020204" pitchFamily="18" charset="-122"/>
              </a:rPr>
              <a:t>Implement</a:t>
            </a:r>
          </a:p>
          <a:p>
            <a:pPr algn="ctr" defTabSz="-672">
              <a:tabLst>
                <a:tab pos="524176" algn="l"/>
              </a:tabLst>
            </a:pPr>
            <a:r>
              <a:rPr lang="en-US" altLang="zh-CN" sz="2400" dirty="0">
                <a:ea typeface="微软雅黑" panose="020B0503020204020204" pitchFamily="18" charset="-122"/>
                <a:cs typeface="微软雅黑" panose="020B0503020204020204" pitchFamily="18" charset="-122"/>
              </a:rPr>
              <a:t>the new system</a:t>
            </a:r>
            <a:endParaRPr lang="zh-CN" altLang="en-US" sz="2400" dirty="0">
              <a:ea typeface="微软雅黑" panose="020B0503020204020204" pitchFamily="18" charset="-122"/>
              <a:cs typeface="微软雅黑" panose="020B0503020204020204" pitchFamily="18" charset="-122"/>
            </a:endParaRPr>
          </a:p>
        </p:txBody>
      </p:sp>
      <p:sp>
        <p:nvSpPr>
          <p:cNvPr id="4" name="TextBox 1"/>
          <p:cNvSpPr txBox="1"/>
          <p:nvPr/>
        </p:nvSpPr>
        <p:spPr>
          <a:xfrm>
            <a:off x="1850451" y="2238306"/>
            <a:ext cx="711028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lnSpc>
                <a:spcPts val="2752"/>
              </a:lnSpc>
              <a:tabLst>
                <a:tab pos="524176" algn="l"/>
              </a:tabLst>
            </a:pPr>
            <a:r>
              <a:rPr lang="en-US" altLang="zh-CN" sz="24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Day 0</a:t>
            </a:r>
          </a:p>
        </p:txBody>
      </p:sp>
      <p:sp>
        <p:nvSpPr>
          <p:cNvPr id="23" name="TextBox 1"/>
          <p:cNvSpPr txBox="1"/>
          <p:nvPr/>
        </p:nvSpPr>
        <p:spPr>
          <a:xfrm>
            <a:off x="5234527" y="2238306"/>
            <a:ext cx="866519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lnSpc>
                <a:spcPts val="2752"/>
              </a:lnSpc>
              <a:tabLst>
                <a:tab pos="524176" algn="l"/>
              </a:tabLst>
            </a:pPr>
            <a:r>
              <a:rPr lang="en-US" altLang="zh-CN" sz="24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Day 60</a:t>
            </a:r>
          </a:p>
        </p:txBody>
      </p:sp>
      <p:sp>
        <p:nvSpPr>
          <p:cNvPr id="24" name="TextBox 1"/>
          <p:cNvSpPr txBox="1"/>
          <p:nvPr/>
        </p:nvSpPr>
        <p:spPr>
          <a:xfrm>
            <a:off x="9149618" y="231902"/>
            <a:ext cx="1022011" cy="405239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>
              <a:lnSpc>
                <a:spcPts val="2752"/>
              </a:lnSpc>
              <a:tabLst>
                <a:tab pos="524176" algn="l"/>
              </a:tabLst>
            </a:pPr>
            <a:r>
              <a:rPr lang="en-US" altLang="zh-CN" sz="24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Day 180</a:t>
            </a:r>
          </a:p>
        </p:txBody>
      </p:sp>
      <p:sp>
        <p:nvSpPr>
          <p:cNvPr id="30" name="TextBox 1">
            <a:extLst>
              <a:ext uri="{FF2B5EF4-FFF2-40B4-BE49-F238E27FC236}">
                <a16:creationId xmlns:a16="http://schemas.microsoft.com/office/drawing/2014/main" id="{AF3748E5-30CC-4060-A01E-065031D4760B}"/>
              </a:ext>
            </a:extLst>
          </p:cNvPr>
          <p:cNvSpPr txBox="1"/>
          <p:nvPr/>
        </p:nvSpPr>
        <p:spPr>
          <a:xfrm>
            <a:off x="4598631" y="3161133"/>
            <a:ext cx="2138312" cy="115416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-672">
              <a:tabLst>
                <a:tab pos="524176" algn="l"/>
              </a:tabLst>
            </a:pPr>
            <a:r>
              <a:rPr lang="en-US" altLang="zh-CN" sz="2400" dirty="0">
                <a:ea typeface="微软雅黑" panose="020B0503020204020204" pitchFamily="18" charset="-122"/>
                <a:cs typeface="微软雅黑" panose="020B0503020204020204" pitchFamily="18" charset="-122"/>
              </a:rPr>
              <a:t>Complete replacement of the old system</a:t>
            </a:r>
          </a:p>
        </p:txBody>
      </p:sp>
      <p:sp>
        <p:nvSpPr>
          <p:cNvPr id="31" name="TextBox 1">
            <a:extLst>
              <a:ext uri="{FF2B5EF4-FFF2-40B4-BE49-F238E27FC236}">
                <a16:creationId xmlns:a16="http://schemas.microsoft.com/office/drawing/2014/main" id="{65443149-EC54-4090-850D-7A350BF16E6C}"/>
              </a:ext>
            </a:extLst>
          </p:cNvPr>
          <p:cNvSpPr txBox="1"/>
          <p:nvPr/>
        </p:nvSpPr>
        <p:spPr>
          <a:xfrm>
            <a:off x="8600511" y="1267902"/>
            <a:ext cx="2133471" cy="78483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-672">
              <a:tabLst>
                <a:tab pos="524176" algn="l"/>
              </a:tabLst>
            </a:pPr>
            <a:r>
              <a:rPr lang="en-US" altLang="zh-CN" sz="2400" dirty="0">
                <a:ea typeface="微软雅黑" panose="020B0503020204020204" pitchFamily="18" charset="-122"/>
                <a:cs typeface="微软雅黑" panose="020B0503020204020204" pitchFamily="18" charset="-122"/>
              </a:rPr>
              <a:t>Adopt to other departments</a:t>
            </a:r>
          </a:p>
        </p:txBody>
      </p:sp>
      <p:sp>
        <p:nvSpPr>
          <p:cNvPr id="32" name="TextBox 1">
            <a:extLst>
              <a:ext uri="{FF2B5EF4-FFF2-40B4-BE49-F238E27FC236}">
                <a16:creationId xmlns:a16="http://schemas.microsoft.com/office/drawing/2014/main" id="{704AA308-EE2C-4D80-A25D-F442029B5CF3}"/>
              </a:ext>
            </a:extLst>
          </p:cNvPr>
          <p:cNvSpPr txBox="1"/>
          <p:nvPr/>
        </p:nvSpPr>
        <p:spPr>
          <a:xfrm>
            <a:off x="8591470" y="3155818"/>
            <a:ext cx="2138310" cy="115416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-672">
              <a:tabLst>
                <a:tab pos="524176" algn="l"/>
              </a:tabLst>
            </a:pPr>
            <a:r>
              <a:rPr lang="en-US" altLang="zh-CN" sz="2400" dirty="0">
                <a:ea typeface="微软雅黑" panose="020B0503020204020204" pitchFamily="18" charset="-122"/>
                <a:cs typeface="微软雅黑" panose="020B0503020204020204" pitchFamily="18" charset="-122"/>
              </a:rPr>
              <a:t>Continue use in Equity Trading Desk</a:t>
            </a:r>
          </a:p>
        </p:txBody>
      </p:sp>
      <p:sp>
        <p:nvSpPr>
          <p:cNvPr id="33" name="TextBox 1">
            <a:extLst>
              <a:ext uri="{FF2B5EF4-FFF2-40B4-BE49-F238E27FC236}">
                <a16:creationId xmlns:a16="http://schemas.microsoft.com/office/drawing/2014/main" id="{DC26EE30-549C-4AD3-BE1A-9F6D8BB0D823}"/>
              </a:ext>
            </a:extLst>
          </p:cNvPr>
          <p:cNvSpPr txBox="1"/>
          <p:nvPr/>
        </p:nvSpPr>
        <p:spPr>
          <a:xfrm>
            <a:off x="8591469" y="5255614"/>
            <a:ext cx="2138310" cy="1154162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-672">
              <a:tabLst>
                <a:tab pos="524176" algn="l"/>
              </a:tabLst>
            </a:pPr>
            <a:r>
              <a:rPr lang="en-US" altLang="zh-CN" sz="2400" dirty="0">
                <a:ea typeface="微软雅黑" panose="020B0503020204020204" pitchFamily="18" charset="-122"/>
                <a:cs typeface="微软雅黑" panose="020B0503020204020204" pitchFamily="18" charset="-122"/>
              </a:rPr>
              <a:t>Additional changes and improvements</a:t>
            </a: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001545C9-2D2C-428B-88CE-63464B3A4159}"/>
              </a:ext>
            </a:extLst>
          </p:cNvPr>
          <p:cNvCxnSpPr>
            <a:cxnSpLocks/>
            <a:stCxn id="16" idx="3"/>
            <a:endCxn id="32" idx="1"/>
          </p:cNvCxnSpPr>
          <p:nvPr/>
        </p:nvCxnSpPr>
        <p:spPr>
          <a:xfrm flipV="1">
            <a:off x="6736944" y="3732899"/>
            <a:ext cx="1854526" cy="5316"/>
          </a:xfrm>
          <a:prstGeom prst="line">
            <a:avLst/>
          </a:prstGeom>
          <a:ln w="28575">
            <a:solidFill>
              <a:srgbClr val="9A3D3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7CF3510C-C78B-4CD5-8707-03F0311E5AEF}"/>
              </a:ext>
            </a:extLst>
          </p:cNvPr>
          <p:cNvCxnSpPr>
            <a:cxnSpLocks/>
            <a:stCxn id="16" idx="3"/>
            <a:endCxn id="31" idx="1"/>
          </p:cNvCxnSpPr>
          <p:nvPr/>
        </p:nvCxnSpPr>
        <p:spPr>
          <a:xfrm flipV="1">
            <a:off x="6736944" y="1660317"/>
            <a:ext cx="1863567" cy="2077898"/>
          </a:xfrm>
          <a:prstGeom prst="curvedConnector3">
            <a:avLst>
              <a:gd name="adj1" fmla="val 50000"/>
            </a:avLst>
          </a:prstGeom>
          <a:ln w="28575">
            <a:solidFill>
              <a:srgbClr val="9A3D3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直接连接符 35">
            <a:extLst>
              <a:ext uri="{FF2B5EF4-FFF2-40B4-BE49-F238E27FC236}">
                <a16:creationId xmlns:a16="http://schemas.microsoft.com/office/drawing/2014/main" id="{9C01FD92-6351-41B5-93CE-B252B59F96AF}"/>
              </a:ext>
            </a:extLst>
          </p:cNvPr>
          <p:cNvCxnSpPr>
            <a:cxnSpLocks/>
            <a:stCxn id="30" idx="3"/>
            <a:endCxn id="33" idx="1"/>
          </p:cNvCxnSpPr>
          <p:nvPr/>
        </p:nvCxnSpPr>
        <p:spPr>
          <a:xfrm>
            <a:off x="6736943" y="3738214"/>
            <a:ext cx="1854526" cy="2094481"/>
          </a:xfrm>
          <a:prstGeom prst="curvedConnector3">
            <a:avLst>
              <a:gd name="adj1" fmla="val 50000"/>
            </a:avLst>
          </a:prstGeom>
          <a:ln w="28575">
            <a:solidFill>
              <a:srgbClr val="9A3D3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0D700781-9A9A-48B1-AC17-022823F13414}"/>
              </a:ext>
            </a:extLst>
          </p:cNvPr>
          <p:cNvCxnSpPr>
            <a:cxnSpLocks/>
            <a:stCxn id="15" idx="3"/>
            <a:endCxn id="16" idx="1"/>
          </p:cNvCxnSpPr>
          <p:nvPr/>
        </p:nvCxnSpPr>
        <p:spPr>
          <a:xfrm flipV="1">
            <a:off x="3275750" y="3738215"/>
            <a:ext cx="1327721" cy="2246"/>
          </a:xfrm>
          <a:prstGeom prst="line">
            <a:avLst/>
          </a:prstGeom>
          <a:ln w="28575">
            <a:solidFill>
              <a:srgbClr val="9A3D37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文本框 39">
            <a:extLst>
              <a:ext uri="{FF2B5EF4-FFF2-40B4-BE49-F238E27FC236}">
                <a16:creationId xmlns:a16="http://schemas.microsoft.com/office/drawing/2014/main" id="{F3D86BD0-4EAA-499E-91BE-6747F904AF94}"/>
              </a:ext>
            </a:extLst>
          </p:cNvPr>
          <p:cNvSpPr txBox="1"/>
          <p:nvPr/>
        </p:nvSpPr>
        <p:spPr>
          <a:xfrm>
            <a:off x="7266348" y="2350273"/>
            <a:ext cx="35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9A3D37"/>
                </a:solidFill>
                <a:latin typeface="+mj-lt"/>
              </a:rPr>
              <a:t>+</a:t>
            </a:r>
            <a:endParaRPr lang="zh-HK" altLang="en-US" sz="2800" dirty="0">
              <a:solidFill>
                <a:srgbClr val="9A3D37"/>
              </a:solidFill>
              <a:latin typeface="+mj-lt"/>
            </a:endParaRP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9006E022-1BD8-465D-9ABC-BE31E4D2EF47}"/>
              </a:ext>
            </a:extLst>
          </p:cNvPr>
          <p:cNvSpPr txBox="1"/>
          <p:nvPr/>
        </p:nvSpPr>
        <p:spPr>
          <a:xfrm>
            <a:off x="7486924" y="3403429"/>
            <a:ext cx="35456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9A3D37"/>
                </a:solidFill>
                <a:latin typeface="+mj-lt"/>
              </a:rPr>
              <a:t>0</a:t>
            </a:r>
            <a:endParaRPr lang="zh-HK" altLang="en-US" sz="2000" dirty="0">
              <a:solidFill>
                <a:srgbClr val="9A3D37"/>
              </a:solidFill>
              <a:latin typeface="+mj-lt"/>
            </a:endParaRPr>
          </a:p>
        </p:txBody>
      </p:sp>
      <p:sp>
        <p:nvSpPr>
          <p:cNvPr id="47" name="文本框 46">
            <a:extLst>
              <a:ext uri="{FF2B5EF4-FFF2-40B4-BE49-F238E27FC236}">
                <a16:creationId xmlns:a16="http://schemas.microsoft.com/office/drawing/2014/main" id="{39DD04E0-ADF4-4501-91DB-D230F9D44740}"/>
              </a:ext>
            </a:extLst>
          </p:cNvPr>
          <p:cNvSpPr txBox="1"/>
          <p:nvPr/>
        </p:nvSpPr>
        <p:spPr>
          <a:xfrm>
            <a:off x="7266347" y="4918039"/>
            <a:ext cx="35456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rgbClr val="9A3D37"/>
                </a:solidFill>
                <a:latin typeface="+mj-lt"/>
              </a:rPr>
              <a:t>-</a:t>
            </a:r>
            <a:endParaRPr lang="zh-HK" altLang="en-US" sz="2800" dirty="0">
              <a:solidFill>
                <a:srgbClr val="9A3D37"/>
              </a:solidFill>
              <a:latin typeface="+mj-lt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917217" y="489231"/>
            <a:ext cx="3365473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Future Planning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9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</p:spTree>
    <p:extLst>
      <p:ext uri="{BB962C8B-B14F-4D97-AF65-F5344CB8AC3E}">
        <p14:creationId xmlns:p14="http://schemas.microsoft.com/office/powerpoint/2010/main" val="2000755539"/>
      </p:ext>
    </p:extLst>
  </p:cSld>
  <p:clrMapOvr>
    <a:masterClrMapping/>
  </p:clrMapOvr>
  <p:transition spd="slow" advClick="0" advTm="2000">
    <p:push dir="u"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8" y="2205038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9A3D37"/>
                </a:solidFill>
                <a:latin typeface="+mn-lt"/>
              </a:rPr>
              <a:t>Q &amp; A</a:t>
            </a:r>
          </a:p>
        </p:txBody>
      </p:sp>
      <p:sp>
        <p:nvSpPr>
          <p:cNvPr id="4" name="泪滴形 25"/>
          <p:cNvSpPr/>
          <p:nvPr/>
        </p:nvSpPr>
        <p:spPr>
          <a:xfrm rot="8100000">
            <a:off x="1032269" y="2208428"/>
            <a:ext cx="967714" cy="967714"/>
          </a:xfrm>
          <a:prstGeom prst="teardrop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TextBox 1"/>
          <p:cNvSpPr txBox="1"/>
          <p:nvPr/>
        </p:nvSpPr>
        <p:spPr>
          <a:xfrm>
            <a:off x="1251084" y="2376678"/>
            <a:ext cx="551433" cy="6975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4233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09</a:t>
            </a:r>
          </a:p>
        </p:txBody>
      </p:sp>
      <p:grpSp>
        <p:nvGrpSpPr>
          <p:cNvPr id="10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908048" y="5178606"/>
            <a:ext cx="7035802" cy="155394"/>
            <a:chOff x="3188" y="9018"/>
            <a:chExt cx="11206" cy="1186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</p:spTree>
    <p:extLst>
      <p:ext uri="{BB962C8B-B14F-4D97-AF65-F5344CB8AC3E}">
        <p14:creationId xmlns:p14="http://schemas.microsoft.com/office/powerpoint/2010/main" val="958514916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1"/>
          <p:cNvSpPr txBox="1"/>
          <p:nvPr/>
        </p:nvSpPr>
        <p:spPr>
          <a:xfrm>
            <a:off x="3151193" y="3217558"/>
            <a:ext cx="5889614" cy="1708160"/>
          </a:xfrm>
          <a:prstGeom prst="rect">
            <a:avLst/>
          </a:prstGeom>
          <a:noFill/>
        </p:spPr>
        <p:txBody>
          <a:bodyPr wrap="square" lIns="0" tIns="0" rIns="0" rtlCol="0">
            <a:spAutoFit/>
          </a:bodyPr>
          <a:lstStyle/>
          <a:p>
            <a:pPr algn="ctr" defTabSz="-672"/>
            <a:r>
              <a:rPr lang="en-US" altLang="zh-CN" sz="5400" dirty="0">
                <a:solidFill>
                  <a:srgbClr val="9A3D37"/>
                </a:solidFill>
                <a:ea typeface="微软雅黑 Light" panose="020B0502040204020203" charset="-122"/>
                <a:cs typeface="微软雅黑" panose="020B0503020204020204" pitchFamily="18" charset="-122"/>
              </a:rPr>
              <a:t>Thank</a:t>
            </a:r>
            <a:r>
              <a:rPr lang="zh-CN" altLang="en-US" sz="5400" dirty="0">
                <a:solidFill>
                  <a:srgbClr val="9A3D37"/>
                </a:solidFill>
                <a:ea typeface="微软雅黑 Light" panose="020B0502040204020203" charset="-122"/>
                <a:cs typeface="微软雅黑" panose="020B0503020204020204" pitchFamily="18" charset="-122"/>
              </a:rPr>
              <a:t> </a:t>
            </a:r>
            <a:r>
              <a:rPr lang="en-US" altLang="zh-CN" sz="5400" dirty="0">
                <a:solidFill>
                  <a:srgbClr val="9A3D37"/>
                </a:solidFill>
                <a:ea typeface="微软雅黑 Light" panose="020B0502040204020203" charset="-122"/>
                <a:cs typeface="微软雅黑" panose="020B0503020204020204" pitchFamily="18" charset="-122"/>
              </a:rPr>
              <a:t>you for listening!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3856146" y="6706795"/>
            <a:ext cx="4481053" cy="150533"/>
            <a:chOff x="3188" y="9018"/>
            <a:chExt cx="11206" cy="1186"/>
          </a:xfrm>
        </p:grpSpPr>
        <p:sp>
          <p:nvSpPr>
            <p:cNvPr id="20" name="Freeform 3"/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1" name="Freeform 3"/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6" name="Freeform 3"/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3856146" y="-671"/>
            <a:ext cx="4481053" cy="170022"/>
            <a:chOff x="3188" y="9018"/>
            <a:chExt cx="11206" cy="1186"/>
          </a:xfrm>
        </p:grpSpPr>
        <p:sp>
          <p:nvSpPr>
            <p:cNvPr id="8" name="Freeform 3"/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9" name="Freeform 3"/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0" name="Freeform 3"/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sp>
        <p:nvSpPr>
          <p:cNvPr id="11" name="泪滴形 10"/>
          <p:cNvSpPr/>
          <p:nvPr/>
        </p:nvSpPr>
        <p:spPr>
          <a:xfrm rot="8100000">
            <a:off x="5323173" y="1556255"/>
            <a:ext cx="1545654" cy="1553718"/>
          </a:xfrm>
          <a:prstGeom prst="teardrop">
            <a:avLst>
              <a:gd name="adj" fmla="val 83394"/>
            </a:avLst>
          </a:prstGeom>
          <a:solidFill>
            <a:srgbClr val="9A3D37"/>
          </a:solidFill>
          <a:ln>
            <a:solidFill>
              <a:srgbClr val="9A3D3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5E739D4-9F95-4C81-800E-FABABCE23E2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bg1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1500"/>
                    </a14:imgEffect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53576" y="1790690"/>
            <a:ext cx="1084847" cy="1084847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977014006"/>
      </p:ext>
    </p:extLst>
  </p:cSld>
  <p:clrMapOvr>
    <a:masterClrMapping/>
  </p:clrMapOvr>
  <p:transition spd="slow" advClick="0" advTm="2000">
    <p:push dir="u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8" y="2205038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9A3D37"/>
                </a:solidFill>
                <a:latin typeface="+mn-lt"/>
              </a:rPr>
              <a:t>Current Situation</a:t>
            </a:r>
          </a:p>
        </p:txBody>
      </p:sp>
      <p:sp>
        <p:nvSpPr>
          <p:cNvPr id="4" name="泪滴形 25"/>
          <p:cNvSpPr/>
          <p:nvPr/>
        </p:nvSpPr>
        <p:spPr>
          <a:xfrm rot="8100000">
            <a:off x="1032269" y="2208428"/>
            <a:ext cx="967714" cy="967714"/>
          </a:xfrm>
          <a:prstGeom prst="teardrop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TextBox 1"/>
          <p:cNvSpPr txBox="1"/>
          <p:nvPr/>
        </p:nvSpPr>
        <p:spPr>
          <a:xfrm>
            <a:off x="1251084" y="2376678"/>
            <a:ext cx="551433" cy="6975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4233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01</a:t>
            </a:r>
          </a:p>
        </p:txBody>
      </p:sp>
      <p:grpSp>
        <p:nvGrpSpPr>
          <p:cNvPr id="10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908048" y="5178606"/>
            <a:ext cx="7035802" cy="155394"/>
            <a:chOff x="3188" y="9018"/>
            <a:chExt cx="11206" cy="1186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</p:spTree>
    <p:extLst>
      <p:ext uri="{BB962C8B-B14F-4D97-AF65-F5344CB8AC3E}">
        <p14:creationId xmlns:p14="http://schemas.microsoft.com/office/powerpoint/2010/main" val="168788177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8" y="2205038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9A3D37"/>
                </a:solidFill>
                <a:latin typeface="+mn-lt"/>
              </a:rPr>
              <a:t>Appendix</a:t>
            </a:r>
          </a:p>
        </p:txBody>
      </p:sp>
      <p:sp>
        <p:nvSpPr>
          <p:cNvPr id="4" name="泪滴形 25"/>
          <p:cNvSpPr/>
          <p:nvPr/>
        </p:nvSpPr>
        <p:spPr>
          <a:xfrm rot="8100000">
            <a:off x="1032269" y="2208428"/>
            <a:ext cx="967714" cy="967714"/>
          </a:xfrm>
          <a:prstGeom prst="teardrop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TextBox 1"/>
          <p:cNvSpPr txBox="1"/>
          <p:nvPr/>
        </p:nvSpPr>
        <p:spPr>
          <a:xfrm>
            <a:off x="1251084" y="2376678"/>
            <a:ext cx="551434" cy="6975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4233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10</a:t>
            </a:r>
          </a:p>
        </p:txBody>
      </p:sp>
      <p:grpSp>
        <p:nvGrpSpPr>
          <p:cNvPr id="10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908048" y="5178606"/>
            <a:ext cx="7035802" cy="155394"/>
            <a:chOff x="3188" y="9018"/>
            <a:chExt cx="11206" cy="1186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</p:spTree>
    <p:extLst>
      <p:ext uri="{BB962C8B-B14F-4D97-AF65-F5344CB8AC3E}">
        <p14:creationId xmlns:p14="http://schemas.microsoft.com/office/powerpoint/2010/main" val="16807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3">
            <a:extLst>
              <a:ext uri="{FF2B5EF4-FFF2-40B4-BE49-F238E27FC236}">
                <a16:creationId xmlns:a16="http://schemas.microsoft.com/office/drawing/2014/main" id="{58A086CC-7A44-4FD9-B40C-96BB801C6BBC}"/>
              </a:ext>
            </a:extLst>
          </p:cNvPr>
          <p:cNvSpPr/>
          <p:nvPr/>
        </p:nvSpPr>
        <p:spPr>
          <a:xfrm>
            <a:off x="528892" y="1587459"/>
            <a:ext cx="11135403" cy="4567661"/>
          </a:xfrm>
          <a:custGeom>
            <a:avLst/>
            <a:gdLst>
              <a:gd name="connsiteX0" fmla="*/ 2087994 w 2087994"/>
              <a:gd name="connsiteY0" fmla="*/ 1393164 h 1393164"/>
              <a:gd name="connsiteX1" fmla="*/ 0 w 2087994"/>
              <a:gd name="connsiteY1" fmla="*/ 1393164 h 1393164"/>
              <a:gd name="connsiteX2" fmla="*/ 0 w 2087994"/>
              <a:gd name="connsiteY2" fmla="*/ 0 h 1393164"/>
              <a:gd name="connsiteX3" fmla="*/ 2087994 w 2087994"/>
              <a:gd name="connsiteY3" fmla="*/ 0 h 1393164"/>
              <a:gd name="connsiteX4" fmla="*/ 2087994 w 2087994"/>
              <a:gd name="connsiteY4" fmla="*/ 1393164 h 1393164"/>
            </a:gdLst>
            <a:ahLst/>
            <a:cxnLst>
              <a:cxn ang="0">
                <a:pos x="connsiteX0" y="connsiteY0"/>
              </a:cxn>
              <a:cxn ang="1">
                <a:pos x="connsiteX1" y="connsiteY1"/>
              </a:cxn>
              <a:cxn ang="2">
                <a:pos x="connsiteX2" y="connsiteY2"/>
              </a:cxn>
              <a:cxn ang="3">
                <a:pos x="connsiteX3" y="connsiteY3"/>
              </a:cxn>
              <a:cxn ang="4">
                <a:pos x="connsiteX4" y="connsiteY4"/>
              </a:cxn>
            </a:cxnLst>
            <a:rect l="l" t="t" r="r" b="b"/>
            <a:pathLst>
              <a:path w="2087994" h="1393164">
                <a:moveTo>
                  <a:pt x="2087994" y="1393164"/>
                </a:moveTo>
                <a:lnTo>
                  <a:pt x="0" y="1393164"/>
                </a:lnTo>
                <a:lnTo>
                  <a:pt x="0" y="0"/>
                </a:lnTo>
                <a:lnTo>
                  <a:pt x="2087994" y="0"/>
                </a:lnTo>
                <a:lnTo>
                  <a:pt x="2087994" y="1393164"/>
                </a:lnTo>
              </a:path>
            </a:pathLst>
          </a:custGeom>
          <a:solidFill>
            <a:srgbClr val="D7C2AA"/>
          </a:solidFill>
          <a:ln w="12700">
            <a:solidFill>
              <a:srgbClr val="000000">
                <a:alpha val="0"/>
              </a:srgb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graphicFrame>
        <p:nvGraphicFramePr>
          <p:cNvPr id="3" name="表格 2">
            <a:extLst>
              <a:ext uri="{FF2B5EF4-FFF2-40B4-BE49-F238E27FC236}">
                <a16:creationId xmlns:a16="http://schemas.microsoft.com/office/drawing/2014/main" id="{C5FEF1A6-EB5A-4A2C-B57E-54D0180829EF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528892" y="1587459"/>
          <a:ext cx="11135403" cy="4580320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4604582">
                  <a:extLst>
                    <a:ext uri="{9D8B030D-6E8A-4147-A177-3AD203B41FA5}">
                      <a16:colId xmlns:a16="http://schemas.microsoft.com/office/drawing/2014/main" val="2349461957"/>
                    </a:ext>
                  </a:extLst>
                </a:gridCol>
                <a:gridCol w="2037347">
                  <a:extLst>
                    <a:ext uri="{9D8B030D-6E8A-4147-A177-3AD203B41FA5}">
                      <a16:colId xmlns:a16="http://schemas.microsoft.com/office/drawing/2014/main" val="1010738674"/>
                    </a:ext>
                  </a:extLst>
                </a:gridCol>
                <a:gridCol w="4493474">
                  <a:extLst>
                    <a:ext uri="{9D8B030D-6E8A-4147-A177-3AD203B41FA5}">
                      <a16:colId xmlns:a16="http://schemas.microsoft.com/office/drawing/2014/main" val="1123997028"/>
                    </a:ext>
                  </a:extLst>
                </a:gridCol>
              </a:tblGrid>
              <a:tr h="425243">
                <a:tc gridSpan="3">
                  <a:txBody>
                    <a:bodyPr/>
                    <a:lstStyle/>
                    <a:p>
                      <a:pPr algn="ctr" fontAlgn="b"/>
                      <a:r>
                        <a:rPr lang="en-US" sz="2000" b="0" i="0" u="none" strike="noStrike" dirty="0">
                          <a:solidFill>
                            <a:srgbClr val="000000"/>
                          </a:solidFill>
                          <a:effectLst/>
                          <a:latin typeface="新細明體"/>
                        </a:rPr>
                        <a:t>Expected marginal changes on P&amp;L reporting operation costs (HKD per month)</a:t>
                      </a:r>
                    </a:p>
                  </a:txBody>
                  <a:tcPr marL="7620" marR="7620" marT="7620" anchor="b"/>
                </a:tc>
                <a:tc h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zh-HK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271369085"/>
                  </a:ext>
                </a:extLst>
              </a:tr>
              <a:tr h="45083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Function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Marginal change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Calculation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55759131"/>
                  </a:ext>
                </a:extLst>
              </a:tr>
              <a:tr h="720772">
                <a:tc>
                  <a:txBody>
                    <a:bodyPr/>
                    <a:lstStyle/>
                    <a:p>
                      <a:r>
                        <a:rPr lang="fr-FR" altLang="zh-HK" sz="2000" dirty="0"/>
                        <a:t>Reduced manpower capacity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-185,000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60hour/day/(10hour/day)*370000HKD/year/(12month/year)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04054804"/>
                  </a:ext>
                </a:extLst>
              </a:tr>
              <a:tr h="815399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Reduced labor cost due to offshoring late hour support to Indian office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-69,166,67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3hour/day/(10hour/day)*(370000HKD/year-65000HKD/year)/(12month/year)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4405763"/>
                  </a:ext>
                </a:extLst>
              </a:tr>
              <a:tr h="901847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Additional cost for outsourcing Ad-hoc projects to external consulting firms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+75,000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altLang="zh-HK" sz="2000" dirty="0"/>
                        <a:t>1.5*600000HKD/year/(12month/year)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0402612"/>
                  </a:ext>
                </a:extLst>
              </a:tr>
              <a:tr h="815399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Additional system testing and maintenance costs for new system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+61,666.67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altLang="zh-HK" sz="2000" dirty="0"/>
                        <a:t>2*370000HKD/year/(12month/year)</a:t>
                      </a:r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70103062"/>
                  </a:ext>
                </a:extLst>
              </a:tr>
              <a:tr h="450830"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Total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altLang="zh-HK" sz="2000" dirty="0"/>
                        <a:t>-117,500</a:t>
                      </a:r>
                      <a:endParaRPr lang="zh-HK" altLang="en-US" sz="20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zh-HK" altLang="en-US" sz="20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36511322"/>
                  </a:ext>
                </a:extLst>
              </a:tr>
            </a:tbl>
          </a:graphicData>
        </a:graphic>
      </p:graphicFrame>
      <p:grpSp>
        <p:nvGrpSpPr>
          <p:cNvPr id="18" name="组合 17">
            <a:extLst>
              <a:ext uri="{FF2B5EF4-FFF2-40B4-BE49-F238E27FC236}">
                <a16:creationId xmlns:a16="http://schemas.microsoft.com/office/drawing/2014/main" id="{4973CED8-28B4-48B3-AF9C-CF980F3536BD}"/>
              </a:ext>
            </a:extLst>
          </p:cNvPr>
          <p:cNvGrpSpPr/>
          <p:nvPr/>
        </p:nvGrpSpPr>
        <p:grpSpPr>
          <a:xfrm>
            <a:off x="3856146" y="6706795"/>
            <a:ext cx="4481053" cy="150533"/>
            <a:chOff x="3188" y="9018"/>
            <a:chExt cx="11206" cy="1186"/>
          </a:xfrm>
        </p:grpSpPr>
        <p:sp>
          <p:nvSpPr>
            <p:cNvPr id="19" name="Freeform 3">
              <a:extLst>
                <a:ext uri="{FF2B5EF4-FFF2-40B4-BE49-F238E27FC236}">
                  <a16:creationId xmlns:a16="http://schemas.microsoft.com/office/drawing/2014/main" id="{9EA6DD92-AB17-4AE5-85F3-86E56058EFA5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327BDB71-E71A-4229-8238-93738A6EF979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61D24FCA-46C5-4770-8875-B006428A33B5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grpSp>
        <p:nvGrpSpPr>
          <p:cNvPr id="24" name="组合 23">
            <a:extLst>
              <a:ext uri="{FF2B5EF4-FFF2-40B4-BE49-F238E27FC236}">
                <a16:creationId xmlns:a16="http://schemas.microsoft.com/office/drawing/2014/main" id="{7AA217A0-59D6-4159-A026-CAD7B648BFD5}"/>
              </a:ext>
            </a:extLst>
          </p:cNvPr>
          <p:cNvGrpSpPr/>
          <p:nvPr/>
        </p:nvGrpSpPr>
        <p:grpSpPr>
          <a:xfrm>
            <a:off x="3856146" y="-671"/>
            <a:ext cx="4481053" cy="170022"/>
            <a:chOff x="3188" y="9018"/>
            <a:chExt cx="11206" cy="1186"/>
          </a:xfrm>
        </p:grpSpPr>
        <p:sp>
          <p:nvSpPr>
            <p:cNvPr id="25" name="Freeform 3">
              <a:extLst>
                <a:ext uri="{FF2B5EF4-FFF2-40B4-BE49-F238E27FC236}">
                  <a16:creationId xmlns:a16="http://schemas.microsoft.com/office/drawing/2014/main" id="{E7D52FC1-5793-4D60-A970-3AEA55EEE751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9A69A13A-AFB8-4D31-A27D-8F2E5C08F245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39B2D431-391E-45E3-B10F-D8531865AB95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sp>
        <p:nvSpPr>
          <p:cNvPr id="14" name="TextBox 13"/>
          <p:cNvSpPr txBox="1"/>
          <p:nvPr/>
        </p:nvSpPr>
        <p:spPr>
          <a:xfrm>
            <a:off x="917217" y="489231"/>
            <a:ext cx="7021666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Calculations for financial impacts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0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21" name="文本框 21"/>
          <p:cNvSpPr txBox="1"/>
          <p:nvPr/>
        </p:nvSpPr>
        <p:spPr>
          <a:xfrm>
            <a:off x="838200" y="991060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717547627"/>
      </p:ext>
    </p:extLst>
  </p:cSld>
  <p:clrMapOvr>
    <a:masterClrMapping/>
  </p:clrMapOvr>
  <p:transition spd="slow" advClick="0" advTm="2000">
    <p:push dir="u"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3856146" y="6706795"/>
            <a:ext cx="4481053" cy="150533"/>
            <a:chOff x="3188" y="9018"/>
            <a:chExt cx="11206" cy="1186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16577A1-8CBE-45AE-8F53-565617C19883}"/>
              </a:ext>
            </a:extLst>
          </p:cNvPr>
          <p:cNvGrpSpPr/>
          <p:nvPr/>
        </p:nvGrpSpPr>
        <p:grpSpPr>
          <a:xfrm>
            <a:off x="3856146" y="-671"/>
            <a:ext cx="4481053" cy="170022"/>
            <a:chOff x="3188" y="9018"/>
            <a:chExt cx="11206" cy="1186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4FC89E3C-A956-433C-B960-D7A29242BA32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90F966F1-1006-45A5-ACC5-8ED440B32569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1E516477-0EF8-45C2-8E83-58FCC722A645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17217" y="489231"/>
            <a:ext cx="2637773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Source Code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14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5" name="文本框 21"/>
          <p:cNvSpPr txBox="1"/>
          <p:nvPr/>
        </p:nvSpPr>
        <p:spPr>
          <a:xfrm>
            <a:off x="838200" y="991060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Appendix</a:t>
            </a:r>
          </a:p>
        </p:txBody>
      </p:sp>
      <p:sp>
        <p:nvSpPr>
          <p:cNvPr id="16" name="Content Placeholder 4"/>
          <p:cNvSpPr txBox="1">
            <a:spLocks/>
          </p:cNvSpPr>
          <p:nvPr/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200"/>
              <a:t>Check out our </a:t>
            </a:r>
            <a:r>
              <a:rPr lang="en-US" sz="3200" dirty="0" err="1"/>
              <a:t>DataVeri</a:t>
            </a:r>
            <a:r>
              <a:rPr lang="en-US" sz="3200" dirty="0"/>
              <a:t> at:</a:t>
            </a:r>
          </a:p>
          <a:p>
            <a:pPr algn="l"/>
            <a:r>
              <a:rPr lang="en-US" sz="3200" dirty="0"/>
              <a:t>https://</a:t>
            </a:r>
            <a:r>
              <a:rPr lang="en-US" sz="3200" dirty="0" err="1"/>
              <a:t>github.com</a:t>
            </a:r>
            <a:r>
              <a:rPr lang="en-US" sz="3200" dirty="0"/>
              <a:t>/</a:t>
            </a:r>
            <a:r>
              <a:rPr lang="en-US" sz="3200" dirty="0" err="1"/>
              <a:t>lencialam</a:t>
            </a:r>
            <a:r>
              <a:rPr lang="en-US" sz="3200" dirty="0"/>
              <a:t>/</a:t>
            </a:r>
            <a:r>
              <a:rPr lang="en-US" sz="3200" dirty="0" err="1"/>
              <a:t>DataVeri</a:t>
            </a:r>
            <a:r>
              <a:rPr lang="en-US" sz="32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53229077"/>
      </p:ext>
    </p:extLst>
  </p:cSld>
  <p:clrMapOvr>
    <a:masterClrMapping/>
  </p:clrMapOvr>
  <p:transition spd="slow" advClick="0" advTm="2000">
    <p:push dir="u"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3856146" y="6706795"/>
            <a:ext cx="4481053" cy="150533"/>
            <a:chOff x="3188" y="9018"/>
            <a:chExt cx="11206" cy="1186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16577A1-8CBE-45AE-8F53-565617C19883}"/>
              </a:ext>
            </a:extLst>
          </p:cNvPr>
          <p:cNvGrpSpPr/>
          <p:nvPr/>
        </p:nvGrpSpPr>
        <p:grpSpPr>
          <a:xfrm>
            <a:off x="3856146" y="-671"/>
            <a:ext cx="4481053" cy="170022"/>
            <a:chOff x="3188" y="9018"/>
            <a:chExt cx="11206" cy="1186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4FC89E3C-A956-433C-B960-D7A29242BA32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90F966F1-1006-45A5-ACC5-8ED440B32569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1E516477-0EF8-45C2-8E83-58FCC722A645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17217" y="489231"/>
            <a:ext cx="3805978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Use Case Diagram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14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5" name="文本框 21"/>
          <p:cNvSpPr txBox="1"/>
          <p:nvPr/>
        </p:nvSpPr>
        <p:spPr>
          <a:xfrm>
            <a:off x="838200" y="991060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Appendix</a:t>
            </a:r>
          </a:p>
        </p:txBody>
      </p:sp>
      <p:pic>
        <p:nvPicPr>
          <p:cNvPr id="17" name="Content Placeholder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5715" y="283278"/>
            <a:ext cx="8704613" cy="644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2042166"/>
      </p:ext>
    </p:extLst>
  </p:cSld>
  <p:clrMapOvr>
    <a:masterClrMapping/>
  </p:clrMapOvr>
  <p:transition spd="slow" advClick="0" advTm="2000">
    <p:push dir="u"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3856146" y="6706795"/>
            <a:ext cx="4481053" cy="150533"/>
            <a:chOff x="3188" y="9018"/>
            <a:chExt cx="11206" cy="1186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16577A1-8CBE-45AE-8F53-565617C19883}"/>
              </a:ext>
            </a:extLst>
          </p:cNvPr>
          <p:cNvGrpSpPr/>
          <p:nvPr/>
        </p:nvGrpSpPr>
        <p:grpSpPr>
          <a:xfrm>
            <a:off x="3856146" y="-671"/>
            <a:ext cx="4481053" cy="170022"/>
            <a:chOff x="3188" y="9018"/>
            <a:chExt cx="11206" cy="1186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4FC89E3C-A956-433C-B960-D7A29242BA32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90F966F1-1006-45A5-ACC5-8ED440B32569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1E516477-0EF8-45C2-8E83-58FCC722A645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17217" y="489231"/>
            <a:ext cx="4038285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Data Flow Diagram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14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5" name="文本框 21"/>
          <p:cNvSpPr txBox="1"/>
          <p:nvPr/>
        </p:nvSpPr>
        <p:spPr>
          <a:xfrm>
            <a:off x="838200" y="991060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Appendix</a:t>
            </a:r>
          </a:p>
        </p:txBody>
      </p:sp>
      <p:pic>
        <p:nvPicPr>
          <p:cNvPr id="17" name="Content Placeholder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9743" y="1043150"/>
            <a:ext cx="8421445" cy="56634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394807"/>
      </p:ext>
    </p:extLst>
  </p:cSld>
  <p:clrMapOvr>
    <a:masterClrMapping/>
  </p:clrMapOvr>
  <p:transition spd="slow" advClick="0" advTm="2000">
    <p:push dir="u"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95A4693B-2BC0-4631-A0A6-E41443C02F14}"/>
              </a:ext>
            </a:extLst>
          </p:cNvPr>
          <p:cNvSpPr txBox="1"/>
          <p:nvPr/>
        </p:nvSpPr>
        <p:spPr>
          <a:xfrm>
            <a:off x="736187" y="1587460"/>
            <a:ext cx="1112013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404040"/>
                </a:solidFill>
              </a:rPr>
              <a:t>Glassdoor, </a:t>
            </a:r>
            <a:r>
              <a:rPr lang="en-US" altLang="zh-HK" dirty="0">
                <a:solidFill>
                  <a:srgbClr val="404040"/>
                </a:solidFill>
              </a:rPr>
              <a:t>(2017). </a:t>
            </a:r>
            <a:r>
              <a:rPr lang="en-US" altLang="zh-HK" dirty="0">
                <a:solidFill>
                  <a:srgbClr val="404040"/>
                </a:solidFill>
                <a:hlinkClick r:id="rId3"/>
              </a:rPr>
              <a:t>https://www.glassdoor.com/Salaries/hong-kong-management-consultant-salary-SRCH_IL.0,9_IC2308631_KO10,31.htm</a:t>
            </a:r>
            <a:endParaRPr lang="en-US" altLang="zh-HK" dirty="0">
              <a:solidFill>
                <a:srgbClr val="404040"/>
              </a:solidFill>
            </a:endParaRPr>
          </a:p>
          <a:p>
            <a:r>
              <a:rPr lang="en-US" altLang="zh-HK" dirty="0">
                <a:solidFill>
                  <a:srgbClr val="404040"/>
                </a:solidFill>
              </a:rPr>
              <a:t>Kelly India, (2016). </a:t>
            </a:r>
            <a:r>
              <a:rPr lang="en-US" altLang="zh-HK" dirty="0">
                <a:solidFill>
                  <a:srgbClr val="404040"/>
                </a:solidFill>
                <a:hlinkClick r:id="rId4"/>
              </a:rPr>
              <a:t>http://www.kellyservices.de/uploadedFiles/India_-_Kelly_Services/New_Smart_Content/Business_Resource_Center/Workforce_Trends/IN-salary-guide-2015.pdf</a:t>
            </a:r>
            <a:endParaRPr lang="en-US" altLang="zh-HK" dirty="0">
              <a:solidFill>
                <a:srgbClr val="404040"/>
              </a:solidFill>
            </a:endParaRPr>
          </a:p>
          <a:p>
            <a:r>
              <a:rPr lang="en-US" altLang="zh-HK" dirty="0" err="1">
                <a:solidFill>
                  <a:srgbClr val="404040"/>
                </a:solidFill>
              </a:rPr>
              <a:t>Mohanan</a:t>
            </a:r>
            <a:r>
              <a:rPr lang="en-US" altLang="zh-HK" dirty="0">
                <a:solidFill>
                  <a:srgbClr val="404040"/>
                </a:solidFill>
              </a:rPr>
              <a:t>, S., (2016). </a:t>
            </a:r>
            <a:r>
              <a:rPr lang="en-US" altLang="zh-HK" dirty="0">
                <a:solidFill>
                  <a:srgbClr val="404040"/>
                </a:solidFill>
                <a:hlinkClick r:id="rId5"/>
              </a:rPr>
              <a:t>https://www.morganmckinley.com.hk/article/banking-financial-services-2016-salary-survey-guide</a:t>
            </a:r>
            <a:endParaRPr lang="en-US" altLang="zh-HK" dirty="0">
              <a:solidFill>
                <a:srgbClr val="404040"/>
              </a:solidFill>
            </a:endParaRPr>
          </a:p>
          <a:p>
            <a:r>
              <a:rPr lang="en-US" altLang="zh-HK" dirty="0" err="1">
                <a:solidFill>
                  <a:srgbClr val="404040"/>
                </a:solidFill>
              </a:rPr>
              <a:t>Mortlock</a:t>
            </a:r>
            <a:r>
              <a:rPr lang="en-US" altLang="zh-HK" dirty="0">
                <a:solidFill>
                  <a:srgbClr val="404040"/>
                </a:solidFill>
              </a:rPr>
              <a:t>, S., (2016). </a:t>
            </a:r>
            <a:r>
              <a:rPr lang="en-US" altLang="zh-HK" dirty="0">
                <a:solidFill>
                  <a:srgbClr val="404040"/>
                </a:solidFill>
                <a:hlinkClick r:id="rId6"/>
              </a:rPr>
              <a:t>http://news.efinancialcareers.com/au-en/241788/banking-it-pay-in-hong-kong</a:t>
            </a:r>
            <a:endParaRPr lang="en-US" altLang="zh-HK" dirty="0">
              <a:solidFill>
                <a:srgbClr val="404040"/>
              </a:solidFill>
            </a:endParaRPr>
          </a:p>
          <a:p>
            <a:r>
              <a:rPr lang="en-US" altLang="zh-CN" dirty="0">
                <a:solidFill>
                  <a:srgbClr val="404040"/>
                </a:solidFill>
              </a:rPr>
              <a:t>Payscale Human Capital, (2017). </a:t>
            </a:r>
            <a:r>
              <a:rPr lang="fr-FR" altLang="zh-CN" dirty="0">
                <a:solidFill>
                  <a:srgbClr val="404040"/>
                </a:solidFill>
                <a:hlinkClick r:id="rId7"/>
              </a:rPr>
              <a:t>http://www.payscale.com/research/IN/Job=Technical_Support_Specialist/Salary</a:t>
            </a:r>
            <a:endParaRPr lang="fr-FR" altLang="zh-CN" dirty="0">
              <a:solidFill>
                <a:srgbClr val="404040"/>
              </a:solidFill>
            </a:endParaRPr>
          </a:p>
          <a:p>
            <a:r>
              <a:rPr lang="fr-FR" altLang="zh-HK" dirty="0">
                <a:solidFill>
                  <a:srgbClr val="404040"/>
                </a:solidFill>
              </a:rPr>
              <a:t>Payscale Human Capital, (2017). </a:t>
            </a:r>
            <a:r>
              <a:rPr lang="fr-FR" altLang="zh-HK" dirty="0">
                <a:solidFill>
                  <a:srgbClr val="404040"/>
                </a:solidFill>
                <a:hlinkClick r:id="rId8"/>
              </a:rPr>
              <a:t>http://www.payscale.com/research/HK/Job=Technical_Support_Specialist/Salary</a:t>
            </a:r>
            <a:endParaRPr lang="fr-FR" altLang="zh-HK" dirty="0">
              <a:solidFill>
                <a:srgbClr val="404040"/>
              </a:solidFill>
            </a:endParaRPr>
          </a:p>
          <a:p>
            <a:r>
              <a:rPr lang="fr-FR" altLang="zh-HK" dirty="0">
                <a:solidFill>
                  <a:srgbClr val="404040"/>
                </a:solidFill>
              </a:rPr>
              <a:t>Payscale Human Capital, (2017). </a:t>
            </a:r>
            <a:r>
              <a:rPr lang="fr-FR" altLang="zh-HK" dirty="0">
                <a:solidFill>
                  <a:srgbClr val="404040"/>
                </a:solidFill>
                <a:hlinkClick r:id="rId9"/>
              </a:rPr>
              <a:t>http://www.payscale.com/research/TH/Job=Information_Technology_(IT)_Manager/Salary</a:t>
            </a:r>
            <a:endParaRPr lang="fr-FR" altLang="zh-HK" dirty="0">
              <a:solidFill>
                <a:srgbClr val="404040"/>
              </a:solidFill>
            </a:endParaRPr>
          </a:p>
          <a:p>
            <a:r>
              <a:rPr lang="fr-FR" altLang="zh-HK" dirty="0">
                <a:solidFill>
                  <a:srgbClr val="404040"/>
                </a:solidFill>
              </a:rPr>
              <a:t>Payscale Human Capital, (2017).  </a:t>
            </a:r>
            <a:r>
              <a:rPr lang="fr-FR" altLang="zh-HK" dirty="0">
                <a:solidFill>
                  <a:srgbClr val="404040"/>
                </a:solidFill>
                <a:hlinkClick r:id="rId10"/>
              </a:rPr>
              <a:t>http://www.payscale.com/research/IN/Job=Business_Analyst%2c_IT/Salary</a:t>
            </a:r>
            <a:endParaRPr lang="fr-FR" altLang="zh-HK" dirty="0">
              <a:solidFill>
                <a:srgbClr val="404040"/>
              </a:solidFill>
            </a:endParaRPr>
          </a:p>
          <a:p>
            <a:r>
              <a:rPr lang="fr-FR" altLang="zh-HK" dirty="0">
                <a:solidFill>
                  <a:srgbClr val="404040"/>
                </a:solidFill>
              </a:rPr>
              <a:t>Payscale Human Capital, (2017). </a:t>
            </a:r>
            <a:r>
              <a:rPr lang="fr-FR" altLang="zh-HK" dirty="0">
                <a:solidFill>
                  <a:srgbClr val="404040"/>
                </a:solidFill>
                <a:hlinkClick r:id="rId11"/>
              </a:rPr>
              <a:t>http://www.payscale.com/research/HK/Job=Business_Analyst%2c_IT/Salary</a:t>
            </a:r>
            <a:endParaRPr lang="fr-FR" altLang="zh-HK" dirty="0">
              <a:solidFill>
                <a:srgbClr val="404040"/>
              </a:solidFill>
            </a:endParaRPr>
          </a:p>
          <a:p>
            <a:r>
              <a:rPr lang="fr-FR" altLang="zh-HK" dirty="0">
                <a:solidFill>
                  <a:srgbClr val="404040"/>
                </a:solidFill>
              </a:rPr>
              <a:t>Payscale Human Capital, (2017). </a:t>
            </a:r>
            <a:r>
              <a:rPr lang="fr-FR" altLang="zh-HK" dirty="0">
                <a:solidFill>
                  <a:srgbClr val="404040"/>
                </a:solidFill>
                <a:hlinkClick r:id="rId12"/>
              </a:rPr>
              <a:t>http://www.payscale.com/research/TH/Job=Business_Analyst%2c_IT/Salary</a:t>
            </a:r>
            <a:endParaRPr lang="fr-FR" altLang="zh-HK" dirty="0">
              <a:solidFill>
                <a:srgbClr val="404040"/>
              </a:solidFill>
            </a:endParaRPr>
          </a:p>
          <a:p>
            <a:endParaRPr lang="zh-HK" altLang="en-US" dirty="0">
              <a:solidFill>
                <a:srgbClr val="404040"/>
              </a:solidFill>
            </a:endParaRPr>
          </a:p>
        </p:txBody>
      </p:sp>
      <p:grpSp>
        <p:nvGrpSpPr>
          <p:cNvPr id="19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3856146" y="6706795"/>
            <a:ext cx="4481053" cy="150533"/>
            <a:chOff x="3188" y="9018"/>
            <a:chExt cx="11206" cy="1186"/>
          </a:xfrm>
        </p:grpSpPr>
        <p:sp>
          <p:nvSpPr>
            <p:cNvPr id="22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3" name="Freeform 3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4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616577A1-8CBE-45AE-8F53-565617C19883}"/>
              </a:ext>
            </a:extLst>
          </p:cNvPr>
          <p:cNvGrpSpPr/>
          <p:nvPr/>
        </p:nvGrpSpPr>
        <p:grpSpPr>
          <a:xfrm>
            <a:off x="3856146" y="-671"/>
            <a:ext cx="4481053" cy="170022"/>
            <a:chOff x="3188" y="9018"/>
            <a:chExt cx="11206" cy="1186"/>
          </a:xfrm>
        </p:grpSpPr>
        <p:sp>
          <p:nvSpPr>
            <p:cNvPr id="27" name="Freeform 3">
              <a:extLst>
                <a:ext uri="{FF2B5EF4-FFF2-40B4-BE49-F238E27FC236}">
                  <a16:creationId xmlns:a16="http://schemas.microsoft.com/office/drawing/2014/main" id="{4FC89E3C-A956-433C-B960-D7A29242BA32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8" name="Freeform 3">
              <a:extLst>
                <a:ext uri="{FF2B5EF4-FFF2-40B4-BE49-F238E27FC236}">
                  <a16:creationId xmlns:a16="http://schemas.microsoft.com/office/drawing/2014/main" id="{90F966F1-1006-45A5-ACC5-8ED440B32569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29" name="Freeform 3">
              <a:extLst>
                <a:ext uri="{FF2B5EF4-FFF2-40B4-BE49-F238E27FC236}">
                  <a16:creationId xmlns:a16="http://schemas.microsoft.com/office/drawing/2014/main" id="{1E516477-0EF8-45C2-8E83-58FCC722A645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  <p:sp>
        <p:nvSpPr>
          <p:cNvPr id="13" name="TextBox 12"/>
          <p:cNvSpPr txBox="1"/>
          <p:nvPr/>
        </p:nvSpPr>
        <p:spPr>
          <a:xfrm>
            <a:off x="917217" y="489231"/>
            <a:ext cx="233608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References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14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5" name="文本框 21"/>
          <p:cNvSpPr txBox="1"/>
          <p:nvPr/>
        </p:nvSpPr>
        <p:spPr>
          <a:xfrm>
            <a:off x="838200" y="991060"/>
            <a:ext cx="117051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Appendix</a:t>
            </a:r>
          </a:p>
        </p:txBody>
      </p:sp>
    </p:spTree>
    <p:extLst>
      <p:ext uri="{BB962C8B-B14F-4D97-AF65-F5344CB8AC3E}">
        <p14:creationId xmlns:p14="http://schemas.microsoft.com/office/powerpoint/2010/main" val="1595489454"/>
      </p:ext>
    </p:extLst>
  </p:cSld>
  <p:clrMapOvr>
    <a:masterClrMapping/>
  </p:clrMapOvr>
  <p:transition spd="slow" advClick="0" advTm="2000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1" name="TextBox 13"/>
          <p:cNvSpPr txBox="1"/>
          <p:nvPr/>
        </p:nvSpPr>
        <p:spPr>
          <a:xfrm>
            <a:off x="1220301" y="2157724"/>
            <a:ext cx="2473047" cy="40011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defTabSz="-672"/>
            <a:r>
              <a:rPr lang="en-US" altLang="zh-CN" sz="2600" b="1" dirty="0">
                <a:solidFill>
                  <a:srgbClr val="9A3D37"/>
                </a:solidFill>
                <a:latin typeface="Calibri Light" panose="020F0302020204030204" charset="0"/>
                <a:ea typeface="微软雅黑" panose="020B0503020204020204" pitchFamily="18" charset="-122"/>
                <a:cs typeface="Calibri" panose="020F0502020204030204" pitchFamily="18" charset="0"/>
                <a:sym typeface="+mn-ea"/>
              </a:rPr>
              <a:t>Data Discrepancy</a:t>
            </a:r>
            <a:endParaRPr lang="zh-CN" altLang="en-US" sz="2600" b="1" dirty="0">
              <a:solidFill>
                <a:srgbClr val="9A3D37"/>
              </a:solidFill>
              <a:latin typeface="Arial" panose="020B0604020202020204" pitchFamily="34" charset="0"/>
              <a:ea typeface="微软雅黑" panose="020B0503020204020204" pitchFamily="18" charset="-122"/>
              <a:sym typeface="Arial" panose="020B0604020202020204" pitchFamily="34" charset="0"/>
            </a:endParaRPr>
          </a:p>
        </p:txBody>
      </p:sp>
      <p:sp>
        <p:nvSpPr>
          <p:cNvPr id="11282" name="TextBox 13"/>
          <p:cNvSpPr txBox="1"/>
          <p:nvPr/>
        </p:nvSpPr>
        <p:spPr>
          <a:xfrm>
            <a:off x="1225821" y="2558163"/>
            <a:ext cx="2933547" cy="61555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defTabSz="-672"/>
            <a:r>
              <a:rPr lang="en-US" altLang="zh-CN" sz="2000" dirty="0">
                <a:cs typeface="Calibri" panose="020F0502020204030204" pitchFamily="18" charset="0"/>
                <a:sym typeface="+mn-ea"/>
              </a:rPr>
              <a:t>- Single market data source</a:t>
            </a:r>
            <a:endParaRPr lang="en-US" altLang="zh-CN" sz="2000" dirty="0">
              <a:ea typeface="微软雅黑" panose="020B0503020204020204" pitchFamily="18" charset="-122"/>
              <a:sym typeface="Arial" panose="020B0604020202020204" pitchFamily="34" charset="0"/>
            </a:endParaRPr>
          </a:p>
          <a:p>
            <a:pPr defTabSz="-672"/>
            <a:r>
              <a:rPr lang="en-US" altLang="zh-CN" sz="2000" dirty="0">
                <a:cs typeface="Calibri" panose="020F0502020204030204" pitchFamily="18" charset="0"/>
                <a:sym typeface="+mn-ea"/>
              </a:rPr>
              <a:t>- Stale static data </a:t>
            </a:r>
          </a:p>
        </p:txBody>
      </p:sp>
      <p:sp>
        <p:nvSpPr>
          <p:cNvPr id="11283" name="TextBox 13"/>
          <p:cNvSpPr txBox="1"/>
          <p:nvPr/>
        </p:nvSpPr>
        <p:spPr>
          <a:xfrm>
            <a:off x="970635" y="4018579"/>
            <a:ext cx="3048166" cy="80021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defTabSz="-672"/>
            <a:r>
              <a:rPr lang="en-US" altLang="zh-CN" sz="2600" b="1" dirty="0">
                <a:solidFill>
                  <a:srgbClr val="9A3D37"/>
                </a:solidFill>
                <a:latin typeface="Calibri Light" panose="020F0302020204030204" charset="0"/>
                <a:ea typeface="微软雅黑" panose="020B0503020204020204" pitchFamily="18" charset="-122"/>
                <a:cs typeface="Calibri" panose="020F0502020204030204" pitchFamily="18" charset="0"/>
                <a:sym typeface="+mn-ea"/>
              </a:rPr>
              <a:t>Low P&amp;L </a:t>
            </a:r>
          </a:p>
          <a:p>
            <a:pPr defTabSz="-672"/>
            <a:r>
              <a:rPr lang="en-US" altLang="zh-CN" sz="2600" b="1" dirty="0">
                <a:solidFill>
                  <a:srgbClr val="9A3D37"/>
                </a:solidFill>
                <a:latin typeface="Calibri Light" panose="020F0302020204030204" charset="0"/>
                <a:ea typeface="微软雅黑" panose="020B0503020204020204" pitchFamily="18" charset="-122"/>
                <a:cs typeface="Calibri" panose="020F0502020204030204" pitchFamily="18" charset="0"/>
                <a:sym typeface="+mn-ea"/>
              </a:rPr>
              <a:t>Reporting Efficiency</a:t>
            </a:r>
          </a:p>
        </p:txBody>
      </p:sp>
      <p:sp>
        <p:nvSpPr>
          <p:cNvPr id="11284" name="TextBox 13"/>
          <p:cNvSpPr txBox="1"/>
          <p:nvPr/>
        </p:nvSpPr>
        <p:spPr>
          <a:xfrm>
            <a:off x="970634" y="4820818"/>
            <a:ext cx="2459455" cy="30777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defTabSz="-672"/>
            <a:r>
              <a:rPr lang="en-US" altLang="zh-CN" sz="2000" dirty="0">
                <a:cs typeface="Calibri" panose="020F0502020204030204" pitchFamily="18" charset="0"/>
                <a:sym typeface="+mn-ea"/>
              </a:rPr>
              <a:t>75 </a:t>
            </a:r>
            <a:r>
              <a:rPr lang="en-US" altLang="zh-CN" sz="2000">
                <a:cs typeface="Calibri" panose="020F0502020204030204" pitchFamily="18" charset="0"/>
                <a:sym typeface="+mn-ea"/>
              </a:rPr>
              <a:t>man-hour per day</a:t>
            </a:r>
            <a:endParaRPr lang="en-US" altLang="zh-CN" sz="2000" dirty="0">
              <a:cs typeface="Calibri" panose="020F0502020204030204" pitchFamily="18" charset="0"/>
              <a:sym typeface="+mn-ea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7217" y="489231"/>
            <a:ext cx="242534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Roadblocks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23" name="文本框 21"/>
          <p:cNvSpPr txBox="1"/>
          <p:nvPr/>
        </p:nvSpPr>
        <p:spPr>
          <a:xfrm>
            <a:off x="838200" y="991060"/>
            <a:ext cx="1972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Current Situation</a:t>
            </a:r>
          </a:p>
        </p:txBody>
      </p:sp>
      <p:sp>
        <p:nvSpPr>
          <p:cNvPr id="17" name="Freeform 3">
            <a:extLst>
              <a:ext uri="{FF2B5EF4-FFF2-40B4-BE49-F238E27FC236}">
                <a16:creationId xmlns:a16="http://schemas.microsoft.com/office/drawing/2014/main" id="{3A062D05-08F1-42BB-9877-FE9635AEC67E}"/>
              </a:ext>
            </a:extLst>
          </p:cNvPr>
          <p:cNvSpPr/>
          <p:nvPr/>
        </p:nvSpPr>
        <p:spPr>
          <a:xfrm rot="8579122">
            <a:off x="5240338" y="3658574"/>
            <a:ext cx="1984427" cy="2013423"/>
          </a:xfrm>
          <a:custGeom>
            <a:avLst/>
            <a:gdLst>
              <a:gd name="txL" fmla="*/ 0 w 10688"/>
              <a:gd name="txT" fmla="*/ 0 h 10844"/>
              <a:gd name="txR" fmla="*/ 10688 w 10688"/>
              <a:gd name="txB" fmla="*/ 10844 h 10844"/>
            </a:gdLst>
            <a:ahLst/>
            <a:cxnLst>
              <a:cxn ang="0">
                <a:pos x="3563" y="7062"/>
              </a:cxn>
              <a:cxn ang="0">
                <a:pos x="3563" y="7062"/>
              </a:cxn>
              <a:cxn ang="0">
                <a:pos x="4563" y="10749"/>
              </a:cxn>
              <a:cxn ang="0">
                <a:pos x="7937" y="9812"/>
              </a:cxn>
              <a:cxn ang="0">
                <a:pos x="9062" y="2782"/>
              </a:cxn>
              <a:cxn ang="0">
                <a:pos x="2032" y="1626"/>
              </a:cxn>
              <a:cxn ang="0">
                <a:pos x="0" y="4907"/>
              </a:cxn>
              <a:cxn ang="0">
                <a:pos x="3563" y="7062"/>
              </a:cxn>
            </a:cxnLst>
            <a:rect l="txL" t="txT" r="txR" b="tx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AA988E"/>
          </a:solidFill>
          <a:ln w="9525">
            <a:noFill/>
          </a:ln>
        </p:spPr>
        <p:txBody>
          <a:bodyPr/>
          <a:lstStyle/>
          <a:p>
            <a:endParaRPr lang="zh-CN" altLang="en-US" sz="1905"/>
          </a:p>
        </p:txBody>
      </p:sp>
      <p:sp>
        <p:nvSpPr>
          <p:cNvPr id="18" name="Freeform 3">
            <a:extLst>
              <a:ext uri="{FF2B5EF4-FFF2-40B4-BE49-F238E27FC236}">
                <a16:creationId xmlns:a16="http://schemas.microsoft.com/office/drawing/2014/main" id="{2AFABA9C-2FFD-4E29-BB25-ADDB44342EC8}"/>
              </a:ext>
            </a:extLst>
          </p:cNvPr>
          <p:cNvSpPr/>
          <p:nvPr/>
        </p:nvSpPr>
        <p:spPr>
          <a:xfrm rot="13978264">
            <a:off x="3838856" y="3199467"/>
            <a:ext cx="1985635" cy="2013424"/>
          </a:xfrm>
          <a:custGeom>
            <a:avLst/>
            <a:gdLst>
              <a:gd name="txL" fmla="*/ 0 w 10688"/>
              <a:gd name="txT" fmla="*/ 0 h 10844"/>
              <a:gd name="txR" fmla="*/ 10688 w 10688"/>
              <a:gd name="txB" fmla="*/ 10844 h 10844"/>
            </a:gdLst>
            <a:ahLst/>
            <a:cxnLst>
              <a:cxn ang="0">
                <a:pos x="3563" y="7062"/>
              </a:cxn>
              <a:cxn ang="0">
                <a:pos x="3563" y="7062"/>
              </a:cxn>
              <a:cxn ang="0">
                <a:pos x="4563" y="10749"/>
              </a:cxn>
              <a:cxn ang="0">
                <a:pos x="7937" y="9812"/>
              </a:cxn>
              <a:cxn ang="0">
                <a:pos x="9062" y="2782"/>
              </a:cxn>
              <a:cxn ang="0">
                <a:pos x="2032" y="1626"/>
              </a:cxn>
              <a:cxn ang="0">
                <a:pos x="0" y="4907"/>
              </a:cxn>
              <a:cxn ang="0">
                <a:pos x="3563" y="7062"/>
              </a:cxn>
            </a:cxnLst>
            <a:rect l="txL" t="txT" r="txR" b="tx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AEACA8"/>
          </a:solidFill>
          <a:ln w="9525">
            <a:noFill/>
          </a:ln>
        </p:spPr>
        <p:txBody>
          <a:bodyPr/>
          <a:lstStyle/>
          <a:p>
            <a:endParaRPr lang="zh-CN" altLang="en-US" sz="1905"/>
          </a:p>
        </p:txBody>
      </p:sp>
      <p:sp>
        <p:nvSpPr>
          <p:cNvPr id="19" name="Freeform 3">
            <a:extLst>
              <a:ext uri="{FF2B5EF4-FFF2-40B4-BE49-F238E27FC236}">
                <a16:creationId xmlns:a16="http://schemas.microsoft.com/office/drawing/2014/main" id="{CEB5DC41-A081-48A0-B192-0D78DF4F7DD4}"/>
              </a:ext>
            </a:extLst>
          </p:cNvPr>
          <p:cNvSpPr/>
          <p:nvPr/>
        </p:nvSpPr>
        <p:spPr>
          <a:xfrm rot="19397468">
            <a:off x="4299160" y="1798222"/>
            <a:ext cx="1984427" cy="2014630"/>
          </a:xfrm>
          <a:custGeom>
            <a:avLst/>
            <a:gdLst>
              <a:gd name="txL" fmla="*/ 0 w 10688"/>
              <a:gd name="txT" fmla="*/ 0 h 10844"/>
              <a:gd name="txR" fmla="*/ 10688 w 10688"/>
              <a:gd name="txB" fmla="*/ 10844 h 10844"/>
            </a:gdLst>
            <a:ahLst/>
            <a:cxnLst>
              <a:cxn ang="0">
                <a:pos x="3563" y="7062"/>
              </a:cxn>
              <a:cxn ang="0">
                <a:pos x="3563" y="7062"/>
              </a:cxn>
              <a:cxn ang="0">
                <a:pos x="4563" y="10749"/>
              </a:cxn>
              <a:cxn ang="0">
                <a:pos x="7937" y="9812"/>
              </a:cxn>
              <a:cxn ang="0">
                <a:pos x="9062" y="2782"/>
              </a:cxn>
              <a:cxn ang="0">
                <a:pos x="2032" y="1626"/>
              </a:cxn>
              <a:cxn ang="0">
                <a:pos x="0" y="4907"/>
              </a:cxn>
              <a:cxn ang="0">
                <a:pos x="3563" y="7062"/>
              </a:cxn>
            </a:cxnLst>
            <a:rect l="txL" t="txT" r="txR" b="tx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E5E2DB"/>
          </a:solidFill>
          <a:ln w="9525">
            <a:noFill/>
          </a:ln>
        </p:spPr>
        <p:txBody>
          <a:bodyPr/>
          <a:lstStyle/>
          <a:p>
            <a:endParaRPr lang="zh-CN" altLang="en-US" sz="1905" dirty="0"/>
          </a:p>
        </p:txBody>
      </p:sp>
      <p:sp>
        <p:nvSpPr>
          <p:cNvPr id="20" name="Freeform 3">
            <a:extLst>
              <a:ext uri="{FF2B5EF4-FFF2-40B4-BE49-F238E27FC236}">
                <a16:creationId xmlns:a16="http://schemas.microsoft.com/office/drawing/2014/main" id="{8F443038-8983-4843-90A6-595B0D134148}"/>
              </a:ext>
            </a:extLst>
          </p:cNvPr>
          <p:cNvSpPr/>
          <p:nvPr/>
        </p:nvSpPr>
        <p:spPr>
          <a:xfrm rot="3202081">
            <a:off x="5711527" y="2254071"/>
            <a:ext cx="1985635" cy="2014632"/>
          </a:xfrm>
          <a:custGeom>
            <a:avLst/>
            <a:gdLst>
              <a:gd name="txL" fmla="*/ 0 w 10688"/>
              <a:gd name="txT" fmla="*/ 0 h 10844"/>
              <a:gd name="txR" fmla="*/ 10688 w 10688"/>
              <a:gd name="txB" fmla="*/ 10844 h 10844"/>
            </a:gdLst>
            <a:ahLst/>
            <a:cxnLst>
              <a:cxn ang="0">
                <a:pos x="3563" y="7062"/>
              </a:cxn>
              <a:cxn ang="0">
                <a:pos x="3563" y="7062"/>
              </a:cxn>
              <a:cxn ang="0">
                <a:pos x="4563" y="10749"/>
              </a:cxn>
              <a:cxn ang="0">
                <a:pos x="7937" y="9812"/>
              </a:cxn>
              <a:cxn ang="0">
                <a:pos x="9062" y="2782"/>
              </a:cxn>
              <a:cxn ang="0">
                <a:pos x="2032" y="1626"/>
              </a:cxn>
              <a:cxn ang="0">
                <a:pos x="0" y="4907"/>
              </a:cxn>
              <a:cxn ang="0">
                <a:pos x="3563" y="7062"/>
              </a:cxn>
            </a:cxnLst>
            <a:rect l="txL" t="txT" r="txR" b="tx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DBC9B3">
              <a:alpha val="89020"/>
            </a:srgbClr>
          </a:solidFill>
          <a:ln w="9525">
            <a:noFill/>
          </a:ln>
        </p:spPr>
        <p:txBody>
          <a:bodyPr/>
          <a:lstStyle/>
          <a:p>
            <a:endParaRPr lang="zh-CN" altLang="en-US" sz="1905"/>
          </a:p>
        </p:txBody>
      </p:sp>
      <p:pic>
        <p:nvPicPr>
          <p:cNvPr id="24" name="Picture 2" descr="相关图片">
            <a:extLst>
              <a:ext uri="{FF2B5EF4-FFF2-40B4-BE49-F238E27FC236}">
                <a16:creationId xmlns:a16="http://schemas.microsoft.com/office/drawing/2014/main" id="{D8BAA935-12A3-4E7C-A24B-0C371BF674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116" y="2457489"/>
            <a:ext cx="800513" cy="8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8" descr="相关图片">
            <a:extLst>
              <a:ext uri="{FF2B5EF4-FFF2-40B4-BE49-F238E27FC236}">
                <a16:creationId xmlns:a16="http://schemas.microsoft.com/office/drawing/2014/main" id="{D9D4C7EF-AA97-44D2-AFE5-98509DB0B9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71" y="3005700"/>
            <a:ext cx="621480" cy="62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相关图片">
            <a:extLst>
              <a:ext uri="{FF2B5EF4-FFF2-40B4-BE49-F238E27FC236}">
                <a16:creationId xmlns:a16="http://schemas.microsoft.com/office/drawing/2014/main" id="{3EF1E362-9B31-4B1B-BF07-0890C590B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42824" y="3932698"/>
            <a:ext cx="660546" cy="66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图片 26">
            <a:extLst>
              <a:ext uri="{FF2B5EF4-FFF2-40B4-BE49-F238E27FC236}">
                <a16:creationId xmlns:a16="http://schemas.microsoft.com/office/drawing/2014/main" id="{49853DEC-6993-4CD6-828C-FB6B13233A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831" y="4329887"/>
            <a:ext cx="614997" cy="6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429435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8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8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8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1" grpId="0"/>
      <p:bldP spid="11282" grpId="0"/>
      <p:bldP spid="11283" grpId="0"/>
      <p:bldP spid="112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3466" y="643468"/>
            <a:ext cx="10905067" cy="5571066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546" y="737434"/>
            <a:ext cx="9699336" cy="5383132"/>
          </a:xfrm>
          <a:prstGeom prst="rect">
            <a:avLst/>
          </a:prstGeom>
        </p:spPr>
      </p:pic>
      <p:sp>
        <p:nvSpPr>
          <p:cNvPr id="3" name="Frame 2"/>
          <p:cNvSpPr/>
          <p:nvPr/>
        </p:nvSpPr>
        <p:spPr>
          <a:xfrm>
            <a:off x="4794068" y="1319348"/>
            <a:ext cx="1018903" cy="4801217"/>
          </a:xfrm>
          <a:prstGeom prst="frame">
            <a:avLst>
              <a:gd name="adj1" fmla="val 5468"/>
            </a:avLst>
          </a:prstGeom>
          <a:solidFill>
            <a:srgbClr val="AC45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43290447"/>
      </p:ext>
    </p:extLst>
  </p:cSld>
  <p:clrMapOvr>
    <a:masterClrMapping/>
  </p:clrMapOvr>
  <p:transition spd="slow" advClick="0" advTm="2000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81" name="TextBox 13"/>
          <p:cNvSpPr txBox="1"/>
          <p:nvPr/>
        </p:nvSpPr>
        <p:spPr>
          <a:xfrm>
            <a:off x="1220301" y="2157724"/>
            <a:ext cx="2473047" cy="40011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defTabSz="-672"/>
            <a:r>
              <a:rPr lang="en-US" altLang="zh-CN" sz="2600" b="1" dirty="0">
                <a:solidFill>
                  <a:srgbClr val="9A3D37"/>
                </a:solidFill>
                <a:latin typeface="Calibri Light" panose="020F0302020204030204" charset="0"/>
                <a:ea typeface="微软雅黑" panose="020B0503020204020204" pitchFamily="18" charset="-122"/>
                <a:cs typeface="Calibri" panose="020F0502020204030204" pitchFamily="18" charset="0"/>
                <a:sym typeface="+mn-ea"/>
              </a:rPr>
              <a:t>Data Discrepancy</a:t>
            </a:r>
            <a:endParaRPr lang="zh-CN" altLang="en-US" sz="2600" b="1" dirty="0">
              <a:solidFill>
                <a:srgbClr val="9A3D37"/>
              </a:solidFill>
              <a:latin typeface="Arial" panose="020B0604020202020204" pitchFamily="34" charset="0"/>
              <a:ea typeface="微软雅黑" panose="020B0503020204020204" pitchFamily="18" charset="-122"/>
              <a:sym typeface="Arial" panose="020B0604020202020204" pitchFamily="34" charset="0"/>
            </a:endParaRPr>
          </a:p>
        </p:txBody>
      </p:sp>
      <p:sp>
        <p:nvSpPr>
          <p:cNvPr id="11282" name="TextBox 13"/>
          <p:cNvSpPr txBox="1"/>
          <p:nvPr/>
        </p:nvSpPr>
        <p:spPr>
          <a:xfrm>
            <a:off x="1225821" y="2558163"/>
            <a:ext cx="2933547" cy="61555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defTabSz="-672"/>
            <a:r>
              <a:rPr lang="en-US" altLang="zh-CN" sz="2000" dirty="0">
                <a:cs typeface="Calibri" panose="020F0502020204030204" pitchFamily="18" charset="0"/>
                <a:sym typeface="+mn-ea"/>
              </a:rPr>
              <a:t>- Single market data source</a:t>
            </a:r>
            <a:endParaRPr lang="en-US" altLang="zh-CN" sz="2000" dirty="0">
              <a:ea typeface="微软雅黑" panose="020B0503020204020204" pitchFamily="18" charset="-122"/>
              <a:sym typeface="Arial" panose="020B0604020202020204" pitchFamily="34" charset="0"/>
            </a:endParaRPr>
          </a:p>
          <a:p>
            <a:pPr defTabSz="-672"/>
            <a:r>
              <a:rPr lang="en-US" altLang="zh-CN" sz="2000" dirty="0">
                <a:cs typeface="Calibri" panose="020F0502020204030204" pitchFamily="18" charset="0"/>
                <a:sym typeface="+mn-ea"/>
              </a:rPr>
              <a:t>- Stale static data </a:t>
            </a:r>
          </a:p>
        </p:txBody>
      </p:sp>
      <p:sp>
        <p:nvSpPr>
          <p:cNvPr id="11283" name="TextBox 13"/>
          <p:cNvSpPr txBox="1"/>
          <p:nvPr/>
        </p:nvSpPr>
        <p:spPr>
          <a:xfrm>
            <a:off x="970635" y="4018579"/>
            <a:ext cx="3048166" cy="800219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defTabSz="-672"/>
            <a:r>
              <a:rPr lang="en-US" altLang="zh-CN" sz="2600" b="1" dirty="0">
                <a:solidFill>
                  <a:srgbClr val="9A3D37"/>
                </a:solidFill>
                <a:latin typeface="Calibri Light" panose="020F0302020204030204" charset="0"/>
                <a:ea typeface="微软雅黑" panose="020B0503020204020204" pitchFamily="18" charset="-122"/>
                <a:cs typeface="Calibri" panose="020F0502020204030204" pitchFamily="18" charset="0"/>
                <a:sym typeface="+mn-ea"/>
              </a:rPr>
              <a:t>Low P&amp;L </a:t>
            </a:r>
          </a:p>
          <a:p>
            <a:pPr defTabSz="-672"/>
            <a:r>
              <a:rPr lang="en-US" altLang="zh-CN" sz="2600" b="1" dirty="0">
                <a:solidFill>
                  <a:srgbClr val="9A3D37"/>
                </a:solidFill>
                <a:latin typeface="Calibri Light" panose="020F0302020204030204" charset="0"/>
                <a:ea typeface="微软雅黑" panose="020B0503020204020204" pitchFamily="18" charset="-122"/>
                <a:cs typeface="Calibri" panose="020F0502020204030204" pitchFamily="18" charset="0"/>
                <a:sym typeface="+mn-ea"/>
              </a:rPr>
              <a:t>Reporting Efficiency</a:t>
            </a:r>
          </a:p>
        </p:txBody>
      </p:sp>
      <p:sp>
        <p:nvSpPr>
          <p:cNvPr id="11284" name="TextBox 13"/>
          <p:cNvSpPr txBox="1"/>
          <p:nvPr/>
        </p:nvSpPr>
        <p:spPr>
          <a:xfrm>
            <a:off x="970634" y="4820818"/>
            <a:ext cx="2459455" cy="30777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defTabSz="-672"/>
            <a:r>
              <a:rPr lang="en-US" altLang="zh-CN" sz="2000" dirty="0">
                <a:cs typeface="Calibri" panose="020F0502020204030204" pitchFamily="18" charset="0"/>
                <a:sym typeface="+mn-ea"/>
              </a:rPr>
              <a:t>75 </a:t>
            </a:r>
            <a:r>
              <a:rPr lang="en-US" altLang="zh-CN" sz="2000">
                <a:cs typeface="Calibri" panose="020F0502020204030204" pitchFamily="18" charset="0"/>
                <a:sym typeface="+mn-ea"/>
              </a:rPr>
              <a:t>man-hour per day</a:t>
            </a:r>
            <a:endParaRPr lang="en-US" altLang="zh-CN" sz="2000" dirty="0">
              <a:cs typeface="Calibri" panose="020F0502020204030204" pitchFamily="18" charset="0"/>
              <a:sym typeface="+mn-ea"/>
            </a:endParaRPr>
          </a:p>
        </p:txBody>
      </p:sp>
      <p:sp>
        <p:nvSpPr>
          <p:cNvPr id="11285" name="TextBox 13"/>
          <p:cNvSpPr txBox="1"/>
          <p:nvPr/>
        </p:nvSpPr>
        <p:spPr>
          <a:xfrm>
            <a:off x="8086831" y="2423888"/>
            <a:ext cx="3801172" cy="738664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defTabSz="-672"/>
            <a:r>
              <a:rPr lang="en-US" altLang="zh-CN" sz="2400" b="1" dirty="0">
                <a:solidFill>
                  <a:srgbClr val="9A3D37"/>
                </a:solidFill>
                <a:latin typeface="Calibri Light" panose="020F0302020204030204" charset="0"/>
                <a:ea typeface="微软雅黑" panose="020B0503020204020204" pitchFamily="18" charset="-122"/>
                <a:cs typeface="Calibri" panose="020F0502020204030204" pitchFamily="18" charset="0"/>
                <a:sym typeface="+mn-ea"/>
              </a:rPr>
              <a:t>Lack of support desk coverage for late working hours </a:t>
            </a:r>
          </a:p>
        </p:txBody>
      </p:sp>
      <p:sp>
        <p:nvSpPr>
          <p:cNvPr id="11286" name="TextBox 13"/>
          <p:cNvSpPr txBox="1"/>
          <p:nvPr/>
        </p:nvSpPr>
        <p:spPr>
          <a:xfrm>
            <a:off x="8086830" y="3162552"/>
            <a:ext cx="2835972" cy="307777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marL="342900" marR="0" lvl="0" indent="-342900" defTabSz="-672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2000">
                <a:cs typeface="Calibri" panose="020F0502020204030204" pitchFamily="18" charset="0"/>
                <a:sym typeface="+mn-ea"/>
              </a:rPr>
              <a:t>From </a:t>
            </a:r>
            <a:r>
              <a:rPr lang="en-US" altLang="zh-CN" sz="2000" dirty="0">
                <a:cs typeface="Calibri" panose="020F0502020204030204" pitchFamily="18" charset="0"/>
                <a:sym typeface="+mn-ea"/>
              </a:rPr>
              <a:t>7:30 p.m. to 9:00 </a:t>
            </a:r>
            <a:r>
              <a:rPr lang="en-US" altLang="zh-CN" sz="2000" dirty="0" err="1">
                <a:cs typeface="Calibri" panose="020F0502020204030204" pitchFamily="18" charset="0"/>
                <a:sym typeface="+mn-ea"/>
              </a:rPr>
              <a:t>p.m</a:t>
            </a:r>
            <a:endParaRPr lang="en-US" altLang="zh-CN" sz="2000" dirty="0">
              <a:cs typeface="Calibri" panose="020F0502020204030204" pitchFamily="18" charset="0"/>
              <a:sym typeface="+mn-ea"/>
            </a:endParaRPr>
          </a:p>
        </p:txBody>
      </p:sp>
      <p:sp>
        <p:nvSpPr>
          <p:cNvPr id="11287" name="TextBox 13"/>
          <p:cNvSpPr txBox="1"/>
          <p:nvPr/>
        </p:nvSpPr>
        <p:spPr>
          <a:xfrm>
            <a:off x="7664688" y="4432333"/>
            <a:ext cx="2474727" cy="400110"/>
          </a:xfrm>
          <a:prstGeom prst="rect">
            <a:avLst/>
          </a:prstGeom>
          <a:noFill/>
          <a:ln w="9525">
            <a:noFill/>
          </a:ln>
        </p:spPr>
        <p:txBody>
          <a:bodyPr lIns="0" tIns="0" rIns="0" bIns="0">
            <a:spAutoFit/>
          </a:bodyPr>
          <a:lstStyle/>
          <a:p>
            <a:pPr defTabSz="-672"/>
            <a:r>
              <a:rPr lang="en-US" altLang="zh-CN" sz="2600" b="1" dirty="0">
                <a:solidFill>
                  <a:srgbClr val="9A3D37"/>
                </a:solidFill>
                <a:latin typeface="Calibri Light" panose="020F0302020204030204" charset="0"/>
                <a:ea typeface="微软雅黑" panose="020B0503020204020204" pitchFamily="18" charset="-122"/>
                <a:cs typeface="Calibri" panose="020F0502020204030204" pitchFamily="18" charset="0"/>
                <a:sym typeface="+mn-ea"/>
              </a:rPr>
              <a:t>High labor cost</a:t>
            </a:r>
          </a:p>
        </p:txBody>
      </p:sp>
      <p:sp>
        <p:nvSpPr>
          <p:cNvPr id="11288" name="TextBox 13"/>
          <p:cNvSpPr txBox="1"/>
          <p:nvPr/>
        </p:nvSpPr>
        <p:spPr>
          <a:xfrm>
            <a:off x="7664688" y="4832443"/>
            <a:ext cx="3562112" cy="615553"/>
          </a:xfrm>
          <a:prstGeom prst="rect">
            <a:avLst/>
          </a:prstGeom>
          <a:noFill/>
          <a:ln w="9525">
            <a:noFill/>
          </a:ln>
        </p:spPr>
        <p:txBody>
          <a:bodyPr wrap="square" lIns="0" tIns="0" rIns="0" bIns="0">
            <a:spAutoFit/>
          </a:bodyPr>
          <a:lstStyle/>
          <a:p>
            <a:pPr defTabSz="-672"/>
            <a:r>
              <a:rPr lang="en-US" altLang="zh-CN" sz="2000" dirty="0">
                <a:cs typeface="Calibri" panose="020F0502020204030204" pitchFamily="18" charset="0"/>
                <a:sym typeface="+mn-ea"/>
              </a:rPr>
              <a:t>In core locations</a:t>
            </a:r>
          </a:p>
          <a:p>
            <a:pPr defTabSz="-672"/>
            <a:r>
              <a:rPr lang="en-US" altLang="zh-CN" sz="2000" dirty="0">
                <a:ea typeface="微软雅黑" panose="020B0503020204020204" pitchFamily="18" charset="-122"/>
                <a:cs typeface="Calibri" panose="020F0502020204030204" pitchFamily="18" charset="0"/>
                <a:sym typeface="+mn-ea"/>
              </a:rPr>
              <a:t>E.g. Hong Kong, Singapore, Japan</a:t>
            </a:r>
            <a:endParaRPr lang="zh-CN" altLang="en-US" sz="2000" dirty="0">
              <a:ea typeface="微软雅黑" panose="020B0503020204020204" pitchFamily="18" charset="-122"/>
              <a:sym typeface="Arial" panose="020B0604020202020204" pitchFamily="34" charset="0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7217" y="489231"/>
            <a:ext cx="2425344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Roadblocks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2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23" name="文本框 21"/>
          <p:cNvSpPr txBox="1"/>
          <p:nvPr/>
        </p:nvSpPr>
        <p:spPr>
          <a:xfrm>
            <a:off x="838200" y="991060"/>
            <a:ext cx="19720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Current Situation</a:t>
            </a:r>
          </a:p>
        </p:txBody>
      </p:sp>
      <p:sp>
        <p:nvSpPr>
          <p:cNvPr id="34" name="Freeform 3">
            <a:extLst>
              <a:ext uri="{FF2B5EF4-FFF2-40B4-BE49-F238E27FC236}">
                <a16:creationId xmlns:a16="http://schemas.microsoft.com/office/drawing/2014/main" id="{C2D2E958-1C07-4828-8E75-985F33442085}"/>
              </a:ext>
            </a:extLst>
          </p:cNvPr>
          <p:cNvSpPr/>
          <p:nvPr/>
        </p:nvSpPr>
        <p:spPr>
          <a:xfrm rot="8579122">
            <a:off x="5240338" y="3658574"/>
            <a:ext cx="1984427" cy="2013423"/>
          </a:xfrm>
          <a:custGeom>
            <a:avLst/>
            <a:gdLst>
              <a:gd name="txL" fmla="*/ 0 w 10688"/>
              <a:gd name="txT" fmla="*/ 0 h 10844"/>
              <a:gd name="txR" fmla="*/ 10688 w 10688"/>
              <a:gd name="txB" fmla="*/ 10844 h 10844"/>
            </a:gdLst>
            <a:ahLst/>
            <a:cxnLst>
              <a:cxn ang="0">
                <a:pos x="3563" y="7062"/>
              </a:cxn>
              <a:cxn ang="0">
                <a:pos x="3563" y="7062"/>
              </a:cxn>
              <a:cxn ang="0">
                <a:pos x="4563" y="10749"/>
              </a:cxn>
              <a:cxn ang="0">
                <a:pos x="7937" y="9812"/>
              </a:cxn>
              <a:cxn ang="0">
                <a:pos x="9062" y="2782"/>
              </a:cxn>
              <a:cxn ang="0">
                <a:pos x="2032" y="1626"/>
              </a:cxn>
              <a:cxn ang="0">
                <a:pos x="0" y="4907"/>
              </a:cxn>
              <a:cxn ang="0">
                <a:pos x="3563" y="7062"/>
              </a:cxn>
            </a:cxnLst>
            <a:rect l="txL" t="txT" r="txR" b="tx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AA988E"/>
          </a:solidFill>
          <a:ln w="9525">
            <a:noFill/>
          </a:ln>
        </p:spPr>
        <p:txBody>
          <a:bodyPr/>
          <a:lstStyle/>
          <a:p>
            <a:endParaRPr lang="zh-CN" altLang="en-US" sz="1905"/>
          </a:p>
        </p:txBody>
      </p:sp>
      <p:sp>
        <p:nvSpPr>
          <p:cNvPr id="35" name="Freeform 3">
            <a:extLst>
              <a:ext uri="{FF2B5EF4-FFF2-40B4-BE49-F238E27FC236}">
                <a16:creationId xmlns:a16="http://schemas.microsoft.com/office/drawing/2014/main" id="{933C2CD8-EE29-438D-845D-FA324C33725F}"/>
              </a:ext>
            </a:extLst>
          </p:cNvPr>
          <p:cNvSpPr/>
          <p:nvPr/>
        </p:nvSpPr>
        <p:spPr>
          <a:xfrm rot="13978264">
            <a:off x="3838856" y="3199467"/>
            <a:ext cx="1985635" cy="2013424"/>
          </a:xfrm>
          <a:custGeom>
            <a:avLst/>
            <a:gdLst>
              <a:gd name="txL" fmla="*/ 0 w 10688"/>
              <a:gd name="txT" fmla="*/ 0 h 10844"/>
              <a:gd name="txR" fmla="*/ 10688 w 10688"/>
              <a:gd name="txB" fmla="*/ 10844 h 10844"/>
            </a:gdLst>
            <a:ahLst/>
            <a:cxnLst>
              <a:cxn ang="0">
                <a:pos x="3563" y="7062"/>
              </a:cxn>
              <a:cxn ang="0">
                <a:pos x="3563" y="7062"/>
              </a:cxn>
              <a:cxn ang="0">
                <a:pos x="4563" y="10749"/>
              </a:cxn>
              <a:cxn ang="0">
                <a:pos x="7937" y="9812"/>
              </a:cxn>
              <a:cxn ang="0">
                <a:pos x="9062" y="2782"/>
              </a:cxn>
              <a:cxn ang="0">
                <a:pos x="2032" y="1626"/>
              </a:cxn>
              <a:cxn ang="0">
                <a:pos x="0" y="4907"/>
              </a:cxn>
              <a:cxn ang="0">
                <a:pos x="3563" y="7062"/>
              </a:cxn>
            </a:cxnLst>
            <a:rect l="txL" t="txT" r="txR" b="tx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AEACA8"/>
          </a:solidFill>
          <a:ln w="9525">
            <a:noFill/>
          </a:ln>
        </p:spPr>
        <p:txBody>
          <a:bodyPr/>
          <a:lstStyle/>
          <a:p>
            <a:endParaRPr lang="zh-CN" altLang="en-US" sz="1905"/>
          </a:p>
        </p:txBody>
      </p:sp>
      <p:sp>
        <p:nvSpPr>
          <p:cNvPr id="36" name="Freeform 3">
            <a:extLst>
              <a:ext uri="{FF2B5EF4-FFF2-40B4-BE49-F238E27FC236}">
                <a16:creationId xmlns:a16="http://schemas.microsoft.com/office/drawing/2014/main" id="{0EB2A939-246B-4405-A04C-9A237A10F2B1}"/>
              </a:ext>
            </a:extLst>
          </p:cNvPr>
          <p:cNvSpPr/>
          <p:nvPr/>
        </p:nvSpPr>
        <p:spPr>
          <a:xfrm rot="19397468">
            <a:off x="4299160" y="1798222"/>
            <a:ext cx="1984427" cy="2014630"/>
          </a:xfrm>
          <a:custGeom>
            <a:avLst/>
            <a:gdLst>
              <a:gd name="txL" fmla="*/ 0 w 10688"/>
              <a:gd name="txT" fmla="*/ 0 h 10844"/>
              <a:gd name="txR" fmla="*/ 10688 w 10688"/>
              <a:gd name="txB" fmla="*/ 10844 h 10844"/>
            </a:gdLst>
            <a:ahLst/>
            <a:cxnLst>
              <a:cxn ang="0">
                <a:pos x="3563" y="7062"/>
              </a:cxn>
              <a:cxn ang="0">
                <a:pos x="3563" y="7062"/>
              </a:cxn>
              <a:cxn ang="0">
                <a:pos x="4563" y="10749"/>
              </a:cxn>
              <a:cxn ang="0">
                <a:pos x="7937" y="9812"/>
              </a:cxn>
              <a:cxn ang="0">
                <a:pos x="9062" y="2782"/>
              </a:cxn>
              <a:cxn ang="0">
                <a:pos x="2032" y="1626"/>
              </a:cxn>
              <a:cxn ang="0">
                <a:pos x="0" y="4907"/>
              </a:cxn>
              <a:cxn ang="0">
                <a:pos x="3563" y="7062"/>
              </a:cxn>
            </a:cxnLst>
            <a:rect l="txL" t="txT" r="txR" b="tx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E5E2DB"/>
          </a:solidFill>
          <a:ln w="9525">
            <a:noFill/>
          </a:ln>
        </p:spPr>
        <p:txBody>
          <a:bodyPr/>
          <a:lstStyle/>
          <a:p>
            <a:endParaRPr lang="zh-CN" altLang="en-US" sz="1905" dirty="0"/>
          </a:p>
        </p:txBody>
      </p:sp>
      <p:sp>
        <p:nvSpPr>
          <p:cNvPr id="37" name="Freeform 3">
            <a:extLst>
              <a:ext uri="{FF2B5EF4-FFF2-40B4-BE49-F238E27FC236}">
                <a16:creationId xmlns:a16="http://schemas.microsoft.com/office/drawing/2014/main" id="{4EF1220E-D35C-46F4-B4EB-5D64058E1B41}"/>
              </a:ext>
            </a:extLst>
          </p:cNvPr>
          <p:cNvSpPr/>
          <p:nvPr/>
        </p:nvSpPr>
        <p:spPr>
          <a:xfrm rot="3202081">
            <a:off x="5711527" y="2254071"/>
            <a:ext cx="1985635" cy="2014632"/>
          </a:xfrm>
          <a:custGeom>
            <a:avLst/>
            <a:gdLst>
              <a:gd name="txL" fmla="*/ 0 w 10688"/>
              <a:gd name="txT" fmla="*/ 0 h 10844"/>
              <a:gd name="txR" fmla="*/ 10688 w 10688"/>
              <a:gd name="txB" fmla="*/ 10844 h 10844"/>
            </a:gdLst>
            <a:ahLst/>
            <a:cxnLst>
              <a:cxn ang="0">
                <a:pos x="3563" y="7062"/>
              </a:cxn>
              <a:cxn ang="0">
                <a:pos x="3563" y="7062"/>
              </a:cxn>
              <a:cxn ang="0">
                <a:pos x="4563" y="10749"/>
              </a:cxn>
              <a:cxn ang="0">
                <a:pos x="7937" y="9812"/>
              </a:cxn>
              <a:cxn ang="0">
                <a:pos x="9062" y="2782"/>
              </a:cxn>
              <a:cxn ang="0">
                <a:pos x="2032" y="1626"/>
              </a:cxn>
              <a:cxn ang="0">
                <a:pos x="0" y="4907"/>
              </a:cxn>
              <a:cxn ang="0">
                <a:pos x="3563" y="7062"/>
              </a:cxn>
            </a:cxnLst>
            <a:rect l="txL" t="txT" r="txR" b="txB"/>
            <a:pathLst>
              <a:path w="10688" h="10844">
                <a:moveTo>
                  <a:pt x="3563" y="7062"/>
                </a:moveTo>
                <a:lnTo>
                  <a:pt x="3563" y="7062"/>
                </a:lnTo>
                <a:cubicBezTo>
                  <a:pt x="4375" y="8187"/>
                  <a:pt x="4688" y="9500"/>
                  <a:pt x="4563" y="10749"/>
                </a:cubicBezTo>
                <a:cubicBezTo>
                  <a:pt x="5718" y="10843"/>
                  <a:pt x="6906" y="10562"/>
                  <a:pt x="7937" y="9812"/>
                </a:cubicBezTo>
                <a:cubicBezTo>
                  <a:pt x="10187" y="8187"/>
                  <a:pt x="10687" y="5032"/>
                  <a:pt x="9062" y="2782"/>
                </a:cubicBezTo>
                <a:cubicBezTo>
                  <a:pt x="7437" y="500"/>
                  <a:pt x="4282" y="0"/>
                  <a:pt x="2032" y="1626"/>
                </a:cubicBezTo>
                <a:cubicBezTo>
                  <a:pt x="907" y="2438"/>
                  <a:pt x="219" y="3657"/>
                  <a:pt x="0" y="4907"/>
                </a:cubicBezTo>
                <a:cubicBezTo>
                  <a:pt x="1375" y="5126"/>
                  <a:pt x="2688" y="5843"/>
                  <a:pt x="3563" y="7062"/>
                </a:cubicBezTo>
              </a:path>
            </a:pathLst>
          </a:custGeom>
          <a:solidFill>
            <a:srgbClr val="DBC9B3">
              <a:alpha val="89020"/>
            </a:srgbClr>
          </a:solidFill>
          <a:ln w="9525">
            <a:noFill/>
          </a:ln>
        </p:spPr>
        <p:txBody>
          <a:bodyPr/>
          <a:lstStyle/>
          <a:p>
            <a:endParaRPr lang="zh-CN" altLang="en-US" sz="1905"/>
          </a:p>
        </p:txBody>
      </p:sp>
      <p:pic>
        <p:nvPicPr>
          <p:cNvPr id="38" name="Picture 2" descr="相关图片">
            <a:extLst>
              <a:ext uri="{FF2B5EF4-FFF2-40B4-BE49-F238E27FC236}">
                <a16:creationId xmlns:a16="http://schemas.microsoft.com/office/drawing/2014/main" id="{BEE087AB-7295-4394-8270-3444DCA9E3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91116" y="2457489"/>
            <a:ext cx="800513" cy="8005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9" name="Picture 8" descr="相关图片">
            <a:extLst>
              <a:ext uri="{FF2B5EF4-FFF2-40B4-BE49-F238E27FC236}">
                <a16:creationId xmlns:a16="http://schemas.microsoft.com/office/drawing/2014/main" id="{A9A14E06-5883-47F7-8754-53E43DA0EAA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42771" y="3005700"/>
            <a:ext cx="621480" cy="6214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" name="Picture 10" descr="相关图片">
            <a:extLst>
              <a:ext uri="{FF2B5EF4-FFF2-40B4-BE49-F238E27FC236}">
                <a16:creationId xmlns:a16="http://schemas.microsoft.com/office/drawing/2014/main" id="{D43EBE6F-677C-4440-80B8-B7FEE096E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4542824" y="3932698"/>
            <a:ext cx="660546" cy="660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图片 40">
            <a:extLst>
              <a:ext uri="{FF2B5EF4-FFF2-40B4-BE49-F238E27FC236}">
                <a16:creationId xmlns:a16="http://schemas.microsoft.com/office/drawing/2014/main" id="{83732251-159C-4033-BD9D-649F541C5FD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831" y="4329887"/>
            <a:ext cx="614997" cy="6149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7584007"/>
      </p:ext>
    </p:extLst>
  </p:cSld>
  <p:clrMapOvr>
    <a:masterClrMapping/>
  </p:clrMapOvr>
  <p:transition spd="med" advClick="0" advTm="2000">
    <p:pull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28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28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12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128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85" grpId="0"/>
      <p:bldP spid="11286" grpId="0"/>
      <p:bldP spid="11287" grpId="0"/>
      <p:bldP spid="1128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48" y="2205038"/>
            <a:ext cx="10515600" cy="2852737"/>
          </a:xfrm>
        </p:spPr>
        <p:txBody>
          <a:bodyPr>
            <a:normAutofit/>
          </a:bodyPr>
          <a:lstStyle/>
          <a:p>
            <a:r>
              <a:rPr lang="en-US" sz="7200" dirty="0">
                <a:solidFill>
                  <a:srgbClr val="9A3D37"/>
                </a:solidFill>
                <a:latin typeface="+mn-lt"/>
              </a:rPr>
              <a:t>Solution Overview</a:t>
            </a:r>
          </a:p>
        </p:txBody>
      </p:sp>
      <p:sp>
        <p:nvSpPr>
          <p:cNvPr id="4" name="泪滴形 25"/>
          <p:cNvSpPr/>
          <p:nvPr/>
        </p:nvSpPr>
        <p:spPr>
          <a:xfrm rot="8100000">
            <a:off x="1032269" y="2208428"/>
            <a:ext cx="967714" cy="967714"/>
          </a:xfrm>
          <a:prstGeom prst="teardrop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5" name="TextBox 1"/>
          <p:cNvSpPr txBox="1"/>
          <p:nvPr/>
        </p:nvSpPr>
        <p:spPr>
          <a:xfrm>
            <a:off x="1251084" y="2376678"/>
            <a:ext cx="551434" cy="69756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/>
            <a:r>
              <a:rPr lang="en-US" altLang="zh-CN" sz="4233" b="1" dirty="0">
                <a:latin typeface="+mj-lt"/>
                <a:ea typeface="微软雅黑" panose="020B0503020204020204" pitchFamily="18" charset="-122"/>
                <a:cs typeface="微软雅黑" panose="020B0503020204020204" pitchFamily="18" charset="-122"/>
              </a:rPr>
              <a:t>02</a:t>
            </a:r>
          </a:p>
        </p:txBody>
      </p:sp>
      <p:grpSp>
        <p:nvGrpSpPr>
          <p:cNvPr id="10" name="组合 18">
            <a:extLst>
              <a:ext uri="{FF2B5EF4-FFF2-40B4-BE49-F238E27FC236}">
                <a16:creationId xmlns:a16="http://schemas.microsoft.com/office/drawing/2014/main" id="{164692D4-7C28-4ADC-9152-1BC6CBC10606}"/>
              </a:ext>
            </a:extLst>
          </p:cNvPr>
          <p:cNvGrpSpPr/>
          <p:nvPr/>
        </p:nvGrpSpPr>
        <p:grpSpPr>
          <a:xfrm>
            <a:off x="908048" y="5178606"/>
            <a:ext cx="7035802" cy="155394"/>
            <a:chOff x="3188" y="9018"/>
            <a:chExt cx="11206" cy="1186"/>
          </a:xfrm>
        </p:grpSpPr>
        <p:sp>
          <p:nvSpPr>
            <p:cNvPr id="11" name="Freeform 3">
              <a:extLst>
                <a:ext uri="{FF2B5EF4-FFF2-40B4-BE49-F238E27FC236}">
                  <a16:creationId xmlns:a16="http://schemas.microsoft.com/office/drawing/2014/main" id="{A22E027F-016E-44B5-BDE2-4032D4E78C24}"/>
                </a:ext>
              </a:extLst>
            </p:cNvPr>
            <p:cNvSpPr/>
            <p:nvPr/>
          </p:nvSpPr>
          <p:spPr>
            <a:xfrm rot="16200000">
              <a:off x="4466" y="7740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9A3D37">
                <a:alpha val="89000"/>
              </a:srgb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2" name="Freeform 11">
              <a:extLst>
                <a:ext uri="{FF2B5EF4-FFF2-40B4-BE49-F238E27FC236}">
                  <a16:creationId xmlns:a16="http://schemas.microsoft.com/office/drawing/2014/main" id="{6CE40DC7-CD53-4D19-8121-1CA4C9DBEF6C}"/>
                </a:ext>
              </a:extLst>
            </p:cNvPr>
            <p:cNvSpPr/>
            <p:nvPr/>
          </p:nvSpPr>
          <p:spPr>
            <a:xfrm rot="16200000">
              <a:off x="8200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rgbClr val="D7C2AA"/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  <p:sp>
          <p:nvSpPr>
            <p:cNvPr id="13" name="Freeform 3">
              <a:extLst>
                <a:ext uri="{FF2B5EF4-FFF2-40B4-BE49-F238E27FC236}">
                  <a16:creationId xmlns:a16="http://schemas.microsoft.com/office/drawing/2014/main" id="{C858A062-9EDD-4C6D-BE46-E8600F81AD8F}"/>
                </a:ext>
              </a:extLst>
            </p:cNvPr>
            <p:cNvSpPr/>
            <p:nvPr/>
          </p:nvSpPr>
          <p:spPr>
            <a:xfrm rot="16200000">
              <a:off x="11932" y="7742"/>
              <a:ext cx="1184" cy="3741"/>
            </a:xfrm>
            <a:custGeom>
              <a:avLst/>
              <a:gdLst>
                <a:gd name="connsiteX0" fmla="*/ 2087994 w 2087994"/>
                <a:gd name="connsiteY0" fmla="*/ 1393164 h 1393164"/>
                <a:gd name="connsiteX1" fmla="*/ 0 w 2087994"/>
                <a:gd name="connsiteY1" fmla="*/ 1393164 h 1393164"/>
                <a:gd name="connsiteX2" fmla="*/ 0 w 2087994"/>
                <a:gd name="connsiteY2" fmla="*/ 0 h 1393164"/>
                <a:gd name="connsiteX3" fmla="*/ 2087994 w 2087994"/>
                <a:gd name="connsiteY3" fmla="*/ 0 h 1393164"/>
                <a:gd name="connsiteX4" fmla="*/ 2087994 w 2087994"/>
                <a:gd name="connsiteY4" fmla="*/ 1393164 h 1393164"/>
              </a:gdLst>
              <a:ahLst/>
              <a:cxnLst>
                <a:cxn ang="0">
                  <a:pos x="connsiteX0" y="connsiteY0"/>
                </a:cxn>
                <a:cxn ang="1">
                  <a:pos x="connsiteX1" y="connsiteY1"/>
                </a:cxn>
                <a:cxn ang="2">
                  <a:pos x="connsiteX2" y="connsiteY2"/>
                </a:cxn>
                <a:cxn ang="3">
                  <a:pos x="connsiteX3" y="connsiteY3"/>
                </a:cxn>
                <a:cxn ang="4">
                  <a:pos x="connsiteX4" y="connsiteY4"/>
                </a:cxn>
              </a:cxnLst>
              <a:rect l="l" t="t" r="r" b="b"/>
              <a:pathLst>
                <a:path w="2087994" h="1393164">
                  <a:moveTo>
                    <a:pt x="2087994" y="1393164"/>
                  </a:moveTo>
                  <a:lnTo>
                    <a:pt x="0" y="1393164"/>
                  </a:lnTo>
                  <a:lnTo>
                    <a:pt x="0" y="0"/>
                  </a:lnTo>
                  <a:lnTo>
                    <a:pt x="2087994" y="0"/>
                  </a:lnTo>
                  <a:lnTo>
                    <a:pt x="2087994" y="1393164"/>
                  </a:lnTo>
                </a:path>
              </a:pathLst>
            </a:custGeom>
            <a:solidFill>
              <a:schemeClr val="bg1">
                <a:lumMod val="50000"/>
              </a:schemeClr>
            </a:solidFill>
            <a:ln w="12700">
              <a:solidFill>
                <a:srgbClr val="000000">
                  <a:alpha val="0"/>
                </a:srgbClr>
              </a:solidFill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905"/>
            </a:p>
          </p:txBody>
        </p:sp>
      </p:grpSp>
    </p:spTree>
    <p:extLst>
      <p:ext uri="{BB962C8B-B14F-4D97-AF65-F5344CB8AC3E}">
        <p14:creationId xmlns:p14="http://schemas.microsoft.com/office/powerpoint/2010/main" val="1620334163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77" name="Freeform 8"/>
          <p:cNvSpPr/>
          <p:nvPr/>
        </p:nvSpPr>
        <p:spPr>
          <a:xfrm>
            <a:off x="2076627" y="2152492"/>
            <a:ext cx="4792070" cy="892447"/>
          </a:xfrm>
          <a:custGeom>
            <a:avLst/>
            <a:gdLst>
              <a:gd name="connsiteX0" fmla="*/ 7712 w 7712"/>
              <a:gd name="connsiteY0" fmla="*/ 659 h 1328"/>
              <a:gd name="connsiteX1" fmla="*/ 7116 w 7712"/>
              <a:gd name="connsiteY1" fmla="*/ 0 h 1328"/>
              <a:gd name="connsiteX2" fmla="*/ 0 w 7712"/>
              <a:gd name="connsiteY2" fmla="*/ 0 h 1328"/>
              <a:gd name="connsiteX3" fmla="*/ 0 w 7712"/>
              <a:gd name="connsiteY3" fmla="*/ 1328 h 1328"/>
              <a:gd name="connsiteX4" fmla="*/ 7116 w 7712"/>
              <a:gd name="connsiteY4" fmla="*/ 1328 h 1328"/>
              <a:gd name="connsiteX5" fmla="*/ 7712 w 7712"/>
              <a:gd name="connsiteY5" fmla="*/ 659 h 13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0" t="0" r="0" b="0"/>
            <a:pathLst>
              <a:path w="7712" h="1328">
                <a:moveTo>
                  <a:pt x="7712" y="659"/>
                </a:moveTo>
                <a:lnTo>
                  <a:pt x="7116" y="0"/>
                </a:lnTo>
                <a:lnTo>
                  <a:pt x="0" y="0"/>
                </a:lnTo>
                <a:lnTo>
                  <a:pt x="0" y="1328"/>
                </a:lnTo>
                <a:lnTo>
                  <a:pt x="7116" y="1328"/>
                </a:lnTo>
                <a:lnTo>
                  <a:pt x="7712" y="659"/>
                </a:lnTo>
                <a:close/>
              </a:path>
            </a:pathLst>
          </a:custGeom>
          <a:solidFill>
            <a:srgbClr val="9A3D37"/>
          </a:solidFill>
          <a:ln w="9525">
            <a:noFill/>
          </a:ln>
        </p:spPr>
        <p:txBody>
          <a:bodyPr/>
          <a:lstStyle/>
          <a:p>
            <a:endParaRPr lang="zh-CN" altLang="en-US" sz="1905">
              <a:solidFill>
                <a:schemeClr val="bg1"/>
              </a:solidFill>
            </a:endParaRPr>
          </a:p>
        </p:txBody>
      </p:sp>
      <p:sp>
        <p:nvSpPr>
          <p:cNvPr id="78478" name="Freeform 12"/>
          <p:cNvSpPr/>
          <p:nvPr/>
        </p:nvSpPr>
        <p:spPr>
          <a:xfrm>
            <a:off x="2091" y="1263405"/>
            <a:ext cx="2074537" cy="1781534"/>
          </a:xfrm>
          <a:custGeom>
            <a:avLst/>
            <a:gdLst/>
            <a:ahLst/>
            <a:cxnLst>
              <a:cxn ang="0">
                <a:pos x="1144538" y="703263"/>
              </a:cxn>
              <a:cxn ang="0">
                <a:pos x="0" y="0"/>
              </a:cxn>
              <a:cxn ang="0">
                <a:pos x="0" y="1054100"/>
              </a:cxn>
              <a:cxn ang="0">
                <a:pos x="1144538" y="1409700"/>
              </a:cxn>
              <a:cxn ang="0">
                <a:pos x="1144538" y="703263"/>
              </a:cxn>
            </a:cxnLst>
            <a:rect l="0" t="0" r="0" b="0"/>
            <a:pathLst>
              <a:path w="1331" h="888">
                <a:moveTo>
                  <a:pt x="1331" y="443"/>
                </a:moveTo>
                <a:lnTo>
                  <a:pt x="0" y="0"/>
                </a:lnTo>
                <a:lnTo>
                  <a:pt x="0" y="664"/>
                </a:lnTo>
                <a:lnTo>
                  <a:pt x="1331" y="888"/>
                </a:lnTo>
                <a:lnTo>
                  <a:pt x="1331" y="443"/>
                </a:lnTo>
                <a:close/>
              </a:path>
            </a:pathLst>
          </a:custGeom>
          <a:solidFill>
            <a:srgbClr val="9A3D37">
              <a:alpha val="89020"/>
            </a:srgbClr>
          </a:solidFill>
          <a:ln w="9525">
            <a:noFill/>
          </a:ln>
        </p:spPr>
        <p:txBody>
          <a:bodyPr/>
          <a:lstStyle/>
          <a:p>
            <a:endParaRPr lang="zh-CN" altLang="en-US" sz="1905">
              <a:solidFill>
                <a:schemeClr val="bg1"/>
              </a:solidFill>
            </a:endParaRPr>
          </a:p>
        </p:txBody>
      </p:sp>
      <p:sp>
        <p:nvSpPr>
          <p:cNvPr id="78480" name="TextBox 1074"/>
          <p:cNvSpPr txBox="1"/>
          <p:nvPr/>
        </p:nvSpPr>
        <p:spPr>
          <a:xfrm>
            <a:off x="2456992" y="2326250"/>
            <a:ext cx="1452192" cy="548292"/>
          </a:xfrm>
          <a:prstGeom prst="rect">
            <a:avLst/>
          </a:prstGeom>
          <a:solidFill>
            <a:srgbClr val="9A3D37"/>
          </a:solidFill>
          <a:ln w="9525">
            <a:noFill/>
          </a:ln>
        </p:spPr>
        <p:txBody>
          <a:bodyPr wrap="square">
            <a:spAutoFit/>
          </a:bodyPr>
          <a:lstStyle/>
          <a:p>
            <a:r>
              <a:rPr lang="fr-FR" altLang="zh-HK" sz="2963" dirty="0">
                <a:solidFill>
                  <a:schemeClr val="bg1"/>
                </a:solidFill>
              </a:rPr>
              <a:t>Reuters </a:t>
            </a:r>
            <a:endParaRPr lang="en-US" altLang="zh-CN" sz="2117" dirty="0">
              <a:solidFill>
                <a:schemeClr val="bg1"/>
              </a:solidFill>
              <a:latin typeface="Calibri Light" panose="020F0302020204030204" charset="0"/>
              <a:ea typeface="Roboto Condensed Light" pitchFamily="2" charset="0"/>
              <a:cs typeface="Calibri" panose="020F0502020204030204" pitchFamily="18" charset="0"/>
              <a:sym typeface="+mn-ea"/>
            </a:endParaRPr>
          </a:p>
        </p:txBody>
      </p:sp>
      <p:sp>
        <p:nvSpPr>
          <p:cNvPr id="78473" name="Freeform 7"/>
          <p:cNvSpPr/>
          <p:nvPr/>
        </p:nvSpPr>
        <p:spPr>
          <a:xfrm>
            <a:off x="2077972" y="3044939"/>
            <a:ext cx="4789381" cy="888415"/>
          </a:xfrm>
          <a:custGeom>
            <a:avLst/>
            <a:gdLst>
              <a:gd name="connsiteX0" fmla="*/ 9346 w 9346"/>
              <a:gd name="connsiteY0" fmla="*/ 681 h 1322"/>
              <a:gd name="connsiteX1" fmla="*/ 8631 w 9346"/>
              <a:gd name="connsiteY1" fmla="*/ 0 h 1322"/>
              <a:gd name="connsiteX2" fmla="*/ 8086 w 9346"/>
              <a:gd name="connsiteY2" fmla="*/ 0 h 1322"/>
              <a:gd name="connsiteX3" fmla="*/ 0 w 9346"/>
              <a:gd name="connsiteY3" fmla="*/ 0 h 1322"/>
              <a:gd name="connsiteX4" fmla="*/ 0 w 9346"/>
              <a:gd name="connsiteY4" fmla="*/ 1322 h 1322"/>
              <a:gd name="connsiteX5" fmla="*/ 7415 w 9346"/>
              <a:gd name="connsiteY5" fmla="*/ 1322 h 1322"/>
              <a:gd name="connsiteX6" fmla="*/ 8631 w 9346"/>
              <a:gd name="connsiteY6" fmla="*/ 1322 h 1322"/>
              <a:gd name="connsiteX7" fmla="*/ 9346 w 9346"/>
              <a:gd name="connsiteY7" fmla="*/ 681 h 132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0" t="0" r="0" b="0"/>
            <a:pathLst>
              <a:path w="9346" h="1322">
                <a:moveTo>
                  <a:pt x="9346" y="681"/>
                </a:moveTo>
                <a:lnTo>
                  <a:pt x="8631" y="0"/>
                </a:lnTo>
                <a:lnTo>
                  <a:pt x="8086" y="0"/>
                </a:lnTo>
                <a:lnTo>
                  <a:pt x="0" y="0"/>
                </a:lnTo>
                <a:lnTo>
                  <a:pt x="0" y="1322"/>
                </a:lnTo>
                <a:lnTo>
                  <a:pt x="7415" y="1322"/>
                </a:lnTo>
                <a:lnTo>
                  <a:pt x="8631" y="1322"/>
                </a:lnTo>
                <a:lnTo>
                  <a:pt x="9346" y="681"/>
                </a:lnTo>
                <a:close/>
              </a:path>
            </a:pathLst>
          </a:custGeom>
          <a:solidFill>
            <a:srgbClr val="D7C2AA"/>
          </a:solidFill>
          <a:ln w="9525">
            <a:noFill/>
          </a:ln>
        </p:spPr>
        <p:txBody>
          <a:bodyPr/>
          <a:lstStyle/>
          <a:p>
            <a:endParaRPr lang="zh-CN" altLang="en-US" sz="1905"/>
          </a:p>
        </p:txBody>
      </p:sp>
      <p:sp>
        <p:nvSpPr>
          <p:cNvPr id="78474" name="Freeform 11"/>
          <p:cNvSpPr/>
          <p:nvPr/>
        </p:nvSpPr>
        <p:spPr>
          <a:xfrm>
            <a:off x="2091" y="2596028"/>
            <a:ext cx="2075881" cy="1337999"/>
          </a:xfrm>
          <a:custGeom>
            <a:avLst/>
            <a:gdLst/>
            <a:ahLst/>
            <a:cxnLst>
              <a:cxn ang="0">
                <a:pos x="0" y="0"/>
              </a:cxn>
              <a:cxn ang="0">
                <a:pos x="0" y="1058863"/>
              </a:cxn>
              <a:cxn ang="0">
                <a:pos x="1144538" y="1058863"/>
              </a:cxn>
              <a:cxn ang="0">
                <a:pos x="1144538" y="355600"/>
              </a:cxn>
              <a:cxn ang="0">
                <a:pos x="0" y="0"/>
              </a:cxn>
            </a:cxnLst>
            <a:rect l="0" t="0" r="0" b="0"/>
            <a:pathLst>
              <a:path w="1331" h="667">
                <a:moveTo>
                  <a:pt x="0" y="0"/>
                </a:moveTo>
                <a:lnTo>
                  <a:pt x="0" y="667"/>
                </a:lnTo>
                <a:lnTo>
                  <a:pt x="1331" y="667"/>
                </a:lnTo>
                <a:lnTo>
                  <a:pt x="1331" y="224"/>
                </a:lnTo>
                <a:lnTo>
                  <a:pt x="0" y="0"/>
                </a:lnTo>
                <a:close/>
              </a:path>
            </a:pathLst>
          </a:custGeom>
          <a:solidFill>
            <a:srgbClr val="D7C2AA">
              <a:alpha val="89020"/>
            </a:srgbClr>
          </a:solidFill>
          <a:ln w="9525">
            <a:noFill/>
          </a:ln>
        </p:spPr>
        <p:txBody>
          <a:bodyPr/>
          <a:lstStyle/>
          <a:p>
            <a:endParaRPr lang="zh-CN" altLang="en-US" sz="1905"/>
          </a:p>
        </p:txBody>
      </p:sp>
      <p:sp>
        <p:nvSpPr>
          <p:cNvPr id="78466" name="Freeform 6"/>
          <p:cNvSpPr/>
          <p:nvPr/>
        </p:nvSpPr>
        <p:spPr>
          <a:xfrm>
            <a:off x="2077300" y="3934027"/>
            <a:ext cx="4790053" cy="889087"/>
          </a:xfrm>
          <a:custGeom>
            <a:avLst/>
            <a:gdLst>
              <a:gd name="connsiteX0" fmla="*/ 0 w 7739"/>
              <a:gd name="connsiteY0" fmla="*/ 1323 h 1323"/>
              <a:gd name="connsiteX1" fmla="*/ 7162 w 7739"/>
              <a:gd name="connsiteY1" fmla="*/ 1323 h 1323"/>
              <a:gd name="connsiteX2" fmla="*/ 7739 w 7739"/>
              <a:gd name="connsiteY2" fmla="*/ 680 h 1323"/>
              <a:gd name="connsiteX3" fmla="*/ 7162 w 7739"/>
              <a:gd name="connsiteY3" fmla="*/ 0 h 1323"/>
              <a:gd name="connsiteX4" fmla="*/ 0 w 7739"/>
              <a:gd name="connsiteY4" fmla="*/ 0 h 1323"/>
              <a:gd name="connsiteX5" fmla="*/ 0 w 7739"/>
              <a:gd name="connsiteY5" fmla="*/ 1323 h 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0" t="0" r="0" b="0"/>
            <a:pathLst>
              <a:path w="7739" h="1323">
                <a:moveTo>
                  <a:pt x="0" y="1323"/>
                </a:moveTo>
                <a:lnTo>
                  <a:pt x="7162" y="1323"/>
                </a:lnTo>
                <a:lnTo>
                  <a:pt x="7739" y="680"/>
                </a:lnTo>
                <a:lnTo>
                  <a:pt x="7162" y="0"/>
                </a:lnTo>
                <a:lnTo>
                  <a:pt x="0" y="0"/>
                </a:lnTo>
                <a:lnTo>
                  <a:pt x="0" y="1323"/>
                </a:lnTo>
                <a:close/>
              </a:path>
            </a:pathLst>
          </a:custGeom>
          <a:solidFill>
            <a:srgbClr val="AFAFAF"/>
          </a:solidFill>
          <a:ln w="9525">
            <a:noFill/>
          </a:ln>
        </p:spPr>
        <p:txBody>
          <a:bodyPr/>
          <a:lstStyle/>
          <a:p>
            <a:endParaRPr lang="zh-CN" altLang="en-US" sz="1905" dirty="0"/>
          </a:p>
        </p:txBody>
      </p:sp>
      <p:sp>
        <p:nvSpPr>
          <p:cNvPr id="78467" name="Freeform 10"/>
          <p:cNvSpPr/>
          <p:nvPr/>
        </p:nvSpPr>
        <p:spPr>
          <a:xfrm>
            <a:off x="2091" y="3934026"/>
            <a:ext cx="2074537" cy="1334639"/>
          </a:xfrm>
          <a:custGeom>
            <a:avLst/>
            <a:gdLst/>
            <a:ahLst/>
            <a:cxnLst>
              <a:cxn ang="0">
                <a:pos x="0" y="1055688"/>
              </a:cxn>
              <a:cxn ang="0">
                <a:pos x="0" y="0"/>
              </a:cxn>
              <a:cxn ang="0">
                <a:pos x="1144538" y="0"/>
              </a:cxn>
              <a:cxn ang="0">
                <a:pos x="1144538" y="703263"/>
              </a:cxn>
              <a:cxn ang="0">
                <a:pos x="0" y="1055688"/>
              </a:cxn>
            </a:cxnLst>
            <a:rect l="0" t="0" r="0" b="0"/>
            <a:pathLst>
              <a:path w="1331" h="665">
                <a:moveTo>
                  <a:pt x="0" y="665"/>
                </a:moveTo>
                <a:lnTo>
                  <a:pt x="0" y="0"/>
                </a:lnTo>
                <a:lnTo>
                  <a:pt x="1331" y="0"/>
                </a:lnTo>
                <a:lnTo>
                  <a:pt x="1331" y="443"/>
                </a:lnTo>
                <a:lnTo>
                  <a:pt x="0" y="665"/>
                </a:lnTo>
                <a:close/>
              </a:path>
            </a:pathLst>
          </a:custGeom>
          <a:solidFill>
            <a:srgbClr val="AFAFAF">
              <a:alpha val="89020"/>
            </a:srgbClr>
          </a:solidFill>
          <a:ln w="9525">
            <a:noFill/>
          </a:ln>
        </p:spPr>
        <p:txBody>
          <a:bodyPr/>
          <a:lstStyle/>
          <a:p>
            <a:endParaRPr lang="zh-CN" altLang="en-US" sz="1905"/>
          </a:p>
        </p:txBody>
      </p:sp>
      <p:sp>
        <p:nvSpPr>
          <p:cNvPr id="78461" name="Freeform 5"/>
          <p:cNvSpPr/>
          <p:nvPr/>
        </p:nvSpPr>
        <p:spPr>
          <a:xfrm>
            <a:off x="2078644" y="4823114"/>
            <a:ext cx="4788709" cy="889087"/>
          </a:xfrm>
          <a:custGeom>
            <a:avLst/>
            <a:gdLst>
              <a:gd name="connsiteX0" fmla="*/ 0 w 9777"/>
              <a:gd name="connsiteY0" fmla="*/ 0 h 1323"/>
              <a:gd name="connsiteX1" fmla="*/ 9099 w 9777"/>
              <a:gd name="connsiteY1" fmla="*/ 0 h 1323"/>
              <a:gd name="connsiteX2" fmla="*/ 9777 w 9777"/>
              <a:gd name="connsiteY2" fmla="*/ 678 h 1323"/>
              <a:gd name="connsiteX3" fmla="*/ 9099 w 9777"/>
              <a:gd name="connsiteY3" fmla="*/ 1323 h 1323"/>
              <a:gd name="connsiteX4" fmla="*/ 0 w 9777"/>
              <a:gd name="connsiteY4" fmla="*/ 1323 h 1323"/>
              <a:gd name="connsiteX5" fmla="*/ 0 w 9777"/>
              <a:gd name="connsiteY5" fmla="*/ 0 h 13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0" t="0" r="0" b="0"/>
            <a:pathLst>
              <a:path w="9777" h="1323">
                <a:moveTo>
                  <a:pt x="0" y="0"/>
                </a:moveTo>
                <a:lnTo>
                  <a:pt x="9099" y="0"/>
                </a:lnTo>
                <a:lnTo>
                  <a:pt x="9777" y="678"/>
                </a:lnTo>
                <a:lnTo>
                  <a:pt x="9099" y="1323"/>
                </a:lnTo>
                <a:lnTo>
                  <a:pt x="0" y="1323"/>
                </a:lnTo>
                <a:lnTo>
                  <a:pt x="0" y="0"/>
                </a:lnTo>
                <a:close/>
              </a:path>
            </a:pathLst>
          </a:custGeom>
          <a:solidFill>
            <a:schemeClr val="tx1">
              <a:lumMod val="75000"/>
              <a:lumOff val="25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905"/>
          </a:p>
        </p:txBody>
      </p:sp>
      <p:sp>
        <p:nvSpPr>
          <p:cNvPr id="78462" name="Freeform 9"/>
          <p:cNvSpPr/>
          <p:nvPr/>
        </p:nvSpPr>
        <p:spPr>
          <a:xfrm>
            <a:off x="2091" y="4823114"/>
            <a:ext cx="2076553" cy="1781534"/>
          </a:xfrm>
          <a:custGeom>
            <a:avLst/>
            <a:gdLst/>
            <a:ahLst/>
            <a:cxnLst>
              <a:cxn ang="0">
                <a:pos x="1144538" y="703263"/>
              </a:cxn>
              <a:cxn ang="0">
                <a:pos x="0" y="1409700"/>
              </a:cxn>
              <a:cxn ang="0">
                <a:pos x="0" y="352425"/>
              </a:cxn>
              <a:cxn ang="0">
                <a:pos x="1144538" y="0"/>
              </a:cxn>
              <a:cxn ang="0">
                <a:pos x="1144538" y="703263"/>
              </a:cxn>
            </a:cxnLst>
            <a:rect l="0" t="0" r="0" b="0"/>
            <a:pathLst>
              <a:path w="1331" h="888">
                <a:moveTo>
                  <a:pt x="1331" y="443"/>
                </a:moveTo>
                <a:lnTo>
                  <a:pt x="0" y="888"/>
                </a:lnTo>
                <a:lnTo>
                  <a:pt x="0" y="222"/>
                </a:lnTo>
                <a:lnTo>
                  <a:pt x="1331" y="0"/>
                </a:lnTo>
                <a:lnTo>
                  <a:pt x="1331" y="443"/>
                </a:lnTo>
                <a:close/>
              </a:path>
            </a:pathLst>
          </a:custGeom>
          <a:solidFill>
            <a:schemeClr val="tx1">
              <a:lumMod val="75000"/>
              <a:lumOff val="25000"/>
              <a:alpha val="90000"/>
            </a:schemeClr>
          </a:solidFill>
          <a:ln w="9525">
            <a:noFill/>
          </a:ln>
        </p:spPr>
        <p:txBody>
          <a:bodyPr/>
          <a:lstStyle/>
          <a:p>
            <a:endParaRPr lang="zh-CN" altLang="en-US" sz="1905"/>
          </a:p>
        </p:txBody>
      </p:sp>
      <p:sp>
        <p:nvSpPr>
          <p:cNvPr id="24" name="TextBox 1074"/>
          <p:cNvSpPr txBox="1"/>
          <p:nvPr/>
        </p:nvSpPr>
        <p:spPr>
          <a:xfrm>
            <a:off x="2456992" y="3230793"/>
            <a:ext cx="4124208" cy="5482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altLang="zh-CN" sz="2963" dirty="0">
                <a:sym typeface="+mn-ea"/>
              </a:rPr>
              <a:t>Bloomberg</a:t>
            </a:r>
          </a:p>
        </p:txBody>
      </p:sp>
      <p:sp>
        <p:nvSpPr>
          <p:cNvPr id="61" name="TextBox 1074"/>
          <p:cNvSpPr txBox="1"/>
          <p:nvPr/>
        </p:nvSpPr>
        <p:spPr>
          <a:xfrm>
            <a:off x="2456991" y="4113888"/>
            <a:ext cx="4124208" cy="5482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>
              <a:defRPr sz="2800"/>
            </a:lvl1pPr>
          </a:lstStyle>
          <a:p>
            <a:r>
              <a:rPr lang="en-US" altLang="zh-CN" sz="2963" dirty="0">
                <a:sym typeface="+mn-ea"/>
              </a:rPr>
              <a:t>HKEx</a:t>
            </a:r>
          </a:p>
        </p:txBody>
      </p:sp>
      <p:sp>
        <p:nvSpPr>
          <p:cNvPr id="62" name="TextBox 1074"/>
          <p:cNvSpPr txBox="1"/>
          <p:nvPr/>
        </p:nvSpPr>
        <p:spPr>
          <a:xfrm>
            <a:off x="2456993" y="5024720"/>
            <a:ext cx="4124208" cy="502702"/>
          </a:xfrm>
          <a:prstGeom prst="rect">
            <a:avLst/>
          </a:prstGeom>
          <a:solidFill>
            <a:srgbClr val="404040"/>
          </a:solidFill>
          <a:ln w="9525">
            <a:noFill/>
          </a:ln>
        </p:spPr>
        <p:txBody>
          <a:bodyPr wrap="square">
            <a:spAutoFit/>
          </a:bodyPr>
          <a:lstStyle/>
          <a:p>
            <a:pPr defTabSz="-672">
              <a:lnSpc>
                <a:spcPct val="90000"/>
              </a:lnSpc>
            </a:pPr>
            <a:r>
              <a:rPr lang="en-US" altLang="zh-CN" sz="2963" dirty="0">
                <a:solidFill>
                  <a:schemeClr val="bg1"/>
                </a:solidFill>
                <a:latin typeface="Calibri Light" panose="020F0302020204030204" charset="0"/>
                <a:cs typeface="Calibri" panose="020F0502020204030204" pitchFamily="18" charset="0"/>
                <a:sym typeface="+mn-ea"/>
              </a:rPr>
              <a:t>Yahoo Finance</a:t>
            </a:r>
            <a:endParaRPr lang="en-US" altLang="zh-CN" sz="2963" dirty="0">
              <a:solidFill>
                <a:schemeClr val="bg1"/>
              </a:solidFill>
              <a:latin typeface="Calibri Light" panose="020F0302020204030204" charset="0"/>
              <a:ea typeface="Roboto Condensed Light" pitchFamily="2" charset="0"/>
              <a:cs typeface="Calibri" panose="020F0502020204030204" pitchFamily="18" charset="0"/>
              <a:sym typeface="+mn-ea"/>
            </a:endParaRPr>
          </a:p>
        </p:txBody>
      </p:sp>
      <p:sp>
        <p:nvSpPr>
          <p:cNvPr id="30" name="矩形 29">
            <a:extLst>
              <a:ext uri="{FF2B5EF4-FFF2-40B4-BE49-F238E27FC236}">
                <a16:creationId xmlns:a16="http://schemas.microsoft.com/office/drawing/2014/main" id="{94A2D0B7-3F2C-4425-A34F-2397572C5EC1}"/>
              </a:ext>
            </a:extLst>
          </p:cNvPr>
          <p:cNvSpPr>
            <a:spLocks noChangeAspect="1"/>
          </p:cNvSpPr>
          <p:nvPr/>
        </p:nvSpPr>
        <p:spPr>
          <a:xfrm>
            <a:off x="7880366" y="3044939"/>
            <a:ext cx="2125734" cy="1622675"/>
          </a:xfrm>
          <a:prstGeom prst="rect">
            <a:avLst/>
          </a:prstGeom>
          <a:solidFill>
            <a:srgbClr val="AA988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963" dirty="0">
                <a:solidFill>
                  <a:schemeClr val="tx1"/>
                </a:solidFill>
              </a:rPr>
              <a:t>MarketBox</a:t>
            </a:r>
            <a:endParaRPr lang="zh-CN" altLang="en-US" sz="2963" dirty="0">
              <a:solidFill>
                <a:schemeClr val="tx1"/>
              </a:solidFill>
            </a:endParaRPr>
          </a:p>
        </p:txBody>
      </p:sp>
      <p:cxnSp>
        <p:nvCxnSpPr>
          <p:cNvPr id="5" name="连接符: 肘形 4">
            <a:extLst>
              <a:ext uri="{FF2B5EF4-FFF2-40B4-BE49-F238E27FC236}">
                <a16:creationId xmlns:a16="http://schemas.microsoft.com/office/drawing/2014/main" id="{C07C1F0B-CF37-4ACD-8530-B1E426F4CD95}"/>
              </a:ext>
            </a:extLst>
          </p:cNvPr>
          <p:cNvCxnSpPr>
            <a:cxnSpLocks/>
            <a:stCxn id="78477" idx="0"/>
            <a:endCxn id="30" idx="0"/>
          </p:cNvCxnSpPr>
          <p:nvPr/>
        </p:nvCxnSpPr>
        <p:spPr>
          <a:xfrm>
            <a:off x="6868697" y="2595356"/>
            <a:ext cx="2074537" cy="449584"/>
          </a:xfrm>
          <a:prstGeom prst="bentConnector2">
            <a:avLst/>
          </a:prstGeom>
          <a:ln>
            <a:solidFill>
              <a:srgbClr val="9A3D37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7" name="直接箭头连接符 6">
            <a:extLst>
              <a:ext uri="{FF2B5EF4-FFF2-40B4-BE49-F238E27FC236}">
                <a16:creationId xmlns:a16="http://schemas.microsoft.com/office/drawing/2014/main" id="{55775739-1156-4FE4-8062-B0BCF6302763}"/>
              </a:ext>
            </a:extLst>
          </p:cNvPr>
          <p:cNvCxnSpPr>
            <a:stCxn id="30" idx="3"/>
          </p:cNvCxnSpPr>
          <p:nvPr/>
        </p:nvCxnSpPr>
        <p:spPr>
          <a:xfrm>
            <a:off x="10006101" y="3856277"/>
            <a:ext cx="892552" cy="0"/>
          </a:xfrm>
          <a:prstGeom prst="straightConnector1">
            <a:avLst/>
          </a:prstGeom>
          <a:ln>
            <a:solidFill>
              <a:srgbClr val="9A3D37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9" name="椭圆 38">
            <a:extLst>
              <a:ext uri="{FF2B5EF4-FFF2-40B4-BE49-F238E27FC236}">
                <a16:creationId xmlns:a16="http://schemas.microsoft.com/office/drawing/2014/main" id="{F42609B0-D629-49D2-B9B0-6192C6B4EC0A}"/>
              </a:ext>
            </a:extLst>
          </p:cNvPr>
          <p:cNvSpPr/>
          <p:nvPr/>
        </p:nvSpPr>
        <p:spPr>
          <a:xfrm>
            <a:off x="10898653" y="3595532"/>
            <a:ext cx="521490" cy="521490"/>
          </a:xfrm>
          <a:prstGeom prst="ellipse">
            <a:avLst/>
          </a:prstGeom>
          <a:solidFill>
            <a:srgbClr val="D7C2A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4E68E890-35CB-4402-A9A6-BA884DC64B3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79398" y="3576276"/>
            <a:ext cx="560000" cy="560000"/>
          </a:xfrm>
          <a:prstGeom prst="rect">
            <a:avLst/>
          </a:prstGeom>
        </p:spPr>
      </p:pic>
      <p:cxnSp>
        <p:nvCxnSpPr>
          <p:cNvPr id="13" name="直接箭头连接符 12">
            <a:extLst>
              <a:ext uri="{FF2B5EF4-FFF2-40B4-BE49-F238E27FC236}">
                <a16:creationId xmlns:a16="http://schemas.microsoft.com/office/drawing/2014/main" id="{0D07A31F-ADE2-4B59-9C01-74D9BDAADA8C}"/>
              </a:ext>
            </a:extLst>
          </p:cNvPr>
          <p:cNvCxnSpPr>
            <a:stCxn id="78473" idx="0"/>
          </p:cNvCxnSpPr>
          <p:nvPr/>
        </p:nvCxnSpPr>
        <p:spPr>
          <a:xfrm>
            <a:off x="6867353" y="3502587"/>
            <a:ext cx="1013014" cy="5069"/>
          </a:xfrm>
          <a:prstGeom prst="straightConnector1">
            <a:avLst/>
          </a:prstGeom>
          <a:ln>
            <a:solidFill>
              <a:srgbClr val="9A3D37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5" name="直接箭头连接符 44">
            <a:extLst>
              <a:ext uri="{FF2B5EF4-FFF2-40B4-BE49-F238E27FC236}">
                <a16:creationId xmlns:a16="http://schemas.microsoft.com/office/drawing/2014/main" id="{B4DD50BD-2BAA-47A5-9EC1-08400BD62372}"/>
              </a:ext>
            </a:extLst>
          </p:cNvPr>
          <p:cNvCxnSpPr/>
          <p:nvPr/>
        </p:nvCxnSpPr>
        <p:spPr>
          <a:xfrm>
            <a:off x="6849122" y="4370293"/>
            <a:ext cx="1013014" cy="5069"/>
          </a:xfrm>
          <a:prstGeom prst="straightConnector1">
            <a:avLst/>
          </a:prstGeom>
          <a:ln>
            <a:solidFill>
              <a:srgbClr val="9A3D37"/>
            </a:solidFill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6" name="连接符: 肘形 45">
            <a:extLst>
              <a:ext uri="{FF2B5EF4-FFF2-40B4-BE49-F238E27FC236}">
                <a16:creationId xmlns:a16="http://schemas.microsoft.com/office/drawing/2014/main" id="{7F58515D-585A-43BE-88B4-084D460A09C1}"/>
              </a:ext>
            </a:extLst>
          </p:cNvPr>
          <p:cNvCxnSpPr>
            <a:cxnSpLocks/>
            <a:endCxn id="30" idx="2"/>
          </p:cNvCxnSpPr>
          <p:nvPr/>
        </p:nvCxnSpPr>
        <p:spPr>
          <a:xfrm flipV="1">
            <a:off x="6849123" y="4667614"/>
            <a:ext cx="2094111" cy="612731"/>
          </a:xfrm>
          <a:prstGeom prst="bentConnector2">
            <a:avLst/>
          </a:prstGeom>
          <a:ln>
            <a:solidFill>
              <a:srgbClr val="9A3D37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TextBox 1074">
            <a:extLst>
              <a:ext uri="{FF2B5EF4-FFF2-40B4-BE49-F238E27FC236}">
                <a16:creationId xmlns:a16="http://schemas.microsoft.com/office/drawing/2014/main" id="{A993754F-AF91-42E5-8FF7-F5A5D621CE82}"/>
              </a:ext>
            </a:extLst>
          </p:cNvPr>
          <p:cNvSpPr txBox="1"/>
          <p:nvPr/>
        </p:nvSpPr>
        <p:spPr>
          <a:xfrm>
            <a:off x="5129007" y="2315844"/>
            <a:ext cx="1452192" cy="5482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fr-FR" altLang="zh-HK" sz="2963" dirty="0">
                <a:solidFill>
                  <a:schemeClr val="bg1"/>
                </a:solidFill>
              </a:rPr>
              <a:t>10</a:t>
            </a:r>
            <a:r>
              <a:rPr lang="en-US" altLang="zh-HK" sz="2963" dirty="0">
                <a:solidFill>
                  <a:schemeClr val="bg1"/>
                </a:solidFill>
              </a:rPr>
              <a:t>:04</a:t>
            </a:r>
            <a:r>
              <a:rPr lang="fr-FR" altLang="zh-HK" sz="2963" dirty="0">
                <a:solidFill>
                  <a:schemeClr val="bg1"/>
                </a:solidFill>
              </a:rPr>
              <a:t> </a:t>
            </a:r>
            <a:endParaRPr lang="en-US" altLang="zh-CN" sz="2117" dirty="0">
              <a:solidFill>
                <a:schemeClr val="bg1"/>
              </a:solidFill>
              <a:latin typeface="Calibri Light" panose="020F0302020204030204" charset="0"/>
              <a:ea typeface="Roboto Condensed Light" pitchFamily="2" charset="0"/>
              <a:cs typeface="Calibri" panose="020F0502020204030204" pitchFamily="18" charset="0"/>
              <a:sym typeface="+mn-ea"/>
            </a:endParaRPr>
          </a:p>
        </p:txBody>
      </p:sp>
      <p:sp>
        <p:nvSpPr>
          <p:cNvPr id="49" name="TextBox 1074">
            <a:extLst>
              <a:ext uri="{FF2B5EF4-FFF2-40B4-BE49-F238E27FC236}">
                <a16:creationId xmlns:a16="http://schemas.microsoft.com/office/drawing/2014/main" id="{DDE255F2-1870-4077-89C7-1A0437C6D6C2}"/>
              </a:ext>
            </a:extLst>
          </p:cNvPr>
          <p:cNvSpPr txBox="1"/>
          <p:nvPr/>
        </p:nvSpPr>
        <p:spPr>
          <a:xfrm>
            <a:off x="5129006" y="3222527"/>
            <a:ext cx="1452192" cy="5482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fr-FR" altLang="zh-HK" sz="2963" dirty="0"/>
              <a:t>10</a:t>
            </a:r>
            <a:r>
              <a:rPr lang="en-US" altLang="zh-HK" sz="2963" dirty="0"/>
              <a:t>:08</a:t>
            </a:r>
            <a:r>
              <a:rPr lang="fr-FR" altLang="zh-HK" sz="2963" dirty="0"/>
              <a:t> </a:t>
            </a:r>
            <a:endParaRPr lang="en-US" altLang="zh-CN" sz="2117" dirty="0">
              <a:latin typeface="Calibri Light" panose="020F0302020204030204" charset="0"/>
              <a:ea typeface="Roboto Condensed Light" pitchFamily="2" charset="0"/>
              <a:cs typeface="Calibri" panose="020F0502020204030204" pitchFamily="18" charset="0"/>
              <a:sym typeface="+mn-ea"/>
            </a:endParaRPr>
          </a:p>
        </p:txBody>
      </p:sp>
      <p:sp>
        <p:nvSpPr>
          <p:cNvPr id="50" name="TextBox 1074">
            <a:extLst>
              <a:ext uri="{FF2B5EF4-FFF2-40B4-BE49-F238E27FC236}">
                <a16:creationId xmlns:a16="http://schemas.microsoft.com/office/drawing/2014/main" id="{7B5FD45B-5DBF-4E81-8B08-F4ECCB6D2D97}"/>
              </a:ext>
            </a:extLst>
          </p:cNvPr>
          <p:cNvSpPr txBox="1"/>
          <p:nvPr/>
        </p:nvSpPr>
        <p:spPr>
          <a:xfrm>
            <a:off x="5128243" y="4091938"/>
            <a:ext cx="1452192" cy="548292"/>
          </a:xfrm>
          <a:prstGeom prst="rect">
            <a:avLst/>
          </a:prstGeom>
          <a:noFill/>
          <a:ln w="9525">
            <a:noFill/>
          </a:ln>
        </p:spPr>
        <p:txBody>
          <a:bodyPr wrap="square">
            <a:spAutoFit/>
          </a:bodyPr>
          <a:lstStyle/>
          <a:p>
            <a:r>
              <a:rPr lang="en-US" altLang="zh-HK" sz="2963" dirty="0"/>
              <a:t>09:58</a:t>
            </a:r>
            <a:endParaRPr lang="en-US" altLang="zh-CN" sz="2117" dirty="0">
              <a:latin typeface="Calibri Light" panose="020F0302020204030204" charset="0"/>
              <a:ea typeface="Roboto Condensed Light" pitchFamily="2" charset="0"/>
              <a:cs typeface="Calibri" panose="020F0502020204030204" pitchFamily="18" charset="0"/>
              <a:sym typeface="+mn-ea"/>
            </a:endParaRPr>
          </a:p>
        </p:txBody>
      </p:sp>
      <p:sp>
        <p:nvSpPr>
          <p:cNvPr id="51" name="TextBox 1074">
            <a:extLst>
              <a:ext uri="{FF2B5EF4-FFF2-40B4-BE49-F238E27FC236}">
                <a16:creationId xmlns:a16="http://schemas.microsoft.com/office/drawing/2014/main" id="{B91A6B7C-D50A-4B63-AED8-07BEA636FC4F}"/>
              </a:ext>
            </a:extLst>
          </p:cNvPr>
          <p:cNvSpPr txBox="1"/>
          <p:nvPr/>
        </p:nvSpPr>
        <p:spPr>
          <a:xfrm>
            <a:off x="5133188" y="5013593"/>
            <a:ext cx="1452192" cy="502702"/>
          </a:xfrm>
          <a:prstGeom prst="rect">
            <a:avLst/>
          </a:prstGeom>
          <a:solidFill>
            <a:srgbClr val="404040"/>
          </a:solidFill>
          <a:ln w="9525">
            <a:noFill/>
          </a:ln>
        </p:spPr>
        <p:txBody>
          <a:bodyPr wrap="square">
            <a:spAutoFit/>
          </a:bodyPr>
          <a:lstStyle>
            <a:defPPr>
              <a:defRPr lang="en-US"/>
            </a:defPPr>
            <a:lvl1pPr defTabSz="-635">
              <a:lnSpc>
                <a:spcPct val="90000"/>
              </a:lnSpc>
              <a:defRPr sz="2800">
                <a:solidFill>
                  <a:srgbClr val="DAB96E"/>
                </a:solidFill>
                <a:latin typeface="Calibri Light" panose="020F0302020204030204" charset="0"/>
                <a:cs typeface="Calibri" panose="020F0502020204030204" pitchFamily="18" charset="0"/>
              </a:defRPr>
            </a:lvl1pPr>
          </a:lstStyle>
          <a:p>
            <a:r>
              <a:rPr lang="fr-FR" altLang="zh-HK" sz="2963" dirty="0">
                <a:solidFill>
                  <a:schemeClr val="bg1"/>
                </a:solidFill>
              </a:rPr>
              <a:t>10</a:t>
            </a:r>
            <a:r>
              <a:rPr lang="en-US" altLang="zh-HK" sz="2963" dirty="0">
                <a:solidFill>
                  <a:schemeClr val="bg1"/>
                </a:solidFill>
              </a:rPr>
              <a:t>:09</a:t>
            </a:r>
            <a:r>
              <a:rPr lang="fr-FR" altLang="zh-HK" sz="2963" dirty="0">
                <a:solidFill>
                  <a:schemeClr val="bg1"/>
                </a:solidFill>
              </a:rPr>
              <a:t> </a:t>
            </a:r>
            <a:endParaRPr lang="en-US" altLang="zh-CN" sz="2963" dirty="0">
              <a:solidFill>
                <a:schemeClr val="bg1"/>
              </a:solidFill>
              <a:sym typeface="+mn-ea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17217" y="489231"/>
            <a:ext cx="4407169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I. </a:t>
            </a:r>
            <a:r>
              <a:rPr lang="en-US" altLang="zh-CN" sz="4000" b="1" dirty="0" err="1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MarketBox</a:t>
            </a:r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 Update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32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33" name="文本框 21"/>
          <p:cNvSpPr txBox="1"/>
          <p:nvPr/>
        </p:nvSpPr>
        <p:spPr>
          <a:xfrm>
            <a:off x="838200" y="991060"/>
            <a:ext cx="2092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996497972"/>
      </p:ext>
    </p:extLst>
  </p:cSld>
  <p:clrMapOvr>
    <a:masterClrMapping/>
  </p:clrMapOvr>
  <p:transition spd="slow" advClick="0" advTm="200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7" presetClass="emph" presetSubtype="0" fill="remove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8" dur="250" autoRev="1" fill="remove"/>
                                        <p:tgtEl>
                                          <p:spTgt spid="7846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9" dur="250" autoRev="1" fill="remove"/>
                                        <p:tgtEl>
                                          <p:spTgt spid="7846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0" dur="250" autoRev="1" fill="remove"/>
                                        <p:tgtEl>
                                          <p:spTgt spid="7846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1" dur="250" autoRev="1" fill="remove"/>
                                        <p:tgtEl>
                                          <p:spTgt spid="7846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3" dur="250" autoRev="1" fill="remove"/>
                                        <p:tgtEl>
                                          <p:spTgt spid="784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4" dur="250" autoRev="1" fill="remove"/>
                                        <p:tgtEl>
                                          <p:spTgt spid="784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35" dur="250" autoRev="1" fill="remove"/>
                                        <p:tgtEl>
                                          <p:spTgt spid="784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6" dur="250" autoRev="1" fill="remove"/>
                                        <p:tgtEl>
                                          <p:spTgt spid="784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38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39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0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1" dur="250" autoRev="1" fill="remove"/>
                                        <p:tgtEl>
                                          <p:spTgt spid="62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27" presetClass="emph" presetSubtype="0" fill="remove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43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44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45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6" dur="250" autoRev="1" fill="remove"/>
                                        <p:tgtEl>
                                          <p:spTgt spid="5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4" dur="700" fill="hold"/>
                                        <p:tgtEl>
                                          <p:spTgt spid="7847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5" dur="700" fill="hold"/>
                                        <p:tgtEl>
                                          <p:spTgt spid="7847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56" dur="700" fill="hold"/>
                                        <p:tgtEl>
                                          <p:spTgt spid="7847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58" dur="700" fill="hold"/>
                                        <p:tgtEl>
                                          <p:spTgt spid="7848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59" dur="700" fill="hold"/>
                                        <p:tgtEl>
                                          <p:spTgt spid="7848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0" dur="700" fill="hold"/>
                                        <p:tgtEl>
                                          <p:spTgt spid="7848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2" dur="700" fill="hold"/>
                                        <p:tgtEl>
                                          <p:spTgt spid="7847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63" dur="700" fill="hold"/>
                                        <p:tgtEl>
                                          <p:spTgt spid="7847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64" dur="700" fill="hold"/>
                                        <p:tgtEl>
                                          <p:spTgt spid="7847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8477" grpId="0" animBg="1"/>
      <p:bldP spid="78478" grpId="0" animBg="1"/>
      <p:bldP spid="78480" grpId="0" animBg="1"/>
      <p:bldP spid="39" grpId="0" animBg="1"/>
      <p:bldP spid="4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/>
          <p:cNvGrpSpPr/>
          <p:nvPr/>
        </p:nvGrpSpPr>
        <p:grpSpPr>
          <a:xfrm>
            <a:off x="7617496" y="1865837"/>
            <a:ext cx="2262576" cy="2262576"/>
            <a:chOff x="7071293" y="2407598"/>
            <a:chExt cx="1640425" cy="1640425"/>
          </a:xfrm>
        </p:grpSpPr>
        <p:sp>
          <p:nvSpPr>
            <p:cNvPr id="26" name="椭圆 30"/>
            <p:cNvSpPr/>
            <p:nvPr/>
          </p:nvSpPr>
          <p:spPr>
            <a:xfrm rot="16200000">
              <a:off x="7071293" y="2407598"/>
              <a:ext cx="1640425" cy="1640425"/>
            </a:xfrm>
            <a:prstGeom prst="ellipse">
              <a:avLst/>
            </a:prstGeom>
            <a:solidFill>
              <a:srgbClr val="AA98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7" name=" 196"/>
            <p:cNvSpPr/>
            <p:nvPr/>
          </p:nvSpPr>
          <p:spPr>
            <a:xfrm rot="16200000">
              <a:off x="7482992" y="2819956"/>
              <a:ext cx="1640425" cy="815709"/>
            </a:xfrm>
            <a:custGeom>
              <a:avLst/>
              <a:gdLst>
                <a:gd name="connsiteX0" fmla="*/ 0 w 3325370"/>
                <a:gd name="connsiteY0" fmla="*/ 0 h 1637134"/>
                <a:gd name="connsiteX1" fmla="*/ 3325370 w 3325370"/>
                <a:gd name="connsiteY1" fmla="*/ 0 h 1637134"/>
                <a:gd name="connsiteX2" fmla="*/ 3318183 w 3325370"/>
                <a:gd name="connsiteY2" fmla="*/ 142905 h 1637134"/>
                <a:gd name="connsiteX3" fmla="*/ 1673347 w 3325370"/>
                <a:gd name="connsiteY3" fmla="*/ 1637102 h 1637134"/>
                <a:gd name="connsiteX4" fmla="*/ 10229 w 3325370"/>
                <a:gd name="connsiteY4" fmla="*/ 163281 h 163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5370" h="1637134">
                  <a:moveTo>
                    <a:pt x="0" y="0"/>
                  </a:moveTo>
                  <a:lnTo>
                    <a:pt x="3325370" y="0"/>
                  </a:lnTo>
                  <a:lnTo>
                    <a:pt x="3318183" y="142905"/>
                  </a:lnTo>
                  <a:cubicBezTo>
                    <a:pt x="3233689" y="978328"/>
                    <a:pt x="2530939" y="1631820"/>
                    <a:pt x="1673347" y="1637102"/>
                  </a:cubicBezTo>
                  <a:cubicBezTo>
                    <a:pt x="815755" y="1642385"/>
                    <a:pt x="105008" y="997600"/>
                    <a:pt x="10229" y="1632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175736" y="1871656"/>
            <a:ext cx="2256757" cy="2256757"/>
            <a:chOff x="3409752" y="2407597"/>
            <a:chExt cx="1640425" cy="1640425"/>
          </a:xfrm>
        </p:grpSpPr>
        <p:sp>
          <p:nvSpPr>
            <p:cNvPr id="23" name="椭圆 30"/>
            <p:cNvSpPr/>
            <p:nvPr/>
          </p:nvSpPr>
          <p:spPr>
            <a:xfrm rot="16200000">
              <a:off x="3409752" y="2407597"/>
              <a:ext cx="1640425" cy="1640425"/>
            </a:xfrm>
            <a:prstGeom prst="ellipse">
              <a:avLst/>
            </a:prstGeom>
            <a:solidFill>
              <a:srgbClr val="D7C2AA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 196"/>
            <p:cNvSpPr/>
            <p:nvPr/>
          </p:nvSpPr>
          <p:spPr>
            <a:xfrm rot="16200000">
              <a:off x="3821451" y="2819955"/>
              <a:ext cx="1640425" cy="815709"/>
            </a:xfrm>
            <a:custGeom>
              <a:avLst/>
              <a:gdLst>
                <a:gd name="connsiteX0" fmla="*/ 0 w 3325370"/>
                <a:gd name="connsiteY0" fmla="*/ 0 h 1637134"/>
                <a:gd name="connsiteX1" fmla="*/ 3325370 w 3325370"/>
                <a:gd name="connsiteY1" fmla="*/ 0 h 1637134"/>
                <a:gd name="connsiteX2" fmla="*/ 3318183 w 3325370"/>
                <a:gd name="connsiteY2" fmla="*/ 142905 h 1637134"/>
                <a:gd name="connsiteX3" fmla="*/ 1673347 w 3325370"/>
                <a:gd name="connsiteY3" fmla="*/ 1637102 h 1637134"/>
                <a:gd name="connsiteX4" fmla="*/ 10229 w 3325370"/>
                <a:gd name="connsiteY4" fmla="*/ 163281 h 16371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3325370" h="1637134">
                  <a:moveTo>
                    <a:pt x="0" y="0"/>
                  </a:moveTo>
                  <a:lnTo>
                    <a:pt x="3325370" y="0"/>
                  </a:lnTo>
                  <a:lnTo>
                    <a:pt x="3318183" y="142905"/>
                  </a:lnTo>
                  <a:cubicBezTo>
                    <a:pt x="3233689" y="978328"/>
                    <a:pt x="2530939" y="1631820"/>
                    <a:pt x="1673347" y="1637102"/>
                  </a:cubicBezTo>
                  <a:cubicBezTo>
                    <a:pt x="815755" y="1642385"/>
                    <a:pt x="105008" y="997600"/>
                    <a:pt x="10229" y="163281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>
              <a:scene3d>
                <a:camera prst="orthographicFront"/>
                <a:lightRig rig="threePt" dir="t"/>
              </a:scene3d>
              <a:sp3d>
                <a:contourClr>
                  <a:srgbClr val="FFFFFF"/>
                </a:contourClr>
              </a:sp3d>
            </a:bodyPr>
            <a:lstStyle>
              <a:defPPr>
                <a:defRPr lang="zh-CN"/>
              </a:defPPr>
              <a:lvl1pPr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rtl="0" eaLnBrk="0" fontAlgn="base" hangingPunct="0">
                <a:spcBef>
                  <a:spcPct val="0"/>
                </a:spcBef>
                <a:spcAft>
                  <a:spcPct val="0"/>
                </a:spcAft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 eaLnBrk="1" fontAlgn="auto" hangingPunct="1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>
                <a:solidFill>
                  <a:srgbClr val="FFFFFF"/>
                </a:solidFill>
              </a:endParaRPr>
            </a:p>
          </p:txBody>
        </p:sp>
      </p:grpSp>
      <p:sp>
        <p:nvSpPr>
          <p:cNvPr id="20" name="TextBox 1"/>
          <p:cNvSpPr txBox="1"/>
          <p:nvPr/>
        </p:nvSpPr>
        <p:spPr>
          <a:xfrm>
            <a:off x="917217" y="489231"/>
            <a:ext cx="7128170" cy="661720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defTabSz="-672"/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II. </a:t>
            </a:r>
            <a:r>
              <a:rPr lang="en-US" altLang="zh-CN" sz="4000" b="1" dirty="0" err="1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StatBox</a:t>
            </a:r>
            <a:r>
              <a:rPr lang="en-US" altLang="zh-CN" sz="4000" b="1" dirty="0">
                <a:solidFill>
                  <a:srgbClr val="9A3D37"/>
                </a:solidFill>
                <a:ea typeface="微软雅黑" panose="020B0503020204020204" pitchFamily="18" charset="-122"/>
                <a:cs typeface="微软雅黑" panose="020B0503020204020204" pitchFamily="18" charset="-122"/>
              </a:rPr>
              <a:t> &amp; WorldDating Update</a:t>
            </a:r>
            <a:endParaRPr lang="zh-CN" altLang="en-US" sz="4000" b="1" dirty="0">
              <a:solidFill>
                <a:srgbClr val="9A3D37"/>
              </a:solidFill>
              <a:ea typeface="微软雅黑" panose="020B0503020204020204" pitchFamily="18" charset="-122"/>
              <a:cs typeface="Times New Roman" panose="02020603050405020304" pitchFamily="18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55544" y="557351"/>
            <a:ext cx="80643" cy="791644"/>
          </a:xfrm>
          <a:prstGeom prst="rect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905"/>
          </a:p>
        </p:txBody>
      </p:sp>
      <p:sp>
        <p:nvSpPr>
          <p:cNvPr id="15" name="TextBox 1"/>
          <p:cNvSpPr txBox="1"/>
          <p:nvPr/>
        </p:nvSpPr>
        <p:spPr>
          <a:xfrm>
            <a:off x="1408722" y="4550211"/>
            <a:ext cx="3790781" cy="1215717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>
              <a:tabLst>
                <a:tab pos="134404" algn="l"/>
                <a:tab pos="443534" algn="l"/>
                <a:tab pos="577938" algn="l"/>
              </a:tabLst>
            </a:pPr>
            <a:r>
              <a:rPr lang="en-US" altLang="zh-CN" sz="2800" b="1" dirty="0">
                <a:solidFill>
                  <a:srgbClr val="9A3D37"/>
                </a:solidFill>
                <a:latin typeface="Calibri Light" panose="020F0302020204030204" charset="0"/>
                <a:cs typeface="Calibri" panose="020F0502020204030204" pitchFamily="18" charset="0"/>
              </a:rPr>
              <a:t>Weekly update</a:t>
            </a:r>
            <a:r>
              <a:rPr lang="en-US" altLang="zh-CN" dirty="0">
                <a:solidFill>
                  <a:srgbClr val="9A3D37"/>
                </a:solidFill>
                <a:latin typeface="Calibri Light" panose="020F0302020204030204" charset="0"/>
                <a:cs typeface="Calibri" panose="020F0502020204030204" pitchFamily="18" charset="0"/>
              </a:rPr>
              <a:t> </a:t>
            </a:r>
            <a:r>
              <a:rPr lang="en-US" altLang="zh-CN" sz="2400" dirty="0">
                <a:solidFill>
                  <a:srgbClr val="9A3D37"/>
                </a:solidFill>
                <a:latin typeface="Calibri Light" panose="020F0302020204030204" charset="0"/>
                <a:cs typeface="Calibri" panose="020F0502020204030204" pitchFamily="18" charset="0"/>
              </a:rPr>
              <a:t>of static data</a:t>
            </a:r>
          </a:p>
          <a:p>
            <a:pPr algn="ctr" defTabSz="-672">
              <a:tabLst>
                <a:tab pos="134404" algn="l"/>
                <a:tab pos="443534" algn="l"/>
                <a:tab pos="577938" algn="l"/>
              </a:tabLst>
            </a:pPr>
            <a:r>
              <a:rPr lang="en-US" altLang="zh-CN" sz="2400" dirty="0">
                <a:solidFill>
                  <a:srgbClr val="9A3D37"/>
                </a:solidFill>
                <a:latin typeface="Calibri Light" panose="020F0302020204030204" charset="0"/>
                <a:cs typeface="Calibri" panose="020F0502020204030204" pitchFamily="18" charset="0"/>
              </a:rPr>
              <a:t>E.g. instrument information, </a:t>
            </a:r>
          </a:p>
          <a:p>
            <a:pPr algn="ctr" defTabSz="-672">
              <a:tabLst>
                <a:tab pos="134404" algn="l"/>
                <a:tab pos="443534" algn="l"/>
                <a:tab pos="577938" algn="l"/>
              </a:tabLst>
            </a:pPr>
            <a:r>
              <a:rPr lang="en-US" altLang="zh-CN" sz="2400" dirty="0">
                <a:solidFill>
                  <a:srgbClr val="9A3D37"/>
                </a:solidFill>
                <a:latin typeface="Calibri Light" panose="020F0302020204030204" charset="0"/>
                <a:cs typeface="Calibri" panose="020F0502020204030204" pitchFamily="18" charset="0"/>
              </a:rPr>
              <a:t>Symbol of currency, etc.</a:t>
            </a:r>
          </a:p>
        </p:txBody>
      </p:sp>
      <p:sp>
        <p:nvSpPr>
          <p:cNvPr id="17" name="TextBox 1"/>
          <p:cNvSpPr txBox="1"/>
          <p:nvPr/>
        </p:nvSpPr>
        <p:spPr>
          <a:xfrm>
            <a:off x="6099660" y="4556131"/>
            <a:ext cx="5298245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>
              <a:tabLst>
                <a:tab pos="134404" algn="l"/>
                <a:tab pos="443534" algn="l"/>
                <a:tab pos="577938" algn="l"/>
              </a:tabLst>
            </a:pPr>
            <a:r>
              <a:rPr lang="en-US" altLang="zh-CN" sz="2800" b="1" dirty="0">
                <a:solidFill>
                  <a:srgbClr val="9A3D37"/>
                </a:solidFill>
                <a:latin typeface="Calibri Light" panose="020F0302020204030204" charset="0"/>
                <a:cs typeface="Calibri" panose="020F0502020204030204" pitchFamily="18" charset="0"/>
              </a:rPr>
              <a:t>Monthly update </a:t>
            </a:r>
            <a:r>
              <a:rPr lang="en-US" altLang="zh-CN" sz="2400" dirty="0">
                <a:solidFill>
                  <a:srgbClr val="9A3D37"/>
                </a:solidFill>
                <a:latin typeface="Calibri Light" panose="020F0302020204030204" charset="0"/>
                <a:cs typeface="Calibri" panose="020F0502020204030204" pitchFamily="18" charset="0"/>
              </a:rPr>
              <a:t>of calendar information</a:t>
            </a:r>
            <a:endParaRPr lang="en-US" altLang="zh-CN" dirty="0">
              <a:solidFill>
                <a:srgbClr val="9A3D37"/>
              </a:solidFill>
              <a:latin typeface="Calibri Light" panose="020F0302020204030204" charset="0"/>
              <a:cs typeface="Calibri" panose="020F0502020204030204" pitchFamily="18" charset="0"/>
            </a:endParaRPr>
          </a:p>
          <a:p>
            <a:pPr algn="ctr" defTabSz="-672">
              <a:tabLst>
                <a:tab pos="134404" algn="l"/>
                <a:tab pos="443534" algn="l"/>
                <a:tab pos="577938" algn="l"/>
              </a:tabLst>
            </a:pPr>
            <a:r>
              <a:rPr lang="en-US" altLang="zh-CN" sz="2800" b="1" dirty="0">
                <a:solidFill>
                  <a:srgbClr val="9A3D37"/>
                </a:solidFill>
                <a:latin typeface="Calibri Light" panose="020F0302020204030204" charset="0"/>
                <a:cs typeface="Calibri" panose="020F0502020204030204" pitchFamily="18" charset="0"/>
              </a:rPr>
              <a:t>Manual update </a:t>
            </a:r>
            <a:r>
              <a:rPr lang="en-US" altLang="zh-CN" sz="2400" dirty="0">
                <a:solidFill>
                  <a:srgbClr val="9A3D37"/>
                </a:solidFill>
                <a:latin typeface="Calibri Light" panose="020F0302020204030204" charset="0"/>
                <a:cs typeface="Calibri" panose="020F0502020204030204" pitchFamily="18" charset="0"/>
              </a:rPr>
              <a:t>on special occasions</a:t>
            </a:r>
          </a:p>
          <a:p>
            <a:pPr algn="ctr" defTabSz="-672">
              <a:tabLst>
                <a:tab pos="134404" algn="l"/>
                <a:tab pos="443534" algn="l"/>
                <a:tab pos="577938" algn="l"/>
              </a:tabLst>
            </a:pPr>
            <a:r>
              <a:rPr lang="en-US" altLang="zh-CN" sz="2400" dirty="0">
                <a:solidFill>
                  <a:srgbClr val="9A3D37"/>
                </a:solidFill>
                <a:latin typeface="Calibri Light" panose="020F0302020204030204" charset="0"/>
                <a:cs typeface="Calibri" panose="020F0502020204030204" pitchFamily="18" charset="0"/>
              </a:rPr>
              <a:t>E.g. No.8 Typhoon signal, etc. </a:t>
            </a:r>
          </a:p>
        </p:txBody>
      </p:sp>
      <p:sp>
        <p:nvSpPr>
          <p:cNvPr id="39" name="TextBox 1"/>
          <p:cNvSpPr txBox="1"/>
          <p:nvPr/>
        </p:nvSpPr>
        <p:spPr>
          <a:xfrm>
            <a:off x="2436953" y="2638396"/>
            <a:ext cx="1734321" cy="723275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>
              <a:tabLst>
                <a:tab pos="134404" algn="l"/>
                <a:tab pos="456974" algn="l"/>
                <a:tab pos="577938" algn="l"/>
              </a:tabLst>
            </a:pPr>
            <a:r>
              <a:rPr lang="en-US" altLang="zh-CN" sz="4400" dirty="0">
                <a:latin typeface="Calibri" panose="020F0502020204030204" pitchFamily="18" charset="0"/>
                <a:cs typeface="Calibri" panose="020F0502020204030204" pitchFamily="18" charset="0"/>
              </a:rPr>
              <a:t>StatBox</a:t>
            </a:r>
            <a:endParaRPr lang="en-US" altLang="zh-CN" sz="4400" dirty="0">
              <a:latin typeface="Calibri Light" panose="020F0302020204030204" charset="0"/>
              <a:cs typeface="Calibri" panose="020F0502020204030204" pitchFamily="18" charset="0"/>
            </a:endParaRPr>
          </a:p>
        </p:txBody>
      </p:sp>
      <p:sp>
        <p:nvSpPr>
          <p:cNvPr id="41" name="TextBox 1"/>
          <p:cNvSpPr txBox="1"/>
          <p:nvPr/>
        </p:nvSpPr>
        <p:spPr>
          <a:xfrm>
            <a:off x="8070615" y="2358488"/>
            <a:ext cx="1356333" cy="1277273"/>
          </a:xfrm>
          <a:prstGeom prst="rect">
            <a:avLst/>
          </a:prstGeom>
          <a:noFill/>
        </p:spPr>
        <p:txBody>
          <a:bodyPr wrap="none" lIns="0" tIns="0" rIns="0" rtlCol="0">
            <a:spAutoFit/>
          </a:bodyPr>
          <a:lstStyle/>
          <a:p>
            <a:pPr algn="ctr" defTabSz="-672">
              <a:tabLst>
                <a:tab pos="134404" algn="l"/>
                <a:tab pos="456974" algn="l"/>
                <a:tab pos="577938" algn="l"/>
              </a:tabLst>
            </a:pPr>
            <a:r>
              <a:rPr lang="en-US" altLang="zh-CN" sz="4000" dirty="0">
                <a:latin typeface="Calibri" panose="020F0502020204030204" pitchFamily="18" charset="0"/>
                <a:cs typeface="Calibri" panose="020F0502020204030204" pitchFamily="18" charset="0"/>
              </a:rPr>
              <a:t>World</a:t>
            </a:r>
          </a:p>
          <a:p>
            <a:pPr algn="ctr" defTabSz="-672">
              <a:tabLst>
                <a:tab pos="134404" algn="l"/>
                <a:tab pos="456974" algn="l"/>
                <a:tab pos="577938" algn="l"/>
              </a:tabLst>
            </a:pPr>
            <a:r>
              <a:rPr lang="en-US" altLang="zh-CN" sz="4000" dirty="0">
                <a:latin typeface="Calibri" panose="020F0502020204030204" pitchFamily="18" charset="0"/>
                <a:cs typeface="Calibri" panose="020F0502020204030204" pitchFamily="18" charset="0"/>
              </a:rPr>
              <a:t>Dating</a:t>
            </a:r>
            <a:endParaRPr lang="en-US" altLang="zh-CN" sz="4000" dirty="0">
              <a:latin typeface="Calibri Light" panose="020F0302020204030204" charset="0"/>
              <a:cs typeface="Calibri" panose="020F0502020204030204" pitchFamily="18" charset="0"/>
            </a:endParaRPr>
          </a:p>
        </p:txBody>
      </p:sp>
      <p:sp>
        <p:nvSpPr>
          <p:cNvPr id="28" name="文本框 21"/>
          <p:cNvSpPr txBox="1"/>
          <p:nvPr/>
        </p:nvSpPr>
        <p:spPr>
          <a:xfrm>
            <a:off x="838200" y="991060"/>
            <a:ext cx="209281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 defTabSz="-635">
              <a:lnSpc>
                <a:spcPct val="100000"/>
              </a:lnSpc>
            </a:pPr>
            <a:r>
              <a:rPr lang="en-US" altLang="zh-CN" sz="2000" dirty="0">
                <a:solidFill>
                  <a:srgbClr val="404040"/>
                </a:solidFill>
                <a:ea typeface="微软雅黑" panose="020B0503020204020204" pitchFamily="18" charset="-122"/>
                <a:cs typeface="微软雅黑" panose="020B0503020204020204" pitchFamily="18" charset="-122"/>
                <a:sym typeface="+mn-ea"/>
              </a:rPr>
              <a:t>Solution Overview</a:t>
            </a:r>
          </a:p>
        </p:txBody>
      </p:sp>
    </p:spTree>
    <p:extLst>
      <p:ext uri="{BB962C8B-B14F-4D97-AF65-F5344CB8AC3E}">
        <p14:creationId xmlns:p14="http://schemas.microsoft.com/office/powerpoint/2010/main" val="272112289"/>
      </p:ext>
    </p:extLst>
  </p:cSld>
  <p:clrMapOvr>
    <a:masterClrMapping/>
  </p:clrMapOvr>
  <p:transition spd="slow" advClick="0" advTm="2000">
    <p:push dir="u"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1665</TotalTime>
  <Words>1036</Words>
  <Application>Microsoft Office PowerPoint</Application>
  <PresentationFormat>宽屏</PresentationFormat>
  <Paragraphs>234</Paragraphs>
  <Slides>35</Slides>
  <Notes>17</Notes>
  <HiddenSlides>0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35</vt:i4>
      </vt:variant>
    </vt:vector>
  </HeadingPairs>
  <TitlesOfParts>
    <vt:vector size="47" baseType="lpstr">
      <vt:lpstr>DengXian</vt:lpstr>
      <vt:lpstr>微软雅黑</vt:lpstr>
      <vt:lpstr>Roboto Condensed Light</vt:lpstr>
      <vt:lpstr>黑体</vt:lpstr>
      <vt:lpstr>微软雅黑 Light</vt:lpstr>
      <vt:lpstr>新細明體</vt:lpstr>
      <vt:lpstr>Arial</vt:lpstr>
      <vt:lpstr>Arial Narrow</vt:lpstr>
      <vt:lpstr>Calibri</vt:lpstr>
      <vt:lpstr>Calibri Light</vt:lpstr>
      <vt:lpstr>Times New Roman</vt:lpstr>
      <vt:lpstr>Office Theme</vt:lpstr>
      <vt:lpstr>PowerPoint 演示文稿</vt:lpstr>
      <vt:lpstr>Agenda</vt:lpstr>
      <vt:lpstr>Current Situation</vt:lpstr>
      <vt:lpstr>PowerPoint 演示文稿</vt:lpstr>
      <vt:lpstr>PowerPoint 演示文稿</vt:lpstr>
      <vt:lpstr>PowerPoint 演示文稿</vt:lpstr>
      <vt:lpstr>Solution Overview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Process Flow</vt:lpstr>
      <vt:lpstr>PowerPoint 演示文稿</vt:lpstr>
      <vt:lpstr>PowerPoint 演示文稿</vt:lpstr>
      <vt:lpstr>Demo</vt:lpstr>
      <vt:lpstr>PowerPoint 演示文稿</vt:lpstr>
      <vt:lpstr>Feature Highlights</vt:lpstr>
      <vt:lpstr>PowerPoint 演示文稿</vt:lpstr>
      <vt:lpstr>Contingency Plan</vt:lpstr>
      <vt:lpstr>PowerPoint 演示文稿</vt:lpstr>
      <vt:lpstr>PowerPoint 演示文稿</vt:lpstr>
      <vt:lpstr>Expected Impact</vt:lpstr>
      <vt:lpstr>PowerPoint 演示文稿</vt:lpstr>
      <vt:lpstr>PowerPoint 演示文稿</vt:lpstr>
      <vt:lpstr>Future Planning</vt:lpstr>
      <vt:lpstr>PowerPoint 演示文稿</vt:lpstr>
      <vt:lpstr>Q &amp; A</vt:lpstr>
      <vt:lpstr>PowerPoint 演示文稿</vt:lpstr>
      <vt:lpstr>Appendix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DataVeri</dc:title>
  <dc:creator>Shuya LIN</dc:creator>
  <cp:lastModifiedBy>Wenxin LU</cp:lastModifiedBy>
  <cp:revision>79</cp:revision>
  <dcterms:created xsi:type="dcterms:W3CDTF">2017-08-02T14:45:09Z</dcterms:created>
  <dcterms:modified xsi:type="dcterms:W3CDTF">2017-08-07T08:21:43Z</dcterms:modified>
</cp:coreProperties>
</file>